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7" r:id="rId1"/>
    <p:sldMasterId id="2147483943" r:id="rId2"/>
  </p:sldMasterIdLst>
  <p:notesMasterIdLst>
    <p:notesMasterId r:id="rId80"/>
  </p:notesMasterIdLst>
  <p:handoutMasterIdLst>
    <p:handoutMasterId r:id="rId81"/>
  </p:handoutMasterIdLst>
  <p:sldIdLst>
    <p:sldId id="431" r:id="rId3"/>
    <p:sldId id="141168457" r:id="rId4"/>
    <p:sldId id="2754" r:id="rId5"/>
    <p:sldId id="2702" r:id="rId6"/>
    <p:sldId id="2703" r:id="rId7"/>
    <p:sldId id="2704" r:id="rId8"/>
    <p:sldId id="2699" r:id="rId9"/>
    <p:sldId id="2700" r:id="rId10"/>
    <p:sldId id="2796" r:id="rId11"/>
    <p:sldId id="2738" r:id="rId12"/>
    <p:sldId id="2736" r:id="rId13"/>
    <p:sldId id="141168466" r:id="rId14"/>
    <p:sldId id="1033" r:id="rId15"/>
    <p:sldId id="2658" r:id="rId16"/>
    <p:sldId id="141168463" r:id="rId17"/>
    <p:sldId id="141168464" r:id="rId18"/>
    <p:sldId id="2743" r:id="rId19"/>
    <p:sldId id="2744" r:id="rId20"/>
    <p:sldId id="2748" r:id="rId21"/>
    <p:sldId id="2746" r:id="rId22"/>
    <p:sldId id="2750" r:id="rId23"/>
    <p:sldId id="2749" r:id="rId24"/>
    <p:sldId id="2693" r:id="rId25"/>
    <p:sldId id="2698" r:id="rId26"/>
    <p:sldId id="2695" r:id="rId27"/>
    <p:sldId id="141168465" r:id="rId28"/>
    <p:sldId id="2763" r:id="rId29"/>
    <p:sldId id="2692" r:id="rId30"/>
    <p:sldId id="2793" r:id="rId31"/>
    <p:sldId id="141168460" r:id="rId32"/>
    <p:sldId id="2716" r:id="rId33"/>
    <p:sldId id="2757" r:id="rId34"/>
    <p:sldId id="507" r:id="rId35"/>
    <p:sldId id="510" r:id="rId36"/>
    <p:sldId id="509" r:id="rId37"/>
    <p:sldId id="511" r:id="rId38"/>
    <p:sldId id="512" r:id="rId39"/>
    <p:sldId id="2802" r:id="rId40"/>
    <p:sldId id="2817" r:id="rId41"/>
    <p:sldId id="2786" r:id="rId42"/>
    <p:sldId id="2788" r:id="rId43"/>
    <p:sldId id="2787" r:id="rId44"/>
    <p:sldId id="2789" r:id="rId45"/>
    <p:sldId id="2790" r:id="rId46"/>
    <p:sldId id="2791" r:id="rId47"/>
    <p:sldId id="2794" r:id="rId48"/>
    <p:sldId id="2792" r:id="rId49"/>
    <p:sldId id="2795" r:id="rId50"/>
    <p:sldId id="2722" r:id="rId51"/>
    <p:sldId id="2724" r:id="rId52"/>
    <p:sldId id="2783" r:id="rId53"/>
    <p:sldId id="2752" r:id="rId54"/>
    <p:sldId id="2755" r:id="rId55"/>
    <p:sldId id="283" r:id="rId56"/>
    <p:sldId id="373" r:id="rId57"/>
    <p:sldId id="374" r:id="rId58"/>
    <p:sldId id="141168344" r:id="rId59"/>
    <p:sldId id="141168462" r:id="rId60"/>
    <p:sldId id="141168471" r:id="rId61"/>
    <p:sldId id="2731" r:id="rId62"/>
    <p:sldId id="141168470" r:id="rId63"/>
    <p:sldId id="1155" r:id="rId64"/>
    <p:sldId id="2732" r:id="rId65"/>
    <p:sldId id="2730" r:id="rId66"/>
    <p:sldId id="1113" r:id="rId67"/>
    <p:sldId id="999" r:id="rId68"/>
    <p:sldId id="141168472" r:id="rId69"/>
    <p:sldId id="141168467" r:id="rId70"/>
    <p:sldId id="364" r:id="rId71"/>
    <p:sldId id="2747" r:id="rId72"/>
    <p:sldId id="2675" r:id="rId73"/>
    <p:sldId id="141168461" r:id="rId74"/>
    <p:sldId id="141168469" r:id="rId75"/>
    <p:sldId id="2801" r:id="rId76"/>
    <p:sldId id="2772" r:id="rId77"/>
    <p:sldId id="2690" r:id="rId78"/>
    <p:sldId id="2723" r:id="rId7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D7CEFF"/>
    <a:srgbClr val="C2F01B"/>
    <a:srgbClr val="FCEBB8"/>
    <a:srgbClr val="8AA4F3"/>
    <a:srgbClr val="272248"/>
    <a:srgbClr val="FF7D54"/>
    <a:srgbClr val="BD9483"/>
    <a:srgbClr val="45497B"/>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95"/>
    <p:restoredTop sz="69277"/>
  </p:normalViewPr>
  <p:slideViewPr>
    <p:cSldViewPr snapToGrid="0" snapToObjects="1" showGuides="1">
      <p:cViewPr varScale="1">
        <p:scale>
          <a:sx n="97" d="100"/>
          <a:sy n="97" d="100"/>
        </p:scale>
        <p:origin x="464" y="192"/>
      </p:cViewPr>
      <p:guideLst>
        <p:guide orient="horz" pos="1620"/>
        <p:guide pos="2880"/>
      </p:guideLst>
    </p:cSldViewPr>
  </p:slideViewPr>
  <p:outlineViewPr>
    <p:cViewPr>
      <p:scale>
        <a:sx n="33" d="100"/>
        <a:sy n="33" d="100"/>
      </p:scale>
      <p:origin x="0" y="-24712"/>
    </p:cViewPr>
  </p:outlineViewPr>
  <p:notesTextViewPr>
    <p:cViewPr>
      <p:scale>
        <a:sx n="1" d="1"/>
        <a:sy n="1" d="1"/>
      </p:scale>
      <p:origin x="0" y="0"/>
    </p:cViewPr>
  </p:notesTextViewPr>
  <p:sorterViewPr>
    <p:cViewPr>
      <p:scale>
        <a:sx n="118" d="100"/>
        <a:sy n="118" d="100"/>
      </p:scale>
      <p:origin x="0" y="0"/>
    </p:cViewPr>
  </p:sorterViewPr>
  <p:notesViewPr>
    <p:cSldViewPr snapToGrid="0" snapToObjects="1" showGuides="1">
      <p:cViewPr varScale="1">
        <p:scale>
          <a:sx n="78" d="100"/>
          <a:sy n="78" d="100"/>
        </p:scale>
        <p:origin x="2216"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8/26/19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8/26/19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ibm.com/cloud/garage/architectures/application-modernization-v2/chunking-strategy-strangler-pattern"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should be my unique deck</a:t>
            </a:r>
          </a:p>
        </p:txBody>
      </p:sp>
      <p:sp>
        <p:nvSpPr>
          <p:cNvPr id="4" name="Slide Number Placeholder 3"/>
          <p:cNvSpPr>
            <a:spLocks noGrp="1"/>
          </p:cNvSpPr>
          <p:nvPr>
            <p:ph type="sldNum" sz="quarter" idx="10"/>
          </p:nvPr>
        </p:nvSpPr>
        <p:spPr/>
        <p:txBody>
          <a:bodyPr/>
          <a:lstStyle/>
          <a:p>
            <a:pPr>
              <a:defRPr/>
            </a:pPr>
            <a:fld id="{8CB283C8-DBE7-0A45-8274-D1C287C09D14}" type="slidenum">
              <a:rPr lang="en-US" smtClean="0"/>
              <a:pPr>
                <a:defRPr/>
              </a:pPr>
              <a:t>1</a:t>
            </a:fld>
            <a:endParaRPr lang="en-US" dirty="0"/>
          </a:p>
        </p:txBody>
      </p:sp>
    </p:spTree>
    <p:extLst>
      <p:ext uri="{BB962C8B-B14F-4D97-AF65-F5344CB8AC3E}">
        <p14:creationId xmlns:p14="http://schemas.microsoft.com/office/powerpoint/2010/main" val="674298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17</a:t>
            </a:fld>
            <a:endParaRPr lang="en-US"/>
          </a:p>
        </p:txBody>
      </p:sp>
    </p:spTree>
    <p:extLst>
      <p:ext uri="{BB962C8B-B14F-4D97-AF65-F5344CB8AC3E}">
        <p14:creationId xmlns:p14="http://schemas.microsoft.com/office/powerpoint/2010/main" val="2991588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the first service executes a transaction and then publishes an event. It maintains the business entity status, (</a:t>
            </a:r>
            <a:r>
              <a:rPr lang="en-US" sz="900" b="0" i="0" kern="1200" dirty="0" err="1">
                <a:solidFill>
                  <a:schemeClr val="tx1"/>
                </a:solidFill>
                <a:effectLst/>
                <a:latin typeface="+mn-lt"/>
                <a:ea typeface="+mn-ea"/>
                <a:cs typeface="+mn-cs"/>
              </a:rPr>
              <a:t>order.status</a:t>
            </a:r>
            <a:r>
              <a:rPr lang="en-US" sz="900" b="0" i="0" kern="1200" dirty="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dirty="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a:p>
        </p:txBody>
      </p:sp>
    </p:spTree>
    <p:extLst>
      <p:ext uri="{BB962C8B-B14F-4D97-AF65-F5344CB8AC3E}">
        <p14:creationId xmlns:p14="http://schemas.microsoft.com/office/powerpoint/2010/main" val="1080941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19</a:t>
            </a:fld>
            <a:endParaRPr lang="en-US"/>
          </a:p>
        </p:txBody>
      </p:sp>
    </p:spTree>
    <p:extLst>
      <p:ext uri="{BB962C8B-B14F-4D97-AF65-F5344CB8AC3E}">
        <p14:creationId xmlns:p14="http://schemas.microsoft.com/office/powerpoint/2010/main" val="4218666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dirty="0">
                <a:solidFill>
                  <a:schemeClr val="tx1"/>
                </a:solidFill>
                <a:effectLst/>
                <a:latin typeface="+mn-lt"/>
                <a:ea typeface="+mn-ea"/>
                <a:cs typeface="+mn-cs"/>
              </a:rPr>
              <a:t>orchestrator is a State Machine where each transformation corresponds to a command or message.</a:t>
            </a:r>
          </a:p>
          <a:p>
            <a:r>
              <a:rPr lang="en-US" sz="900" b="0" i="0" kern="1200" dirty="0">
                <a:solidFill>
                  <a:schemeClr val="tx1"/>
                </a:solidFill>
                <a:effectLst/>
                <a:latin typeface="+mn-lt"/>
                <a:ea typeface="+mn-ea"/>
                <a:cs typeface="+mn-cs"/>
              </a:rPr>
              <a:t>Rollbacks are a lot easier when you have an orchestrator to coordinate everything</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20</a:t>
            </a:fld>
            <a:endParaRPr lang="en-US"/>
          </a:p>
        </p:txBody>
      </p:sp>
    </p:spTree>
    <p:extLst>
      <p:ext uri="{BB962C8B-B14F-4D97-AF65-F5344CB8AC3E}">
        <p14:creationId xmlns:p14="http://schemas.microsoft.com/office/powerpoint/2010/main" val="1367192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Events/Choreography is a natural way to implement Saga’s pattern, it is simple, easy to understand, does not require much effort to build, and all participants are loosely coupled as they don’t have direct knowledge of each other.</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22</a:t>
            </a:fld>
            <a:endParaRPr lang="en-US"/>
          </a:p>
        </p:txBody>
      </p:sp>
    </p:spTree>
    <p:extLst>
      <p:ext uri="{BB962C8B-B14F-4D97-AF65-F5344CB8AC3E}">
        <p14:creationId xmlns:p14="http://schemas.microsoft.com/office/powerpoint/2010/main" val="2461070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join data entities, we need to consume events from other entities and build projection</a:t>
            </a:r>
          </a:p>
        </p:txBody>
      </p:sp>
      <p:sp>
        <p:nvSpPr>
          <p:cNvPr id="4" name="Slide Number Placeholder 3"/>
          <p:cNvSpPr>
            <a:spLocks noGrp="1"/>
          </p:cNvSpPr>
          <p:nvPr>
            <p:ph type="sldNum" sz="quarter" idx="5"/>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263236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Now we separate the read model with complex queries as a separate microservice, scalable on demand,</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The order data come to the Command API and are saved to the DB. An “</a:t>
            </a:r>
            <a:r>
              <a:rPr lang="en-US" dirty="0" err="1"/>
              <a:t>OrderCreated</a:t>
            </a:r>
            <a:r>
              <a:rPr lang="en-US" dirty="0"/>
              <a:t>” event is published with order data so other service could consume it. One of the services are the order query microservices, So they got a good view of the order.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But there is a new  problem?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You may fail to save to the DB but send to the topic, or you may save and fail to send to the topic…. So we need XA transaction…. Which is not supported by Kafka. Kafka supports write transaction to the topic! </a:t>
            </a:r>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7013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support this 2 phases commit, is </a:t>
            </a:r>
          </a:p>
          <a:p>
            <a:r>
              <a:rPr lang="en-US" dirty="0"/>
              <a:t>1- to generate event with transaction, from the write model. </a:t>
            </a:r>
          </a:p>
          <a:p>
            <a:r>
              <a:rPr lang="en-US" dirty="0"/>
              <a:t>2- Then consume the event </a:t>
            </a:r>
          </a:p>
          <a:p>
            <a:r>
              <a:rPr lang="en-US" dirty="0"/>
              <a:t>3- write to the DB and commit the read offset </a:t>
            </a:r>
          </a:p>
          <a:p>
            <a:r>
              <a:rPr lang="en-US" dirty="0"/>
              <a:t>4- in case of write to the DB error, persist to an error log and notify administrator</a:t>
            </a:r>
          </a:p>
          <a:p>
            <a:r>
              <a:rPr lang="en-US" dirty="0"/>
              <a:t>5- Expose a CLI with admin API </a:t>
            </a:r>
          </a:p>
          <a:p>
            <a:r>
              <a:rPr lang="en-US" dirty="0"/>
              <a:t>6- So admin user can retrigger the consumer read operation from last committed offset.</a:t>
            </a:r>
          </a:p>
        </p:txBody>
      </p:sp>
      <p:sp>
        <p:nvSpPr>
          <p:cNvPr id="4" name="Slide Number Placeholder 3"/>
          <p:cNvSpPr>
            <a:spLocks noGrp="1"/>
          </p:cNvSpPr>
          <p:nvPr>
            <p:ph type="sldNum" sz="quarter" idx="5"/>
          </p:nvPr>
        </p:nvSpPr>
        <p:spPr/>
        <p:txBody>
          <a:bodyPr/>
          <a:lstStyle/>
          <a:p>
            <a:fld id="{18D02FFD-07D4-5C4F-BD77-921008177348}" type="slidenum">
              <a:rPr lang="en-US" smtClean="0"/>
              <a:t>25</a:t>
            </a:fld>
            <a:endParaRPr lang="en-US"/>
          </a:p>
        </p:txBody>
      </p:sp>
    </p:spTree>
    <p:extLst>
      <p:ext uri="{BB962C8B-B14F-4D97-AF65-F5344CB8AC3E}">
        <p14:creationId xmlns:p14="http://schemas.microsoft.com/office/powerpoint/2010/main" val="4289248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implement this, is to use a Change Data Capture tool to create events from the order table transaction log. </a:t>
            </a:r>
          </a:p>
        </p:txBody>
      </p:sp>
      <p:sp>
        <p:nvSpPr>
          <p:cNvPr id="4" name="Slide Number Placeholder 3"/>
          <p:cNvSpPr>
            <a:spLocks noGrp="1"/>
          </p:cNvSpPr>
          <p:nvPr>
            <p:ph type="sldNum" sz="quarter" idx="5"/>
          </p:nvPr>
        </p:nvSpPr>
        <p:spPr/>
        <p:txBody>
          <a:bodyPr/>
          <a:lstStyle/>
          <a:p>
            <a:fld id="{18D02FFD-07D4-5C4F-BD77-921008177348}" type="slidenum">
              <a:rPr lang="en-US" smtClean="0"/>
              <a:t>29</a:t>
            </a:fld>
            <a:endParaRPr lang="en-US"/>
          </a:p>
        </p:txBody>
      </p:sp>
    </p:spTree>
    <p:extLst>
      <p:ext uri="{BB962C8B-B14F-4D97-AF65-F5344CB8AC3E}">
        <p14:creationId xmlns:p14="http://schemas.microsoft.com/office/powerpoint/2010/main" val="3463989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2633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2634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without fully understanding what databases do today and the power that they bring and what relies on them — like transactions, concurrency, isolation, durability, materialized views, indexes — “We’re not fully understanding the principles of the decisions that were made of relational databases, [and] we can very quickly get into trouble reimplementing databases over API calls and implementing them much worse.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 Bounded Context explicitly defines the boundaries of your model. This concept is critical in large software projects. A Bounded Context sets the limits around what a specific team works on and helps them to define their own vocabulary within that particular context. When you define a bounded context, you define who uses it, how they use it, where it applies within a larger application context, and what it consists of in terms of things like Swagger documentation and code repositories.</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31</a:t>
            </a:fld>
            <a:endParaRPr lang="en-US"/>
          </a:p>
        </p:txBody>
      </p:sp>
    </p:spTree>
    <p:extLst>
      <p:ext uri="{BB962C8B-B14F-4D97-AF65-F5344CB8AC3E}">
        <p14:creationId xmlns:p14="http://schemas.microsoft.com/office/powerpoint/2010/main" val="1683645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https://www.ibm.com/cloud/garage/architectures/application-modernization-v2/chunking-strategy-strangler-pattern</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32</a:t>
            </a:fld>
            <a:endParaRPr lang="en-US"/>
          </a:p>
        </p:txBody>
      </p:sp>
    </p:spTree>
    <p:extLst>
      <p:ext uri="{BB962C8B-B14F-4D97-AF65-F5344CB8AC3E}">
        <p14:creationId xmlns:p14="http://schemas.microsoft.com/office/powerpoint/2010/main" val="829945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1190577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1569965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4149865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295197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Variant </a:t>
            </a:r>
            <a:r>
              <a:rPr lang="en-US" dirty="0" err="1"/>
              <a:t>Mgr</a:t>
            </a:r>
            <a:r>
              <a:rPr lang="en-US" dirty="0"/>
              <a:t> microservice includes a </a:t>
            </a:r>
            <a:r>
              <a:rPr lang="en-US" dirty="0" err="1"/>
              <a:t>kafka</a:t>
            </a:r>
            <a:r>
              <a:rPr lang="en-US" dirty="0"/>
              <a:t> producer component that produces events like </a:t>
            </a:r>
            <a:r>
              <a:rPr lang="en-US" dirty="0" err="1"/>
              <a:t>variantAdded</a:t>
            </a:r>
            <a:r>
              <a:rPr lang="en-US" dirty="0"/>
              <a:t>, </a:t>
            </a:r>
            <a:r>
              <a:rPr lang="en-US" dirty="0" err="1"/>
              <a:t>variantUpdated</a:t>
            </a:r>
            <a:endParaRPr lang="en-US" dirty="0"/>
          </a:p>
          <a:p>
            <a:endParaRPr lang="en-US" dirty="0"/>
          </a:p>
          <a:p>
            <a:r>
              <a:rPr lang="en-US" dirty="0"/>
              <a:t>The major motivation is to move to a pub/sub event sourcing pattern</a:t>
            </a:r>
          </a:p>
        </p:txBody>
      </p:sp>
      <p:sp>
        <p:nvSpPr>
          <p:cNvPr id="4" name="Slide Number Placeholder 3"/>
          <p:cNvSpPr>
            <a:spLocks noGrp="1"/>
          </p:cNvSpPr>
          <p:nvPr>
            <p:ph type="sldNum" sz="quarter" idx="5"/>
          </p:nvPr>
        </p:nvSpPr>
        <p:spPr/>
        <p:txBody>
          <a:bodyPr/>
          <a:lstStyle/>
          <a:p>
            <a:fld id="{18D02FFD-07D4-5C4F-BD77-921008177348}" type="slidenum">
              <a:rPr lang="en-US" smtClean="0"/>
              <a:t>38</a:t>
            </a:fld>
            <a:endParaRPr lang="en-US"/>
          </a:p>
        </p:txBody>
      </p:sp>
    </p:spTree>
    <p:extLst>
      <p:ext uri="{BB962C8B-B14F-4D97-AF65-F5344CB8AC3E}">
        <p14:creationId xmlns:p14="http://schemas.microsoft.com/office/powerpoint/2010/main" val="3509373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replicate both directions we need logical partitioning: the new to old is for propagating write model to read only tables, so legacy features can see new records. The path from old to new, is more on stable records, maybe reference data, and this is to build data views and projections for the microservices context.</a:t>
            </a:r>
          </a:p>
        </p:txBody>
      </p:sp>
      <p:sp>
        <p:nvSpPr>
          <p:cNvPr id="4" name="Slide Number Placeholder 3"/>
          <p:cNvSpPr>
            <a:spLocks noGrp="1"/>
          </p:cNvSpPr>
          <p:nvPr>
            <p:ph type="sldNum" sz="quarter" idx="5"/>
          </p:nvPr>
        </p:nvSpPr>
        <p:spPr/>
        <p:txBody>
          <a:bodyPr/>
          <a:lstStyle/>
          <a:p>
            <a:fld id="{18D02FFD-07D4-5C4F-BD77-921008177348}" type="slidenum">
              <a:rPr lang="en-US" smtClean="0"/>
              <a:t>39</a:t>
            </a:fld>
            <a:endParaRPr lang="en-US"/>
          </a:p>
        </p:txBody>
      </p:sp>
    </p:spTree>
    <p:extLst>
      <p:ext uri="{BB962C8B-B14F-4D97-AF65-F5344CB8AC3E}">
        <p14:creationId xmlns:p14="http://schemas.microsoft.com/office/powerpoint/2010/main" val="2281699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40</a:t>
            </a:fld>
            <a:endParaRPr lang="en-US"/>
          </a:p>
        </p:txBody>
      </p:sp>
    </p:spTree>
    <p:extLst>
      <p:ext uri="{BB962C8B-B14F-4D97-AF65-F5344CB8AC3E}">
        <p14:creationId xmlns:p14="http://schemas.microsoft.com/office/powerpoint/2010/main" val="1018839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41</a:t>
            </a:fld>
            <a:endParaRPr lang="en-US"/>
          </a:p>
        </p:txBody>
      </p:sp>
    </p:spTree>
    <p:extLst>
      <p:ext uri="{BB962C8B-B14F-4D97-AF65-F5344CB8AC3E}">
        <p14:creationId xmlns:p14="http://schemas.microsoft.com/office/powerpoint/2010/main" val="2980255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 have delete statement in your database?</a:t>
            </a:r>
          </a:p>
          <a:p>
            <a:r>
              <a:rPr lang="en-US" dirty="0"/>
              <a:t>How do you define the data have no value?</a:t>
            </a:r>
          </a:p>
          <a:p>
            <a:r>
              <a:rPr lang="en-US" dirty="0"/>
              <a:t>How to do cost benefit analysis about information?</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71137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42</a:t>
            </a:fld>
            <a:endParaRPr lang="en-US"/>
          </a:p>
        </p:txBody>
      </p:sp>
    </p:spTree>
    <p:extLst>
      <p:ext uri="{BB962C8B-B14F-4D97-AF65-F5344CB8AC3E}">
        <p14:creationId xmlns:p14="http://schemas.microsoft.com/office/powerpoint/2010/main" val="2698196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43</a:t>
            </a:fld>
            <a:endParaRPr lang="en-US"/>
          </a:p>
        </p:txBody>
      </p:sp>
    </p:spTree>
    <p:extLst>
      <p:ext uri="{BB962C8B-B14F-4D97-AF65-F5344CB8AC3E}">
        <p14:creationId xmlns:p14="http://schemas.microsoft.com/office/powerpoint/2010/main" val="2599197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 Kafka record Key and Value need only be bytes to satisfy the Kafka Producer/Consumer protocol</a:t>
            </a:r>
          </a:p>
          <a:p>
            <a:pPr lvl="1"/>
            <a:r>
              <a:rPr lang="en-US" dirty="0"/>
              <a:t>Producer and Consumer must come to an agreement about the meaning of the bytes in the key/value</a:t>
            </a:r>
          </a:p>
          <a:p>
            <a:pPr lvl="1"/>
            <a:r>
              <a:rPr lang="en-US" dirty="0"/>
              <a:t>Producers may have written data months before a consumer receives it</a:t>
            </a:r>
          </a:p>
          <a:p>
            <a:pPr lvl="1"/>
            <a:r>
              <a:rPr lang="en-US" dirty="0"/>
              <a:t>Network throughput maximization</a:t>
            </a:r>
          </a:p>
          <a:p>
            <a:pPr lvl="1"/>
            <a:r>
              <a:rPr lang="en-US" dirty="0"/>
              <a:t>Consumer processing considerations</a:t>
            </a:r>
          </a:p>
          <a:p>
            <a:r>
              <a:rPr lang="en-US" dirty="0"/>
              <a:t>Communicating Table Schema</a:t>
            </a:r>
          </a:p>
          <a:p>
            <a:pPr lvl="1"/>
            <a:r>
              <a:rPr lang="en-US" dirty="0"/>
              <a:t>Records in a topic are relevant in the context of a specific schema</a:t>
            </a:r>
          </a:p>
          <a:p>
            <a:pPr lvl="1"/>
            <a:r>
              <a:rPr lang="en-US" dirty="0"/>
              <a:t>What if a tables schema were to change?</a:t>
            </a:r>
          </a:p>
          <a:p>
            <a:pPr lvl="1"/>
            <a:r>
              <a:rPr lang="en-US" dirty="0"/>
              <a:t>How can a consumer know the schema at the time the record was sent?</a:t>
            </a:r>
          </a:p>
          <a:p>
            <a:r>
              <a:rPr lang="en-US" dirty="0"/>
              <a:t>•Tracking the effective point in a source transaction operation sequence that has been applied to Kafka</a:t>
            </a:r>
          </a:p>
          <a:p>
            <a:r>
              <a:rPr lang="en-US" dirty="0"/>
              <a:t>•Non ACID target</a:t>
            </a:r>
          </a:p>
          <a:p>
            <a:r>
              <a:rPr lang="en-US" dirty="0"/>
              <a:t>•“at least once” semantics</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1301320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•Tracking the effective point in a source transaction operation sequence that has been applied to Kafka</a:t>
            </a:r>
          </a:p>
          <a:p>
            <a:r>
              <a:rPr lang="en-US" dirty="0"/>
              <a:t>•Non ACID target</a:t>
            </a:r>
          </a:p>
          <a:p>
            <a:r>
              <a:rPr lang="en-US" dirty="0"/>
              <a:t>•“at least once” semantics</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45</a:t>
            </a:fld>
            <a:endParaRPr lang="en-US"/>
          </a:p>
        </p:txBody>
      </p:sp>
    </p:spTree>
    <p:extLst>
      <p:ext uri="{BB962C8B-B14F-4D97-AF65-F5344CB8AC3E}">
        <p14:creationId xmlns:p14="http://schemas.microsoft.com/office/powerpoint/2010/main" val="1592223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46</a:t>
            </a:fld>
            <a:endParaRPr lang="en-US"/>
          </a:p>
        </p:txBody>
      </p:sp>
    </p:spTree>
    <p:extLst>
      <p:ext uri="{BB962C8B-B14F-4D97-AF65-F5344CB8AC3E}">
        <p14:creationId xmlns:p14="http://schemas.microsoft.com/office/powerpoint/2010/main" val="1096924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47</a:t>
            </a:fld>
            <a:endParaRPr lang="en-US"/>
          </a:p>
        </p:txBody>
      </p:sp>
    </p:spTree>
    <p:extLst>
      <p:ext uri="{BB962C8B-B14F-4D97-AF65-F5344CB8AC3E}">
        <p14:creationId xmlns:p14="http://schemas.microsoft.com/office/powerpoint/2010/main" val="1959930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48</a:t>
            </a:fld>
            <a:endParaRPr lang="en-US"/>
          </a:p>
        </p:txBody>
      </p:sp>
    </p:spTree>
    <p:extLst>
      <p:ext uri="{BB962C8B-B14F-4D97-AF65-F5344CB8AC3E}">
        <p14:creationId xmlns:p14="http://schemas.microsoft.com/office/powerpoint/2010/main" val="4734025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without fully understanding what databases do today and the power that they bring and what relies on them — like transactions, concurrency, isolation, durability, materialized views, indexes — “We’re not fully understanding the principles of the decisions that were made of relational databases, [and] we can very quickly get into trouble reimplementing databases over API calls and implementing them much worse.</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49</a:t>
            </a:fld>
            <a:endParaRPr lang="en-US"/>
          </a:p>
        </p:txBody>
      </p:sp>
    </p:spTree>
    <p:extLst>
      <p:ext uri="{BB962C8B-B14F-4D97-AF65-F5344CB8AC3E}">
        <p14:creationId xmlns:p14="http://schemas.microsoft.com/office/powerpoint/2010/main" val="948613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Attention this theory and nice on the slide. The </a:t>
            </a:r>
            <a:r>
              <a:rPr lang="en-US" dirty="0" err="1"/>
              <a:t>cobol</a:t>
            </a:r>
            <a:r>
              <a:rPr lang="en-US" dirty="0"/>
              <a:t> code is modified to generate events… Transaction boundary is lost anyway as there is no XA </a:t>
            </a:r>
            <a:r>
              <a:rPr lang="en-US" dirty="0" err="1"/>
              <a:t>tx</a:t>
            </a:r>
            <a:r>
              <a:rPr lang="en-US" dirty="0"/>
              <a:t> in </a:t>
            </a:r>
            <a:r>
              <a:rPr lang="en-US" dirty="0" err="1"/>
              <a:t>kafka</a:t>
            </a:r>
            <a:r>
              <a:rPr lang="en-US" dirty="0"/>
              <a:t>. But there is a may be a less intrusive ways to make it.</a:t>
            </a:r>
          </a:p>
        </p:txBody>
      </p:sp>
      <p:sp>
        <p:nvSpPr>
          <p:cNvPr id="4" name="Slide Number Placeholder 3"/>
          <p:cNvSpPr>
            <a:spLocks noGrp="1"/>
          </p:cNvSpPr>
          <p:nvPr>
            <p:ph type="sldNum" sz="quarter" idx="5"/>
          </p:nvPr>
        </p:nvSpPr>
        <p:spPr/>
        <p:txBody>
          <a:bodyPr/>
          <a:lstStyle/>
          <a:p>
            <a:fld id="{18D02FFD-07D4-5C4F-BD77-921008177348}" type="slidenum">
              <a:rPr lang="en-US" smtClean="0"/>
              <a:t>50</a:t>
            </a:fld>
            <a:endParaRPr lang="en-US"/>
          </a:p>
        </p:txBody>
      </p:sp>
    </p:spTree>
    <p:extLst>
      <p:ext uri="{BB962C8B-B14F-4D97-AF65-F5344CB8AC3E}">
        <p14:creationId xmlns:p14="http://schemas.microsoft.com/office/powerpoint/2010/main" val="1335728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52</a:t>
            </a:fld>
            <a:endParaRPr lang="en-US"/>
          </a:p>
        </p:txBody>
      </p:sp>
    </p:spTree>
    <p:extLst>
      <p:ext uri="{BB962C8B-B14F-4D97-AF65-F5344CB8AC3E}">
        <p14:creationId xmlns:p14="http://schemas.microsoft.com/office/powerpoint/2010/main" val="471608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the same has having 2 products in the order? </a:t>
            </a:r>
          </a:p>
          <a:p>
            <a:endParaRPr lang="en-US" dirty="0"/>
          </a:p>
          <a:p>
            <a:r>
              <a:rPr lang="en-US" dirty="0"/>
              <a:t>It depends. If you consider the data in a relation manner it does equal to two products. If you want to count the number of time product are removed from an order than it matter to keep the event.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20838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53</a:t>
            </a:fld>
            <a:endParaRPr lang="en-US"/>
          </a:p>
        </p:txBody>
      </p:sp>
    </p:spTree>
    <p:extLst>
      <p:ext uri="{BB962C8B-B14F-4D97-AF65-F5344CB8AC3E}">
        <p14:creationId xmlns:p14="http://schemas.microsoft.com/office/powerpoint/2010/main" val="41302563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Bef>
                <a:spcPts val="600"/>
              </a:spcBef>
              <a:buFont typeface="AppleColorEmoji" charset="0"/>
              <a:buChar char="✅"/>
            </a:pPr>
            <a:r>
              <a:rPr lang="en-GB" baseline="0" dirty="0">
                <a:latin typeface="IBM Plex Sans" charset="0"/>
                <a:ea typeface="IBM Plex Sans" charset="0"/>
                <a:cs typeface="IBM Plex Sans" charset="0"/>
              </a:rPr>
              <a:t>Written by, and supported by, </a:t>
            </a:r>
            <a:r>
              <a:rPr lang="en-GB" b="1" baseline="0" dirty="0">
                <a:latin typeface="IBM Plex Sans" charset="0"/>
                <a:ea typeface="IBM Plex Sans" charset="0"/>
                <a:cs typeface="IBM Plex Sans" charset="0"/>
              </a:rPr>
              <a:t>experts</a:t>
            </a:r>
            <a:r>
              <a:rPr lang="en-GB" baseline="0" dirty="0">
                <a:latin typeface="IBM Plex Sans" charset="0"/>
                <a:ea typeface="IBM Plex Sans" charset="0"/>
                <a:cs typeface="IBM Plex Sans" charset="0"/>
              </a:rPr>
              <a:t> in both MQ and Kafka/Event Streams</a:t>
            </a:r>
          </a:p>
          <a:p>
            <a:pPr marL="342900" indent="-342900">
              <a:spcBef>
                <a:spcPts val="900"/>
              </a:spcBef>
              <a:buFont typeface="AppleColorEmoji" charset="0"/>
              <a:buChar char="✅"/>
            </a:pPr>
            <a:r>
              <a:rPr lang="en-GB" baseline="0" dirty="0">
                <a:latin typeface="IBM Plex Sans" charset="0"/>
                <a:ea typeface="IBM Plex Sans" charset="0"/>
                <a:cs typeface="IBM Plex Sans" charset="0"/>
              </a:rPr>
              <a:t>Built-in </a:t>
            </a:r>
            <a:r>
              <a:rPr lang="en-GB" b="1" baseline="0" dirty="0">
                <a:latin typeface="IBM Plex Sans" charset="0"/>
                <a:ea typeface="IBM Plex Sans" charset="0"/>
                <a:cs typeface="IBM Plex Sans" charset="0"/>
              </a:rPr>
              <a:t>understanding of MQ enterprise deployments</a:t>
            </a:r>
            <a:r>
              <a:rPr lang="en-GB" baseline="0" dirty="0">
                <a:latin typeface="IBM Plex Sans" charset="0"/>
                <a:ea typeface="IBM Plex Sans" charset="0"/>
                <a:cs typeface="IBM Plex Sans" charset="0"/>
              </a:rPr>
              <a:t>, for example to handle high availability configurations and maintenance regimes</a:t>
            </a:r>
          </a:p>
          <a:p>
            <a:pPr marL="342900" indent="-342900">
              <a:spcBef>
                <a:spcPts val="900"/>
              </a:spcBef>
              <a:buFont typeface="AppleColorEmoji" charset="0"/>
              <a:buChar char="✅"/>
            </a:pPr>
            <a:r>
              <a:rPr lang="en-GB" b="1" dirty="0">
                <a:latin typeface="IBM Plex Sans" charset="0"/>
                <a:ea typeface="IBM Plex Sans" charset="0"/>
                <a:cs typeface="IBM Plex Sans" charset="0"/>
              </a:rPr>
              <a:t>W</a:t>
            </a:r>
            <a:r>
              <a:rPr lang="en-GB" b="1" baseline="0" dirty="0">
                <a:latin typeface="IBM Plex Sans" charset="0"/>
                <a:ea typeface="IBM Plex Sans" charset="0"/>
                <a:cs typeface="IBM Plex Sans" charset="0"/>
              </a:rPr>
              <a:t>ell-tuned</a:t>
            </a:r>
            <a:r>
              <a:rPr lang="en-GB" baseline="0" dirty="0">
                <a:latin typeface="IBM Plex Sans" charset="0"/>
                <a:ea typeface="IBM Plex Sans" charset="0"/>
                <a:cs typeface="IBM Plex Sans" charset="0"/>
              </a:rPr>
              <a:t> connectors (source</a:t>
            </a:r>
            <a:r>
              <a:rPr lang="en-GB" dirty="0">
                <a:latin typeface="IBM Plex Sans" charset="0"/>
                <a:ea typeface="IBM Plex Sans" charset="0"/>
                <a:cs typeface="IBM Plex Sans" charset="0"/>
              </a:rPr>
              <a:t> </a:t>
            </a:r>
            <a:r>
              <a:rPr lang="en-GB" i="1" dirty="0">
                <a:latin typeface="IBM Plex Sans" charset="0"/>
                <a:ea typeface="IBM Plex Sans" charset="0"/>
                <a:cs typeface="IBM Plex Sans" charset="0"/>
              </a:rPr>
              <a:t>and</a:t>
            </a:r>
            <a:r>
              <a:rPr lang="en-GB" dirty="0">
                <a:latin typeface="IBM Plex Sans" charset="0"/>
                <a:ea typeface="IBM Plex Sans" charset="0"/>
                <a:cs typeface="IBM Plex Sans" charset="0"/>
              </a:rPr>
              <a:t> sink)</a:t>
            </a:r>
            <a:r>
              <a:rPr lang="en-GB" baseline="0" dirty="0">
                <a:latin typeface="IBM Plex Sans" charset="0"/>
                <a:ea typeface="IBM Plex Sans" charset="0"/>
                <a:cs typeface="IBM Plex Sans" charset="0"/>
              </a:rPr>
              <a:t> which take messages off an MQ queue and streams them onto a Kafka </a:t>
            </a:r>
            <a:r>
              <a:rPr lang="en-GB" dirty="0">
                <a:latin typeface="IBM Plex Sans" charset="0"/>
                <a:ea typeface="IBM Plex Sans" charset="0"/>
                <a:cs typeface="IBM Plex Sans" charset="0"/>
              </a:rPr>
              <a:t>t</a:t>
            </a:r>
            <a:r>
              <a:rPr lang="en-GB" baseline="0" dirty="0">
                <a:latin typeface="IBM Plex Sans" charset="0"/>
                <a:ea typeface="IBM Plex Sans" charset="0"/>
                <a:cs typeface="IBM Plex Sans" charset="0"/>
              </a:rPr>
              <a:t>opic and vice versa</a:t>
            </a:r>
          </a:p>
          <a:p>
            <a:pPr marL="708025" lvl="1" indent="-342900">
              <a:spcBef>
                <a:spcPts val="600"/>
              </a:spcBef>
              <a:buFont typeface="AppleColorEmoji" charset="0"/>
              <a:buChar char="➡️"/>
            </a:pPr>
            <a:r>
              <a:rPr lang="en-GB" baseline="0" dirty="0">
                <a:latin typeface="IBM Plex Sans" charset="0"/>
                <a:ea typeface="IBM Plex Sans" charset="0"/>
                <a:cs typeface="IBM Plex Sans" charset="0"/>
              </a:rPr>
              <a:t>Anything additional is left in the hands of the MQ operations team, so they get no surprises in MQ resource usage</a:t>
            </a:r>
            <a:r>
              <a:rPr lang="en-GB" dirty="0">
                <a:latin typeface="IBM Plex Sans" charset="0"/>
                <a:ea typeface="IBM Plex Sans" charset="0"/>
                <a:cs typeface="IBM Plex Sans" charset="0"/>
              </a:rPr>
              <a:t> </a:t>
            </a:r>
            <a:endParaRPr lang="en-GB" baseline="0" dirty="0">
              <a:latin typeface="IBM Plex Sans" charset="0"/>
              <a:ea typeface="IBM Plex Sans" charset="0"/>
              <a:cs typeface="IBM Plex Sans" charset="0"/>
            </a:endParaRPr>
          </a:p>
          <a:p>
            <a:pPr marL="708025" lvl="1" indent="-342900">
              <a:spcBef>
                <a:spcPts val="600"/>
              </a:spcBef>
              <a:buFont typeface="AppleColorEmoji" charset="0"/>
              <a:buChar char="❎"/>
            </a:pPr>
            <a:r>
              <a:rPr lang="en-GB" dirty="0">
                <a:latin typeface="IBM Plex Sans" charset="0"/>
                <a:ea typeface="IBM Plex Sans" charset="0"/>
                <a:cs typeface="IBM Plex Sans" charset="0"/>
              </a:rPr>
              <a:t>Confluent only supports 1-way connectivity. Their connector can also result in </a:t>
            </a:r>
            <a:r>
              <a:rPr lang="en-GB" baseline="0" dirty="0">
                <a:latin typeface="IBM Plex Sans" charset="0"/>
                <a:ea typeface="IBM Plex Sans" charset="0"/>
                <a:cs typeface="IBM Plex Sans" charset="0"/>
              </a:rPr>
              <a:t>poor use of MQ topic subscriptions or message selectors leaving messages building up unchecked</a:t>
            </a:r>
          </a:p>
          <a:p>
            <a:pPr marL="342900" indent="-342900">
              <a:spcBef>
                <a:spcPts val="600"/>
              </a:spcBef>
              <a:buFont typeface="AppleColorEmoji" charset="0"/>
              <a:buChar char="⭐️"/>
            </a:pPr>
            <a:r>
              <a:rPr lang="en-GB" baseline="0" dirty="0">
                <a:latin typeface="IBM Plex Sans" charset="0"/>
                <a:ea typeface="IBM Plex Sans" charset="0"/>
                <a:cs typeface="IBM Plex Sans" charset="0"/>
              </a:rPr>
              <a:t>IBM’s unique knowledge of MQ message structures has enabled the connectors to extract event info from a </a:t>
            </a:r>
            <a:r>
              <a:rPr lang="en-GB" b="1" baseline="0" dirty="0">
                <a:latin typeface="IBM Plex Sans" charset="0"/>
                <a:ea typeface="IBM Plex Sans" charset="0"/>
                <a:cs typeface="IBM Plex Sans" charset="0"/>
              </a:rPr>
              <a:t>range of message formats</a:t>
            </a:r>
            <a:r>
              <a:rPr lang="en-GB" baseline="0" dirty="0">
                <a:latin typeface="IBM Plex Sans" charset="0"/>
                <a:ea typeface="IBM Plex Sans" charset="0"/>
                <a:cs typeface="IBM Plex Sans" charset="0"/>
              </a:rPr>
              <a:t>,</a:t>
            </a:r>
            <a:r>
              <a:rPr lang="en-GB" b="1" baseline="0" dirty="0">
                <a:latin typeface="IBM Plex Sans" charset="0"/>
                <a:ea typeface="IBM Plex Sans" charset="0"/>
                <a:cs typeface="IBM Plex Sans" charset="0"/>
              </a:rPr>
              <a:t> </a:t>
            </a:r>
            <a:r>
              <a:rPr lang="en-GB" baseline="0" dirty="0">
                <a:latin typeface="IBM Plex Sans" charset="0"/>
                <a:ea typeface="IBM Plex Sans" charset="0"/>
                <a:cs typeface="IBM Plex Sans" charset="0"/>
              </a:rPr>
              <a:t>and put the right data onto Kafka topics, including custom records if needed</a:t>
            </a:r>
          </a:p>
          <a:p>
            <a:pPr marL="342900" indent="-342900">
              <a:spcBef>
                <a:spcPts val="900"/>
              </a:spcBef>
              <a:buFont typeface="AppleColorEmoji" charset="0"/>
              <a:buChar char="⭐️"/>
            </a:pPr>
            <a:r>
              <a:rPr lang="en-GB" dirty="0">
                <a:latin typeface="IBM Plex Sans" charset="0"/>
                <a:ea typeface="IBM Plex Sans" charset="0"/>
                <a:cs typeface="IBM Plex Sans" charset="0"/>
              </a:rPr>
              <a:t>IBM has added support for the MQ connectors to run directly on </a:t>
            </a:r>
            <a:r>
              <a:rPr lang="en-GB" b="1" dirty="0">
                <a:latin typeface="IBM Plex Sans" charset="0"/>
                <a:ea typeface="IBM Plex Sans" charset="0"/>
                <a:cs typeface="IBM Plex Sans" charset="0"/>
              </a:rPr>
              <a:t>IBM z/OS</a:t>
            </a:r>
            <a:r>
              <a:rPr lang="en-GB" dirty="0">
                <a:latin typeface="IBM Plex Sans" charset="0"/>
                <a:ea typeface="IBM Plex Sans" charset="0"/>
                <a:cs typeface="IBM Plex Sans" charset="0"/>
              </a:rPr>
              <a:t> so they can take advantage of bindings mode for improved operational efficiencies</a:t>
            </a:r>
            <a:endParaRPr lang="en-GB" baseline="0" dirty="0">
              <a:latin typeface="IBM Plex Sans" charset="0"/>
              <a:ea typeface="IBM Plex Sans" charset="0"/>
              <a:cs typeface="IBM Plex Sans" charset="0"/>
            </a:endParaRPr>
          </a:p>
          <a:p>
            <a:endParaRPr lang="en-US" dirty="0"/>
          </a:p>
        </p:txBody>
      </p:sp>
      <p:sp>
        <p:nvSpPr>
          <p:cNvPr id="4" name="Slide Number Placeholder 3"/>
          <p:cNvSpPr>
            <a:spLocks noGrp="1"/>
          </p:cNvSpPr>
          <p:nvPr>
            <p:ph type="sldNum" sz="quarter" idx="10"/>
          </p:nvPr>
        </p:nvSpPr>
        <p:spPr/>
        <p:txBody>
          <a:bodyPr/>
          <a:lstStyle/>
          <a:p>
            <a:pPr>
              <a:defRPr/>
            </a:pPr>
            <a:fld id="{8CB283C8-DBE7-0A45-8274-D1C287C09D14}" type="slidenum">
              <a:rPr lang="en-US" smtClean="0"/>
              <a:pPr>
                <a:defRPr/>
              </a:pPr>
              <a:t>54</a:t>
            </a:fld>
            <a:endParaRPr lang="en-US"/>
          </a:p>
        </p:txBody>
      </p:sp>
    </p:spTree>
    <p:extLst>
      <p:ext uri="{BB962C8B-B14F-4D97-AF65-F5344CB8AC3E}">
        <p14:creationId xmlns:p14="http://schemas.microsoft.com/office/powerpoint/2010/main" val="33005305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REST </a:t>
            </a:r>
            <a:r>
              <a:rPr lang="en-US" dirty="0" err="1"/>
              <a:t>api</a:t>
            </a:r>
            <a:r>
              <a:rPr lang="en-US" dirty="0"/>
              <a:t>, to publish events to </a:t>
            </a:r>
            <a:r>
              <a:rPr lang="en-US" dirty="0" err="1"/>
              <a:t>kafka</a:t>
            </a:r>
            <a:r>
              <a:rPr lang="en-US" dirty="0"/>
              <a:t> without programming with lower level API.</a:t>
            </a:r>
          </a:p>
        </p:txBody>
      </p:sp>
      <p:sp>
        <p:nvSpPr>
          <p:cNvPr id="4" name="Slide Number Placeholder 3"/>
          <p:cNvSpPr>
            <a:spLocks noGrp="1"/>
          </p:cNvSpPr>
          <p:nvPr>
            <p:ph type="sldNum" sz="quarter" idx="5"/>
          </p:nvPr>
        </p:nvSpPr>
        <p:spPr/>
        <p:txBody>
          <a:bodyPr/>
          <a:lstStyle/>
          <a:p>
            <a:pPr>
              <a:defRPr/>
            </a:pPr>
            <a:fld id="{8CB283C8-DBE7-0A45-8274-D1C287C09D14}" type="slidenum">
              <a:rPr lang="en-US" smtClean="0"/>
              <a:pPr>
                <a:defRPr/>
              </a:pPr>
              <a:t>57</a:t>
            </a:fld>
            <a:endParaRPr lang="en-US"/>
          </a:p>
        </p:txBody>
      </p:sp>
    </p:spTree>
    <p:extLst>
      <p:ext uri="{BB962C8B-B14F-4D97-AF65-F5344CB8AC3E}">
        <p14:creationId xmlns:p14="http://schemas.microsoft.com/office/powerpoint/2010/main" val="37968671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2134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focus on the sub domain of the Reefer container</a:t>
            </a:r>
          </a:p>
        </p:txBody>
      </p:sp>
      <p:sp>
        <p:nvSpPr>
          <p:cNvPr id="4" name="Slide Number Placeholder 3"/>
          <p:cNvSpPr>
            <a:spLocks noGrp="1"/>
          </p:cNvSpPr>
          <p:nvPr>
            <p:ph type="sldNum" sz="quarter" idx="5"/>
          </p:nvPr>
        </p:nvSpPr>
        <p:spPr/>
        <p:txBody>
          <a:bodyPr/>
          <a:lstStyle/>
          <a:p>
            <a:fld id="{18D02FFD-07D4-5C4F-BD77-921008177348}" type="slidenum">
              <a:rPr lang="en-US" smtClean="0"/>
              <a:t>60</a:t>
            </a:fld>
            <a:endParaRPr lang="en-US"/>
          </a:p>
        </p:txBody>
      </p:sp>
    </p:spTree>
    <p:extLst>
      <p:ext uri="{BB962C8B-B14F-4D97-AF65-F5344CB8AC3E}">
        <p14:creationId xmlns:p14="http://schemas.microsoft.com/office/powerpoint/2010/main" val="27661790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1701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lIns="99048" tIns="49524" rIns="99048" bIns="49524"/>
          <a:lstStyle/>
          <a:p>
            <a:pPr algn="r" defTabSz="990478" hangingPunct="1">
              <a:defRPr/>
            </a:pPr>
            <a:fld id="{687E004B-90E9-4E6E-A01A-4F96C6A248D6}" type="slidenum">
              <a:rPr lang="en-US" sz="1300" kern="1200">
                <a:solidFill>
                  <a:prstClr val="black"/>
                </a:solidFill>
                <a:latin typeface="Calibri" panose="020F0502020204030204"/>
                <a:ea typeface="+mn-ea"/>
                <a:cs typeface="+mn-cs"/>
              </a:rPr>
              <a:pPr algn="r" defTabSz="990478" hangingPunct="1">
                <a:defRPr/>
              </a:pPr>
              <a:t>65</a:t>
            </a:fld>
            <a:endParaRPr lang="en-US" sz="1300" kern="120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17663638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lIns="99048" tIns="49524" rIns="99048" bIns="49524"/>
          <a:lstStyle/>
          <a:p>
            <a:pPr algn="r" defTabSz="990478" hangingPunct="1">
              <a:defRPr/>
            </a:pPr>
            <a:fld id="{687E004B-90E9-4E6E-A01A-4F96C6A248D6}" type="slidenum">
              <a:rPr lang="en-US" sz="1300" kern="1200">
                <a:solidFill>
                  <a:prstClr val="black"/>
                </a:solidFill>
                <a:latin typeface="Calibri" panose="020F0502020204030204"/>
                <a:ea typeface="+mn-ea"/>
                <a:cs typeface="+mn-cs"/>
              </a:rPr>
              <a:pPr algn="r" defTabSz="990478" hangingPunct="1">
                <a:defRPr/>
              </a:pPr>
              <a:t>66</a:t>
            </a:fld>
            <a:endParaRPr lang="en-US" sz="1300" kern="120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26190778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29627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4284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work on the main business entity life cycle, assess the state and event notifications created when state changes. This is the combination of events and actions</a:t>
            </a:r>
          </a:p>
        </p:txBody>
      </p:sp>
      <p:sp>
        <p:nvSpPr>
          <p:cNvPr id="4" name="Slide Number Placeholder 3"/>
          <p:cNvSpPr>
            <a:spLocks noGrp="1"/>
          </p:cNvSpPr>
          <p:nvPr>
            <p:ph type="sldNum" sz="quarter" idx="5"/>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36972609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consider:</a:t>
            </a:r>
          </a:p>
          <a:p>
            <a:r>
              <a:rPr lang="en-US" dirty="0"/>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74</a:t>
            </a:fld>
            <a:endParaRPr lang="en-US" altLang="en-US" dirty="0"/>
          </a:p>
        </p:txBody>
      </p:sp>
    </p:spTree>
    <p:extLst>
      <p:ext uri="{BB962C8B-B14F-4D97-AF65-F5344CB8AC3E}">
        <p14:creationId xmlns:p14="http://schemas.microsoft.com/office/powerpoint/2010/main" val="3398746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07021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0532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pPr marL="0" indent="0">
              <a:buNone/>
            </a:pPr>
            <a:r>
              <a:rPr lang="en-US" sz="900" dirty="0">
                <a:latin typeface="Arial" panose="020B0604020202020204" pitchFamily="34" charset="0"/>
                <a:cs typeface="Arial" panose="020B0604020202020204" pitchFamily="34" charset="0"/>
              </a:rPr>
              <a:t>In </a:t>
            </a:r>
            <a:r>
              <a:rPr lang="en-US" sz="900" b="1" dirty="0" err="1">
                <a:latin typeface="Arial" panose="020B0604020202020204" pitchFamily="34" charset="0"/>
                <a:cs typeface="Arial" panose="020B0604020202020204" pitchFamily="34" charset="0"/>
              </a:rPr>
              <a:t>Cloudant</a:t>
            </a:r>
            <a:r>
              <a:rPr lang="en-US" sz="900" dirty="0">
                <a:latin typeface="Arial" panose="020B0604020202020204" pitchFamily="34" charset="0"/>
                <a:cs typeface="Arial" panose="020B0604020202020204" pitchFamily="34" charset="0"/>
              </a:rPr>
              <a:t>, consistency is sacrificed in favor of availability and partition tolerance. Specifically, </a:t>
            </a:r>
            <a:r>
              <a:rPr lang="en-US" sz="900" b="1" dirty="0" err="1">
                <a:latin typeface="Arial" panose="020B0604020202020204" pitchFamily="34" charset="0"/>
                <a:cs typeface="Arial" panose="020B0604020202020204" pitchFamily="34" charset="0"/>
              </a:rPr>
              <a:t>Cloudant</a:t>
            </a:r>
            <a:r>
              <a:rPr lang="en-US" sz="900" dirty="0">
                <a:latin typeface="Arial" panose="020B0604020202020204" pitchFamily="34" charset="0"/>
                <a:cs typeface="Arial" panose="020B0604020202020204" pitchFamily="34" charset="0"/>
              </a:rPr>
              <a:t> is an </a:t>
            </a:r>
            <a:r>
              <a:rPr lang="en-US" sz="900" b="1" dirty="0">
                <a:latin typeface="Arial" panose="020B0604020202020204" pitchFamily="34" charset="0"/>
                <a:cs typeface="Arial" panose="020B0604020202020204" pitchFamily="34" charset="0"/>
              </a:rPr>
              <a:t>eventually consistent</a:t>
            </a:r>
            <a:r>
              <a:rPr lang="en-US" sz="900" dirty="0">
                <a:latin typeface="Arial" panose="020B0604020202020204" pitchFamily="34" charset="0"/>
                <a:cs typeface="Arial" panose="020B0604020202020204" pitchFamily="34" charset="0"/>
              </a:rPr>
              <a:t> database, which means that no locking occurs when data is written and inconsistencies are allowed for a time. In other words, systems that rely on eventual consistency assume the data will be in an inconsistent state at some point and handle the situation by postponing the operation, using the data as-is, or ignoring certain pieces of data. Eventual consistency systems are easier to reason about but not all data models or operations fit its semantics. Eventual consistency is useful in the context of big volumes of data.  </a:t>
            </a:r>
          </a:p>
          <a:p>
            <a:pPr marL="0" indent="0">
              <a:buNone/>
            </a:pPr>
            <a:r>
              <a:rPr lang="en-US" sz="900" dirty="0">
                <a:latin typeface="Arial" panose="020B0604020202020204" pitchFamily="34" charset="0"/>
                <a:cs typeface="Arial" panose="020B0604020202020204" pitchFamily="34" charset="0"/>
              </a:rPr>
              <a:t>This is not suitable for ACID transactions</a:t>
            </a:r>
          </a:p>
          <a:p>
            <a:pPr marL="0" indent="0">
              <a:buNone/>
            </a:pPr>
            <a:endParaRPr lang="en-US" sz="900" dirty="0">
              <a:latin typeface="Arial" panose="020B0604020202020204" pitchFamily="34" charset="0"/>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AU" sz="900" dirty="0">
                <a:latin typeface="Arial" panose="020B0604020202020204" pitchFamily="34" charset="0"/>
                <a:cs typeface="Arial" panose="020B0604020202020204" pitchFamily="34" charset="0"/>
              </a:rPr>
              <a:t>Eventual consistency is sometimes criticized as increasing the complexity of distributed software applications. This is partly because eventual consistency is purely a liveness guarantee (reads eventually return the same value) and does not make safety guarantees: an eventually consistent system can return any value before it converges.</a:t>
            </a:r>
          </a:p>
          <a:p>
            <a:pPr marL="0" indent="0">
              <a:buNone/>
            </a:pPr>
            <a:endParaRPr lang="en-US" dirty="0"/>
          </a:p>
        </p:txBody>
      </p:sp>
      <p:sp>
        <p:nvSpPr>
          <p:cNvPr id="4" name="Slide Number Placeholder 3"/>
          <p:cNvSpPr>
            <a:spLocks noGrp="1"/>
          </p:cNvSpPr>
          <p:nvPr>
            <p:ph type="sldNum" sz="quarter" idx="10"/>
          </p:nvPr>
        </p:nvSpPr>
        <p:spPr/>
        <p:txBody>
          <a:bodyPr lIns="99048" tIns="49524" rIns="99048" bIns="49524"/>
          <a:lstStyle/>
          <a:p>
            <a:pPr algn="r" defTabSz="990478" hangingPunct="1">
              <a:defRPr/>
            </a:pPr>
            <a:fld id="{687E004B-90E9-4E6E-A01A-4F96C6A248D6}" type="slidenum">
              <a:rPr lang="en-US" sz="1300" kern="1200">
                <a:solidFill>
                  <a:prstClr val="black"/>
                </a:solidFill>
                <a:latin typeface="Calibri" panose="020F0502020204030204"/>
                <a:ea typeface="+mn-ea"/>
                <a:cs typeface="+mn-cs"/>
              </a:rPr>
              <a:pPr algn="r" defTabSz="990478" hangingPunct="1">
                <a:defRPr/>
              </a:pPr>
              <a:t>13</a:t>
            </a:fld>
            <a:endParaRPr lang="en-US" sz="1300" kern="120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3579673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 The solution leverages microservice with “database per service pattern”.</a:t>
            </a:r>
          </a:p>
          <a:p>
            <a:endParaRPr lang="en-US" dirty="0"/>
          </a:p>
          <a:p>
            <a:r>
              <a:rPr lang="en-AU" sz="4000" dirty="0">
                <a:latin typeface="Arial" panose="020B0604020202020204" pitchFamily="34" charset="0"/>
                <a:cs typeface="Arial" panose="020B0604020202020204" pitchFamily="34" charset="0"/>
              </a:rPr>
              <a:t>suppose we need to solve the following task:</a:t>
            </a:r>
          </a:p>
          <a:p>
            <a:pPr lvl="1"/>
            <a:r>
              <a:rPr lang="en-AU" sz="3800" dirty="0">
                <a:latin typeface="Arial" panose="020B0604020202020204" pitchFamily="34" charset="0"/>
                <a:cs typeface="Arial" panose="020B0604020202020204" pitchFamily="34" charset="0"/>
              </a:rPr>
              <a:t>Register a user profile</a:t>
            </a:r>
          </a:p>
          <a:p>
            <a:pPr lvl="1"/>
            <a:r>
              <a:rPr lang="en-AU" sz="3800" dirty="0">
                <a:latin typeface="Arial" panose="020B0604020202020204" pitchFamily="34" charset="0"/>
                <a:cs typeface="Arial" panose="020B0604020202020204" pitchFamily="34" charset="0"/>
              </a:rPr>
              <a:t>Do some automated background check that the user can actually access the system</a:t>
            </a:r>
          </a:p>
          <a:p>
            <a:r>
              <a:rPr lang="en-AU" sz="4000" dirty="0">
                <a:latin typeface="Arial" panose="020B0604020202020204" pitchFamily="34" charset="0"/>
                <a:cs typeface="Arial" panose="020B0604020202020204" pitchFamily="34" charset="0"/>
              </a:rPr>
              <a:t>The second task is to ensure, for example, that this user wasn’t banned from our servers for some reason.</a:t>
            </a:r>
          </a:p>
          <a:p>
            <a:endParaRPr lang="en-AU" sz="4000" dirty="0">
              <a:latin typeface="Arial" panose="020B0604020202020204" pitchFamily="34" charset="0"/>
              <a:cs typeface="Arial" panose="020B0604020202020204" pitchFamily="34" charset="0"/>
            </a:endParaRPr>
          </a:p>
          <a:p>
            <a:r>
              <a:rPr lang="en-AU" sz="4000" dirty="0">
                <a:latin typeface="Arial" panose="020B0604020202020204" pitchFamily="34" charset="0"/>
                <a:cs typeface="Arial" panose="020B0604020202020204" pitchFamily="34" charset="0"/>
              </a:rPr>
              <a:t>But it could take time, and we’d like to extract it to a separate microservice. It wouldn’t be reasonable to keep the user waiting for so long just to know that she was registered successfully.</a:t>
            </a:r>
          </a:p>
          <a:p>
            <a:endParaRPr lang="en-AU" sz="4000" b="1"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14</a:t>
            </a:fld>
            <a:endParaRPr lang="en-US" altLang="en-US" dirty="0"/>
          </a:p>
        </p:txBody>
      </p:sp>
    </p:spTree>
    <p:extLst>
      <p:ext uri="{BB962C8B-B14F-4D97-AF65-F5344CB8AC3E}">
        <p14:creationId xmlns:p14="http://schemas.microsoft.com/office/powerpoint/2010/main" val="3546203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microservice could have its own administration user interface, which CRUD elements in the database. </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15</a:t>
            </a:fld>
            <a:endParaRPr lang="en-US" altLang="en-US" dirty="0"/>
          </a:p>
        </p:txBody>
      </p:sp>
    </p:spTree>
    <p:extLst>
      <p:ext uri="{BB962C8B-B14F-4D97-AF65-F5344CB8AC3E}">
        <p14:creationId xmlns:p14="http://schemas.microsoft.com/office/powerpoint/2010/main" val="1593225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microservice becomes a producer of events with data payload, and consumers for writing to its own database or build view from other microservices</a:t>
            </a:r>
          </a:p>
          <a:p>
            <a:endParaRPr lang="en-US" dirty="0"/>
          </a:p>
          <a:p>
            <a:r>
              <a:rPr lang="en-AU" sz="4000" dirty="0">
                <a:latin typeface="Arial" panose="020B0604020202020204" pitchFamily="34" charset="0"/>
                <a:cs typeface="Arial" panose="020B0604020202020204" pitchFamily="34" charset="0"/>
              </a:rPr>
              <a:t>In this architecture, a happy scenario would be:</a:t>
            </a:r>
          </a:p>
          <a:p>
            <a:pPr lvl="1"/>
            <a:r>
              <a:rPr lang="en-AU" sz="3800" dirty="0">
                <a:latin typeface="Arial" panose="020B0604020202020204" pitchFamily="34" charset="0"/>
                <a:cs typeface="Arial" panose="020B0604020202020204" pitchFamily="34" charset="0"/>
              </a:rPr>
              <a:t>The user microservice registers a user, saving information about her in its local database</a:t>
            </a:r>
          </a:p>
          <a:p>
            <a:pPr lvl="1"/>
            <a:r>
              <a:rPr lang="en-AU" sz="3800" dirty="0">
                <a:latin typeface="Arial" panose="020B0604020202020204" pitchFamily="34" charset="0"/>
                <a:cs typeface="Arial" panose="020B0604020202020204" pitchFamily="34" charset="0"/>
              </a:rPr>
              <a:t>The user microservice marks this user with a flag. It could signify that this user hasn’t yet been validated and doesn’t have access to full system functionality</a:t>
            </a:r>
          </a:p>
          <a:p>
            <a:pPr lvl="1"/>
            <a:r>
              <a:rPr lang="en-AU" sz="3800" dirty="0">
                <a:latin typeface="Arial" panose="020B0604020202020204" pitchFamily="34" charset="0"/>
                <a:cs typeface="Arial" panose="020B0604020202020204" pitchFamily="34" charset="0"/>
              </a:rPr>
              <a:t>A confirmation of registration is sent to the user with a warning that not all functionality of the system is accessible right away</a:t>
            </a:r>
          </a:p>
          <a:p>
            <a:pPr lvl="1"/>
            <a:r>
              <a:rPr lang="en-AU" sz="3800" dirty="0">
                <a:latin typeface="Arial" panose="020B0604020202020204" pitchFamily="34" charset="0"/>
                <a:cs typeface="Arial" panose="020B0604020202020204" pitchFamily="34" charset="0"/>
              </a:rPr>
              <a:t>The user microservice sends a message to the validation microservice to do the background check of a user</a:t>
            </a:r>
          </a:p>
          <a:p>
            <a:pPr lvl="1"/>
            <a:r>
              <a:rPr lang="en-AU" sz="3800" dirty="0">
                <a:latin typeface="Arial" panose="020B0604020202020204" pitchFamily="34" charset="0"/>
                <a:cs typeface="Arial" panose="020B0604020202020204" pitchFamily="34" charset="0"/>
              </a:rPr>
              <a:t>The validation microservice runs the background check and sends a message to the user microservice with the results of the check</a:t>
            </a:r>
          </a:p>
          <a:p>
            <a:pPr lvl="2"/>
            <a:r>
              <a:rPr lang="en-AU" sz="3600" dirty="0">
                <a:latin typeface="Arial" panose="020B0604020202020204" pitchFamily="34" charset="0"/>
                <a:cs typeface="Arial" panose="020B0604020202020204" pitchFamily="34" charset="0"/>
              </a:rPr>
              <a:t>If the results are positive, the user microservice unblocks the user</a:t>
            </a:r>
          </a:p>
          <a:p>
            <a:pPr lvl="2"/>
            <a:r>
              <a:rPr lang="en-AU" sz="3600" dirty="0">
                <a:latin typeface="Arial" panose="020B0604020202020204" pitchFamily="34" charset="0"/>
                <a:cs typeface="Arial" panose="020B0604020202020204" pitchFamily="34" charset="0"/>
              </a:rPr>
              <a:t>If the results are negative, the user microservice deletes the user account</a:t>
            </a:r>
          </a:p>
          <a:p>
            <a:r>
              <a:rPr lang="en-AU" sz="4000" dirty="0">
                <a:latin typeface="Arial" panose="020B0604020202020204" pitchFamily="34" charset="0"/>
                <a:cs typeface="Arial" panose="020B0604020202020204" pitchFamily="34" charset="0"/>
              </a:rPr>
              <a:t>After we’ve gone through all these steps, the system should be in a consistent state. However, for some period of time, the user entity appeared to be in an incomplete state.</a:t>
            </a:r>
          </a:p>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16</a:t>
            </a:fld>
            <a:endParaRPr lang="en-US" altLang="en-US" dirty="0"/>
          </a:p>
        </p:txBody>
      </p:sp>
    </p:spTree>
    <p:extLst>
      <p:ext uri="{BB962C8B-B14F-4D97-AF65-F5344CB8AC3E}">
        <p14:creationId xmlns:p14="http://schemas.microsoft.com/office/powerpoint/2010/main" val="3489926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rgbClr val="272049"/>
        </a:solidFill>
        <a:effectLst/>
      </p:bgPr>
    </p:bg>
    <p:spTree>
      <p:nvGrpSpPr>
        <p:cNvPr id="1" name=""/>
        <p:cNvGrpSpPr/>
        <p:nvPr/>
      </p:nvGrpSpPr>
      <p:grpSpPr>
        <a:xfrm>
          <a:off x="0" y="0"/>
          <a:ext cx="0" cy="0"/>
          <a:chOff x="0" y="0"/>
          <a:chExt cx="0" cy="0"/>
        </a:xfrm>
      </p:grpSpPr>
      <p:sp>
        <p:nvSpPr>
          <p:cNvPr id="10" name="IBM"/>
          <p:cNvSpPr txBox="1"/>
          <p:nvPr/>
        </p:nvSpPr>
        <p:spPr>
          <a:xfrm>
            <a:off x="2799433" y="1488939"/>
            <a:ext cx="678553" cy="4462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1600" tIns="38100" rIns="38100" bIns="38100" numCol="1" anchor="ctr">
            <a:spAutoFit/>
          </a:bodyPr>
          <a:lstStyle>
            <a:lvl1pPr>
              <a:defRPr sz="3500" b="0">
                <a:solidFill>
                  <a:srgbClr val="FFFFFF"/>
                </a:solidFill>
                <a:latin typeface="IBM Plex Sans Text"/>
                <a:ea typeface="IBM Plex Sans Text"/>
                <a:cs typeface="IBM Plex Sans Text"/>
                <a:sym typeface="IBM Plex Sans Text"/>
              </a:defRPr>
            </a:lvl1pPr>
          </a:lstStyle>
          <a:p>
            <a:r>
              <a:rPr sz="2400" baseline="0" dirty="0"/>
              <a:t>IBM</a:t>
            </a:r>
          </a:p>
        </p:txBody>
      </p:sp>
      <p:sp>
        <p:nvSpPr>
          <p:cNvPr id="12" name="Line"/>
          <p:cNvSpPr/>
          <p:nvPr userDrawn="1"/>
        </p:nvSpPr>
        <p:spPr>
          <a:xfrm>
            <a:off x="2799433" y="3002737"/>
            <a:ext cx="1138404" cy="1"/>
          </a:xfrm>
          <a:prstGeom prst="line">
            <a:avLst/>
          </a:prstGeom>
          <a:ln w="101600">
            <a:solidFill>
              <a:srgbClr val="FFFFFF"/>
            </a:solidFill>
            <a:miter lim="400000"/>
          </a:ln>
        </p:spPr>
        <p:txBody>
          <a:bodyPr lIns="0" tIns="0" rIns="0" bIns="0" anchor="ctr"/>
          <a:lstStyle/>
          <a:p>
            <a:pPr>
              <a:defRPr sz="3200" b="0">
                <a:solidFill>
                  <a:srgbClr val="FFFFFF"/>
                </a:solidFill>
                <a:latin typeface="+mj-lt"/>
                <a:ea typeface="+mj-ea"/>
                <a:cs typeface="+mj-cs"/>
                <a:sym typeface="Helvetica Neue Medium"/>
              </a:defRPr>
            </a:pPr>
            <a:endParaRPr sz="2400"/>
          </a:p>
        </p:txBody>
      </p:sp>
      <p:sp>
        <p:nvSpPr>
          <p:cNvPr id="13" name="Sub Title"/>
          <p:cNvSpPr txBox="1">
            <a:spLocks noGrp="1"/>
          </p:cNvSpPr>
          <p:nvPr userDrawn="1">
            <p:ph type="body" sz="quarter" idx="13" hasCustomPrompt="1"/>
          </p:nvPr>
        </p:nvSpPr>
        <p:spPr>
          <a:xfrm>
            <a:off x="2799433" y="3033607"/>
            <a:ext cx="5560796" cy="427040"/>
          </a:xfrm>
          <a:prstGeom prst="rect">
            <a:avLst/>
          </a:prstGeom>
        </p:spPr>
        <p:txBody>
          <a:bodyPr wrap="square" lIns="0" anchor="t">
            <a:spAutoFit/>
          </a:bodyPr>
          <a:lstStyle>
            <a:lvl1pPr marL="0" indent="0">
              <a:spcBef>
                <a:spcPts val="0"/>
              </a:spcBef>
              <a:buSzTx/>
              <a:buNone/>
              <a:defRPr sz="2775">
                <a:solidFill>
                  <a:srgbClr val="FFFFFF"/>
                </a:solidFill>
                <a:latin typeface="IBM Plex Sans SemiBold"/>
                <a:ea typeface="IBM Plex Sans SemiBold"/>
                <a:cs typeface="IBM Plex Sans SemiBold"/>
                <a:sym typeface="IBM Plex Sans SemiBold"/>
              </a:defRPr>
            </a:lvl1pPr>
          </a:lstStyle>
          <a:p>
            <a:r>
              <a:rPr lang="en-GB" dirty="0"/>
              <a:t>Sub Title</a:t>
            </a:r>
            <a:endParaRPr dirty="0"/>
          </a:p>
        </p:txBody>
      </p:sp>
      <p:sp>
        <p:nvSpPr>
          <p:cNvPr id="16" name="Title"/>
          <p:cNvSpPr txBox="1">
            <a:spLocks noGrp="1"/>
          </p:cNvSpPr>
          <p:nvPr>
            <p:ph type="body" sz="quarter" idx="15" hasCustomPrompt="1"/>
          </p:nvPr>
        </p:nvSpPr>
        <p:spPr>
          <a:xfrm>
            <a:off x="2799433" y="1822093"/>
            <a:ext cx="5560796" cy="623248"/>
          </a:xfrm>
          <a:prstGeom prst="rect">
            <a:avLst/>
          </a:prstGeom>
        </p:spPr>
        <p:txBody>
          <a:bodyPr wrap="square" lIns="0" tIns="0" anchor="t">
            <a:spAutoFit/>
          </a:bodyPr>
          <a:lstStyle>
            <a:lvl1pPr marL="0" indent="0">
              <a:spcBef>
                <a:spcPts val="0"/>
              </a:spcBef>
              <a:buSzTx/>
              <a:buNone/>
              <a:defRPr lang="en-US" sz="4050" b="0" kern="1200" baseline="0" smtClean="0">
                <a:solidFill>
                  <a:srgbClr val="B0BEF3"/>
                </a:solidFill>
                <a:latin typeface="IBM Plex Sans SemiBold"/>
                <a:ea typeface="IBM Plex Sans SemiBold"/>
                <a:cs typeface="IBM Plex Sans SemiBold"/>
                <a:sym typeface="IBM Plex Sans SemiBold"/>
              </a:defRPr>
            </a:lvl1pPr>
          </a:lstStyle>
          <a:p>
            <a:r>
              <a:rPr lang="en-US" dirty="0"/>
              <a:t>Presentation Title</a:t>
            </a:r>
            <a:endParaRPr dirty="0"/>
          </a:p>
        </p:txBody>
      </p:sp>
      <p:sp>
        <p:nvSpPr>
          <p:cNvPr id="24" name="Rectangle 6"/>
          <p:cNvSpPr>
            <a:spLocks noChangeArrowheads="1"/>
          </p:cNvSpPr>
          <p:nvPr userDrawn="1"/>
        </p:nvSpPr>
        <p:spPr bwMode="black">
          <a:xfrm>
            <a:off x="7589838" y="4902994"/>
            <a:ext cx="13716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r" eaLnBrk="1" fontAlgn="auto" hangingPunct="1">
              <a:spcBef>
                <a:spcPts val="0"/>
              </a:spcBef>
              <a:spcAft>
                <a:spcPts val="0"/>
              </a:spcAft>
              <a:defRPr/>
            </a:pPr>
            <a:r>
              <a:rPr lang="en-US" altLang="en-US" sz="600" baseline="0" dirty="0">
                <a:solidFill>
                  <a:srgbClr val="B1BEF4"/>
                </a:solidFill>
                <a:latin typeface="IBM Plex Sans Regular" charset="0"/>
                <a:cs typeface=""/>
              </a:rPr>
              <a:t>© 2019 IBM Corporation</a:t>
            </a:r>
            <a:endParaRPr lang="en-US" altLang="en-US" sz="1350" baseline="0" dirty="0">
              <a:solidFill>
                <a:srgbClr val="B1BEF4"/>
              </a:solidFill>
              <a:latin typeface="IBM Plex Sans Regular" charset="0"/>
              <a:cs typeface=""/>
            </a:endParaRPr>
          </a:p>
        </p:txBody>
      </p:sp>
      <p:pic>
        <p:nvPicPr>
          <p:cNvPr id="26" name="Picture 25"/>
          <p:cNvPicPr>
            <a:picLocks noChangeAspect="1"/>
          </p:cNvPicPr>
          <p:nvPr userDrawn="1"/>
        </p:nvPicPr>
        <p:blipFill rotWithShape="1">
          <a:blip r:embed="rId2">
            <a:extLst>
              <a:ext uri="{28A0092B-C50C-407E-A947-70E740481C1C}">
                <a14:useLocalDpi xmlns:a14="http://schemas.microsoft.com/office/drawing/2010/main" val="0"/>
              </a:ext>
            </a:extLst>
          </a:blip>
          <a:srcRect t="499" r="546" b="336"/>
          <a:stretch/>
        </p:blipFill>
        <p:spPr>
          <a:xfrm>
            <a:off x="883469" y="1253553"/>
            <a:ext cx="1736730" cy="1735808"/>
          </a:xfrm>
          <a:prstGeom prst="rect">
            <a:avLst/>
          </a:prstGeom>
        </p:spPr>
      </p:pic>
    </p:spTree>
    <p:extLst>
      <p:ext uri="{BB962C8B-B14F-4D97-AF65-F5344CB8AC3E}">
        <p14:creationId xmlns:p14="http://schemas.microsoft.com/office/powerpoint/2010/main" val="1748899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4212795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758" y="1191895"/>
            <a:ext cx="8541385" cy="3241992"/>
          </a:xfrm>
        </p:spPr>
        <p:txBody>
          <a:bodyPr/>
          <a:lstStyle>
            <a:lvl1pPr>
              <a:defRPr sz="1500" b="0" i="0">
                <a:latin typeface="Helvetica Neue Light" charset="0"/>
                <a:ea typeface="Helvetica Neue Light" charset="0"/>
                <a:cs typeface="Helvetica Neue Light" charset="0"/>
              </a:defRPr>
            </a:lvl1pPr>
            <a:lvl2pPr>
              <a:defRPr sz="1500" b="0" i="0">
                <a:latin typeface="Helvetica Neue Light" charset="0"/>
                <a:ea typeface="Helvetica Neue Light" charset="0"/>
                <a:cs typeface="Helvetica Neue Light" charset="0"/>
              </a:defRPr>
            </a:lvl2pPr>
            <a:lvl3pPr>
              <a:defRPr sz="1500" b="0" i="0">
                <a:latin typeface="Helvetica Neue Light" charset="0"/>
                <a:ea typeface="Helvetica Neue Light" charset="0"/>
                <a:cs typeface="Helvetica Neue Light" charset="0"/>
              </a:defRPr>
            </a:lvl3pPr>
            <a:lvl4pPr>
              <a:defRPr sz="1500" b="0" i="0">
                <a:latin typeface="Helvetica Neue Light" charset="0"/>
                <a:ea typeface="Helvetica Neue Light" charset="0"/>
                <a:cs typeface="Helvetica Neue Light" charset="0"/>
              </a:defRPr>
            </a:lvl4pPr>
            <a:lvl5pPr>
              <a:defRPr sz="15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97758" y="270321"/>
            <a:ext cx="8541385" cy="914400"/>
          </a:xfrm>
        </p:spPr>
        <p:txBody>
          <a:bodyPr/>
          <a:lstStyle>
            <a:lvl1pPr>
              <a:defRPr sz="3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6648380" y="4854403"/>
            <a:ext cx="2290763" cy="1736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9056" tIns="34529" rIns="69056" bIns="34529">
            <a:spAutoFit/>
          </a:bodyPr>
          <a:lstStyle/>
          <a:p>
            <a:pPr algn="r"/>
            <a:r>
              <a:rPr lang="en-US" sz="675" dirty="0">
                <a:solidFill>
                  <a:schemeClr val="bg1"/>
                </a:solidFill>
              </a:rPr>
              <a:t>© 2017 IBM Corporation</a:t>
            </a:r>
          </a:p>
        </p:txBody>
      </p:sp>
      <p:sp>
        <p:nvSpPr>
          <p:cNvPr id="48" name="Rectangle 6"/>
          <p:cNvSpPr>
            <a:spLocks noChangeArrowheads="1"/>
          </p:cNvSpPr>
          <p:nvPr userDrawn="1"/>
        </p:nvSpPr>
        <p:spPr bwMode="auto">
          <a:xfrm>
            <a:off x="142875" y="4842272"/>
            <a:ext cx="414338" cy="1857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750">
                <a:solidFill>
                  <a:schemeClr val="bg1"/>
                </a:solidFill>
                <a:cs typeface="+mn-cs"/>
              </a:rPr>
              <a:pPr>
                <a:defRPr/>
              </a:pPr>
              <a:t>‹#›</a:t>
            </a:fld>
            <a:endParaRPr lang="en-US" sz="750" dirty="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229516" y="4833939"/>
            <a:ext cx="3086100" cy="274637"/>
          </a:xfrm>
          <a:prstGeom prst="rect">
            <a:avLst/>
          </a:prstGeom>
        </p:spPr>
        <p:txBody>
          <a:bodyPr vert="horz" lIns="91440" tIns="45720" rIns="91440" bIns="45720" rtlCol="0" anchor="ctr"/>
          <a:lstStyle>
            <a:lvl1pPr algn="l">
              <a:defRPr sz="1000">
                <a:solidFill>
                  <a:schemeClr val="tx1"/>
                </a:solidFill>
                <a:latin typeface="IBM Plex Sans" panose="020B0503050203000203" pitchFamily="34" charset="77"/>
              </a:defRPr>
            </a:lvl1pPr>
          </a:lstStyle>
          <a:p>
            <a:r>
              <a:rPr lang="en-US" dirty="0"/>
              <a:t>IBM </a:t>
            </a:r>
            <a:r>
              <a:rPr lang="en-US" b="1" dirty="0"/>
              <a:t>Garage </a:t>
            </a:r>
            <a:r>
              <a:rPr lang="en-US" dirty="0"/>
              <a:t>for Cloud</a:t>
            </a:r>
            <a:endParaRPr lang="en-US" b="1" dirty="0"/>
          </a:p>
        </p:txBody>
      </p:sp>
    </p:spTree>
    <p:extLst>
      <p:ext uri="{BB962C8B-B14F-4D97-AF65-F5344CB8AC3E}">
        <p14:creationId xmlns:p14="http://schemas.microsoft.com/office/powerpoint/2010/main" val="1531108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39303" y="783431"/>
            <a:ext cx="8905876" cy="3849291"/>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2327071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p:txBody>
          <a:bodyPr/>
          <a:lstStyle/>
          <a:p>
            <a:r>
              <a:rPr lang="en-US"/>
              <a:t>IBM </a:t>
            </a:r>
            <a:r>
              <a:rPr lang="en-US" b="1"/>
              <a:t>Garage</a:t>
            </a:r>
            <a:r>
              <a:rPr lang="en-US"/>
              <a:t> for Cloud</a:t>
            </a:r>
            <a:endParaRPr lang="en-US" dirty="0"/>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457189" fontAlgn="base">
              <a:spcBef>
                <a:spcPct val="0"/>
              </a:spcBef>
              <a:spcAft>
                <a:spcPct val="0"/>
              </a:spcAft>
            </a:pPr>
            <a:fld id="{BD0AB609-994D-1C4A-AFB2-93F690D7CF98}" type="slidenum">
              <a:rPr lang="en-US" smtClean="0">
                <a:solidFill>
                  <a:srgbClr val="5AAAFA"/>
                </a:solidFill>
                <a:ea typeface="ＭＳ Ｐゴシック" charset="0"/>
                <a:cs typeface="Arial" charset="0"/>
              </a:rPr>
              <a:pPr defTabSz="457189" fontAlgn="base">
                <a:spcBef>
                  <a:spcPct val="0"/>
                </a:spcBef>
                <a:spcAft>
                  <a:spcPct val="0"/>
                </a:spcAft>
              </a:pPr>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851271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343889" y="780218"/>
            <a:ext cx="8393711" cy="3856516"/>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5" name="Footer Placeholder 2">
            <a:extLst>
              <a:ext uri="{FF2B5EF4-FFF2-40B4-BE49-F238E27FC236}">
                <a16:creationId xmlns:a16="http://schemas.microsoft.com/office/drawing/2014/main" id="{F84A5E31-6EA8-114C-A0F5-AD1C11DD6E80}"/>
              </a:ext>
            </a:extLst>
          </p:cNvPr>
          <p:cNvSpPr>
            <a:spLocks noGrp="1"/>
          </p:cNvSpPr>
          <p:nvPr>
            <p:ph type="ftr" sz="quarter" idx="3"/>
          </p:nvPr>
        </p:nvSpPr>
        <p:spPr>
          <a:xfrm>
            <a:off x="204116" y="4872039"/>
            <a:ext cx="3086100" cy="274637"/>
          </a:xfrm>
          <a:prstGeom prst="rect">
            <a:avLst/>
          </a:prstGeom>
        </p:spPr>
        <p:txBody>
          <a:bodyPr vert="horz" lIns="91440" tIns="45720" rIns="91440" bIns="45720" rtlCol="0" anchor="ctr"/>
          <a:lstStyle>
            <a:lvl1pPr algn="l">
              <a:defRPr sz="1000">
                <a:solidFill>
                  <a:schemeClr val="tx1"/>
                </a:solidFill>
                <a:latin typeface="IBM Plex Sans" panose="020B0503050203000203" pitchFamily="34" charset="77"/>
              </a:defRPr>
            </a:lvl1pPr>
          </a:lstStyle>
          <a:p>
            <a:r>
              <a:rPr lang="en-US"/>
              <a:t>IBM Garage for Cloud</a:t>
            </a:r>
            <a:endParaRPr lang="en-US" b="1" dirty="0"/>
          </a:p>
        </p:txBody>
      </p:sp>
    </p:spTree>
    <p:extLst>
      <p:ext uri="{BB962C8B-B14F-4D97-AF65-F5344CB8AC3E}">
        <p14:creationId xmlns:p14="http://schemas.microsoft.com/office/powerpoint/2010/main" val="1999577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428625"/>
            <a:ext cx="7715250" cy="714375"/>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4143375" cy="328612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4572000" y="1285875"/>
            <a:ext cx="4286250" cy="3286125"/>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3"/>
          <p:cNvSpPr>
            <a:spLocks noGrp="1"/>
          </p:cNvSpPr>
          <p:nvPr>
            <p:ph type="body" sz="quarter" idx="14" hasCustomPrompt="1"/>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4" name="TextBox 3">
            <a:extLst>
              <a:ext uri="{FF2B5EF4-FFF2-40B4-BE49-F238E27FC236}">
                <a16:creationId xmlns:a16="http://schemas.microsoft.com/office/drawing/2014/main" id="{9DF8B3BE-3193-8443-B441-8E42ACEE28F1}"/>
              </a:ext>
            </a:extLst>
          </p:cNvPr>
          <p:cNvSpPr txBox="1"/>
          <p:nvPr userDrawn="1"/>
        </p:nvSpPr>
        <p:spPr>
          <a:xfrm>
            <a:off x="8553344" y="4942358"/>
            <a:ext cx="0" cy="0"/>
          </a:xfrm>
          <a:prstGeom prst="rect">
            <a:avLst/>
          </a:prstGeom>
        </p:spPr>
        <p:txBody>
          <a:bodyPr wrap="none" lIns="0" tIns="0" rIns="0" bIns="0" rtlCol="0">
            <a:noAutofit/>
          </a:bodyPr>
          <a:lstStyle/>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
        <p:nvSpPr>
          <p:cNvPr id="6" name="TextBox 5">
            <a:extLst>
              <a:ext uri="{FF2B5EF4-FFF2-40B4-BE49-F238E27FC236}">
                <a16:creationId xmlns:a16="http://schemas.microsoft.com/office/drawing/2014/main" id="{66336F1C-1F2D-B14C-943C-46AFEB23199E}"/>
              </a:ext>
            </a:extLst>
          </p:cNvPr>
          <p:cNvSpPr txBox="1"/>
          <p:nvPr userDrawn="1"/>
        </p:nvSpPr>
        <p:spPr>
          <a:xfrm>
            <a:off x="8764064" y="4935972"/>
            <a:ext cx="0" cy="0"/>
          </a:xfrm>
          <a:prstGeom prst="rect">
            <a:avLst/>
          </a:prstGeom>
        </p:spPr>
        <p:txBody>
          <a:bodyPr wrap="none" lIns="0" tIns="0" rIns="0" bIns="0" rtlCol="0">
            <a:noAutofit/>
          </a:bodyPr>
          <a:lstStyle/>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
        <p:nvSpPr>
          <p:cNvPr id="8" name="TextBox 7">
            <a:extLst>
              <a:ext uri="{FF2B5EF4-FFF2-40B4-BE49-F238E27FC236}">
                <a16:creationId xmlns:a16="http://schemas.microsoft.com/office/drawing/2014/main" id="{FF8A7184-4FBC-D64F-8E29-9579E2D3110A}"/>
              </a:ext>
            </a:extLst>
          </p:cNvPr>
          <p:cNvSpPr txBox="1"/>
          <p:nvPr userDrawn="1"/>
        </p:nvSpPr>
        <p:spPr>
          <a:xfrm>
            <a:off x="8782844" y="4917281"/>
            <a:ext cx="0" cy="0"/>
          </a:xfrm>
          <a:prstGeom prst="rect">
            <a:avLst/>
          </a:prstGeom>
        </p:spPr>
        <p:txBody>
          <a:bodyPr wrap="none" lIns="0" tIns="0" rIns="0" bIns="0" rtlCol="0">
            <a:noAutofit/>
          </a:bodyPr>
          <a:lstStyle/>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095956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2"/>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2582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image" Target="../media/image2.png"/><Relationship Id="rId5" Type="http://schemas.openxmlformats.org/officeDocument/2006/relationships/slideLayout" Target="../slideLayouts/slideLayout9.xml"/><Relationship Id="rId10"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IBM Garage for Cloud</a:t>
            </a:r>
            <a:endParaRPr lang="en-US" b="1" dirty="0"/>
          </a:p>
        </p:txBody>
      </p:sp>
    </p:spTree>
    <p:extLst>
      <p:ext uri="{BB962C8B-B14F-4D97-AF65-F5344CB8AC3E}">
        <p14:creationId xmlns:p14="http://schemas.microsoft.com/office/powerpoint/2010/main" val="848580427"/>
      </p:ext>
    </p:extLst>
  </p:cSld>
  <p:clrMap bg1="lt1" tx1="dk1" bg2="lt2" tx2="dk2" accent1="accent1" accent2="accent2" accent3="accent3" accent4="accent4" accent5="accent5" accent6="accent6" hlink="hlink" folHlink="folHlink"/>
  <p:sldLayoutIdLst>
    <p:sldLayoutId id="2147483942" r:id="rId1"/>
    <p:sldLayoutId id="2147484082" r:id="rId2"/>
    <p:sldLayoutId id="2147484084" r:id="rId3"/>
    <p:sldLayoutId id="2147484085" r:id="rId4"/>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93688" y="44451"/>
            <a:ext cx="8393112" cy="660400"/>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293688" y="901701"/>
            <a:ext cx="8393112" cy="3692525"/>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900">
                <a:solidFill>
                  <a:schemeClr val="accent2"/>
                </a:solidFill>
              </a:defRPr>
            </a:lvl1pPr>
          </a:lstStyle>
          <a:p>
            <a:pPr defTabSz="457189" fontAlgn="base">
              <a:spcBef>
                <a:spcPct val="0"/>
              </a:spcBef>
              <a:spcAft>
                <a:spcPct val="0"/>
              </a:spcAft>
            </a:pPr>
            <a:fld id="{BD0AB609-994D-1C4A-AFB2-93F690D7CF98}" type="slidenum">
              <a:rPr lang="en-US">
                <a:solidFill>
                  <a:srgbClr val="5AAAFA"/>
                </a:solidFill>
                <a:ea typeface="ＭＳ Ｐゴシック" charset="0"/>
                <a:cs typeface="Arial" charset="0"/>
              </a:rPr>
              <a:pPr defTabSz="457189" fontAlgn="base">
                <a:spcBef>
                  <a:spcPct val="0"/>
                </a:spcBef>
                <a:spcAft>
                  <a:spcPct val="0"/>
                </a:spcAft>
              </a:pPr>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2592" y="4887208"/>
            <a:ext cx="196924" cy="224738"/>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0"/>
            <a:ext cx="54000" cy="723673"/>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GB" sz="2200"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
        <p:nvSpPr>
          <p:cNvPr id="2" name="Footer Placeholder 1">
            <a:extLst>
              <a:ext uri="{FF2B5EF4-FFF2-40B4-BE49-F238E27FC236}">
                <a16:creationId xmlns:a16="http://schemas.microsoft.com/office/drawing/2014/main" id="{980B4C6E-D8E7-EA4D-84C0-9D649C539A3F}"/>
              </a:ext>
            </a:extLst>
          </p:cNvPr>
          <p:cNvSpPr>
            <a:spLocks noGrp="1"/>
          </p:cNvSpPr>
          <p:nvPr>
            <p:ph type="ftr" sz="quarter" idx="3"/>
          </p:nvPr>
        </p:nvSpPr>
        <p:spPr>
          <a:xfrm>
            <a:off x="293688" y="4791076"/>
            <a:ext cx="3086100" cy="274637"/>
          </a:xfrm>
          <a:prstGeom prst="rect">
            <a:avLst/>
          </a:prstGeom>
        </p:spPr>
        <p:txBody>
          <a:bodyPr vert="horz" lIns="91440" tIns="45720" rIns="91440" bIns="45720" rtlCol="0" anchor="ctr"/>
          <a:lstStyle>
            <a:lvl1pPr algn="l">
              <a:defRPr sz="1200">
                <a:solidFill>
                  <a:schemeClr val="tx1"/>
                </a:solidFill>
              </a:defRPr>
            </a:lvl1p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1520669925"/>
      </p:ext>
    </p:extLst>
  </p:cSld>
  <p:clrMap bg1="lt1" tx1="dk1" bg2="lt2" tx2="dk2" accent1="accent1" accent2="accent2" accent3="accent3" accent4="accent4" accent5="accent5" accent6="accent6" hlink="hlink" folHlink="folHlink"/>
  <p:sldLayoutIdLst>
    <p:sldLayoutId id="2147483945" r:id="rId1"/>
    <p:sldLayoutId id="2147483947" r:id="rId2"/>
    <p:sldLayoutId id="2147483948" r:id="rId3"/>
    <p:sldLayoutId id="2147483949" r:id="rId4"/>
    <p:sldLayoutId id="2147483950" r:id="rId5"/>
    <p:sldLayoutId id="2147483953" r:id="rId6"/>
    <p:sldLayoutId id="2147483966" r:id="rId7"/>
    <p:sldLayoutId id="2147484087" r:id="rId8"/>
    <p:sldLayoutId id="2147484088" r:id="rId9"/>
  </p:sldLayoutIdLst>
  <p:hf hdr="0" ftr="0" dt="0"/>
  <p:txStyles>
    <p:titleStyle>
      <a:lvl1pPr algn="l" defTabSz="457189" rtl="0" eaLnBrk="0" fontAlgn="base" hangingPunct="0">
        <a:spcBef>
          <a:spcPct val="0"/>
        </a:spcBef>
        <a:spcAft>
          <a:spcPct val="0"/>
        </a:spcAft>
        <a:defRPr sz="2800" kern="1200">
          <a:solidFill>
            <a:schemeClr val="accent1"/>
          </a:solidFill>
          <a:latin typeface="+mj-lt"/>
          <a:ea typeface="ＭＳ Ｐゴシック" charset="0"/>
          <a:cs typeface="+mj-cs"/>
        </a:defRPr>
      </a:lvl1pPr>
      <a:lvl2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2pPr>
      <a:lvl3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3pPr>
      <a:lvl4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4pPr>
      <a:lvl5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5pPr>
      <a:lvl6pPr marL="457189" algn="l" defTabSz="457189" rtl="0" fontAlgn="base">
        <a:spcBef>
          <a:spcPct val="0"/>
        </a:spcBef>
        <a:spcAft>
          <a:spcPct val="0"/>
        </a:spcAft>
        <a:defRPr sz="2800">
          <a:solidFill>
            <a:schemeClr val="accent1"/>
          </a:solidFill>
          <a:latin typeface="Arial" panose="020B0604020202020204" pitchFamily="34" charset="0"/>
        </a:defRPr>
      </a:lvl6pPr>
      <a:lvl7pPr marL="914378" algn="l" defTabSz="457189" rtl="0" fontAlgn="base">
        <a:spcBef>
          <a:spcPct val="0"/>
        </a:spcBef>
        <a:spcAft>
          <a:spcPct val="0"/>
        </a:spcAft>
        <a:defRPr sz="2800">
          <a:solidFill>
            <a:schemeClr val="accent1"/>
          </a:solidFill>
          <a:latin typeface="Arial" panose="020B0604020202020204" pitchFamily="34" charset="0"/>
        </a:defRPr>
      </a:lvl7pPr>
      <a:lvl8pPr marL="1371566" algn="l" defTabSz="457189" rtl="0" fontAlgn="base">
        <a:spcBef>
          <a:spcPct val="0"/>
        </a:spcBef>
        <a:spcAft>
          <a:spcPct val="0"/>
        </a:spcAft>
        <a:defRPr sz="2800">
          <a:solidFill>
            <a:schemeClr val="accent1"/>
          </a:solidFill>
          <a:latin typeface="Arial" panose="020B0604020202020204" pitchFamily="34" charset="0"/>
        </a:defRPr>
      </a:lvl8pPr>
      <a:lvl9pPr marL="1828754" algn="l" defTabSz="457189" rtl="0" fontAlgn="base">
        <a:spcBef>
          <a:spcPct val="0"/>
        </a:spcBef>
        <a:spcAft>
          <a:spcPct val="0"/>
        </a:spcAft>
        <a:defRPr sz="2800">
          <a:solidFill>
            <a:schemeClr val="accent1"/>
          </a:solidFill>
          <a:latin typeface="Arial" panose="020B0604020202020204" pitchFamily="34" charset="0"/>
        </a:defRPr>
      </a:lvl9pPr>
    </p:titleStyle>
    <p:body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IBM Plex Sans" panose="020B0503050203000203" pitchFamily="34" charset="77"/>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IBM Plex Sans" panose="020B0503050203000203" pitchFamily="34" charset="77"/>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IBM Plex Sans" panose="020B0503050203000203" pitchFamily="34" charset="77"/>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IBM Plex Sans" panose="020B0503050203000203" pitchFamily="34" charset="77"/>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hyperlink" Target="https://ibm-cloud-architecture.github.io/refarch-eda/evt-microservices/ED-pattern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hyperlink" Target="https://ibm-cloud-architecture.github.io/refarch-kc-order-ms/" TargetMode="External"/><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ibm-cloud-architecture/refarch-kc-order-ms/blob/master/order-command-ms/src/main/java/ibm/labs/kc/order/command/kafka/OrderProducer.java" TargetMode="External"/><Relationship Id="rId2" Type="http://schemas.openxmlformats.org/officeDocument/2006/relationships/hyperlink" Target="https://github.com/ibm-cloud-architecture/refarch-kc-order-ms/blob/master/order-command-ms/src/main/java/ibm/labs/kc/order/command/service/OrderCRUDService.java"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hyperlink" Target="https://www.ibm.com/cloud/garage/innovate/code/practices/domain-driven-design/"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ibm.com/cloud/garage/architectures/application-modernization-v2/chunking-strategy-strangler-pattern"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emf"/></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emf"/></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20.emf"/><Relationship Id="rId5" Type="http://schemas.microsoft.com/office/2007/relationships/hdphoto" Target="../media/hdphoto1.wdp"/><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hyperlink" Target="https://ibm-cloud-architecture.github.io/refarch-eda/evt-microservices/ED-patterns/" TargetMode="Externa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10.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ibm-cloud-architecture.github.io/refarch-eda/evt-microservices/ED-patterns/"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0.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hyperlink" Target="https://www.ibm.com/support/knowledgecenter/en/SSTRGZ_11.4.0/com.ibm.cdcdoc.cdckafka.doc/concepts/abouttargetingkafka.html" TargetMode="External"/><Relationship Id="rId3" Type="http://schemas.openxmlformats.org/officeDocument/2006/relationships/image" Target="../media/image11.png"/><Relationship Id="rId7" Type="http://schemas.openxmlformats.org/officeDocument/2006/relationships/hyperlink" Target="https://www.ibm.com/support/knowledgecenter/en/SSTRGZ_11.4.0/com.ibm.cdcdoc.mcadminguide.doc/concepts/overview_of_cdc.html"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25.png"/></Relationships>
</file>

<file path=ppt/slides/_rels/slide53.xml.rels><?xml version="1.0" encoding="UTF-8" standalone="yes"?>
<Relationships xmlns="http://schemas.openxmlformats.org/package/2006/relationships"><Relationship Id="rId8" Type="http://schemas.openxmlformats.org/officeDocument/2006/relationships/hyperlink" Target="https://www.ibm.com/support/knowledgecenter/en/SSTRGZ_11.4.0/com.ibm.cdcdoc.cdckafka.doc/concepts/abouttargetingkafka.html" TargetMode="External"/><Relationship Id="rId3" Type="http://schemas.openxmlformats.org/officeDocument/2006/relationships/image" Target="../media/image11.png"/><Relationship Id="rId7" Type="http://schemas.openxmlformats.org/officeDocument/2006/relationships/hyperlink" Target="https://www.ibm.com/support/knowledgecenter/en/SSTRGZ_11.4.0/com.ibm.cdcdoc.mcadminguide.doc/concepts/overview_of_cdc.html"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26.PNG"/><Relationship Id="rId4" Type="http://schemas.microsoft.com/office/2007/relationships/hdphoto" Target="../media/hdphoto1.wdp"/><Relationship Id="rId9" Type="http://schemas.openxmlformats.org/officeDocument/2006/relationships/image" Target="../media/image25.png"/></Relationships>
</file>

<file path=ppt/slides/_rels/slide5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tiff"/><Relationship Id="rId7"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30.emf"/><Relationship Id="rId5" Type="http://schemas.openxmlformats.org/officeDocument/2006/relationships/image" Target="../media/image29.tiff"/><Relationship Id="rId4" Type="http://schemas.openxmlformats.org/officeDocument/2006/relationships/image" Target="../media/image28.tiff"/></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ibm-messaging/kafka-connect-mq-source" TargetMode="Externa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ibm-messaging/kafka-connect-mq-sink" TargetMode="Externa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0.emf"/><Relationship Id="rId7" Type="http://schemas.openxmlformats.org/officeDocument/2006/relationships/image" Target="../media/image35.tiff"/><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image" Target="../media/image34.tiff"/><Relationship Id="rId5" Type="http://schemas.openxmlformats.org/officeDocument/2006/relationships/image" Target="../media/image33.tiff"/><Relationship Id="rId10" Type="http://schemas.openxmlformats.org/officeDocument/2006/relationships/image" Target="../media/image38.tiff"/><Relationship Id="rId4" Type="http://schemas.openxmlformats.org/officeDocument/2006/relationships/image" Target="../media/image31.png"/><Relationship Id="rId9" Type="http://schemas.openxmlformats.org/officeDocument/2006/relationships/image" Target="../media/image37.tiff"/></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Heroku" TargetMode="External"/><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hyperlink" Target="https://12factor.net/" TargetMode="External"/><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openxmlformats.org/officeDocument/2006/relationships/hyperlink" Target="https://www.ibm.com/cloud/functions" TargetMode="External"/><Relationship Id="rId4" Type="http://schemas.openxmlformats.org/officeDocument/2006/relationships/image" Target="../media/image41.tiff"/></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50.png"/><Relationship Id="rId3" Type="http://schemas.microsoft.com/office/2007/relationships/hdphoto" Target="../media/hdphoto1.wdp"/><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 Id="rId14" Type="http://schemas.openxmlformats.org/officeDocument/2006/relationships/image" Target="../media/image51.tiff"/></Relationships>
</file>

<file path=ppt/slides/_rels/slide7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png"/><Relationship Id="rId7"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 Id="rId9" Type="http://schemas.openxmlformats.org/officeDocument/2006/relationships/hyperlink" Target="https://ibm-cloud-architecture.github.io/refarch-reefer-ml/" TargetMode="External"/></Relationships>
</file>

<file path=ppt/slides/_rels/slide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51.xml"/><Relationship Id="rId16" Type="http://schemas.openxmlformats.org/officeDocument/2006/relationships/image" Target="../media/image68.png"/><Relationship Id="rId1" Type="http://schemas.openxmlformats.org/officeDocument/2006/relationships/slideLayout" Target="../slideLayouts/slideLayout8.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77.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hyperlink" Target="https://www.github.com/IBMStreams"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chriskiehl.com/article/event-sourcing-is-hard"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ibm-cloud-architecture.github.io/refarch-kc/itg-tests/#replay-all-events-for-a-given-key"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2799433" y="2560755"/>
            <a:ext cx="5560796" cy="307777"/>
          </a:xfrm>
        </p:spPr>
        <p:txBody>
          <a:bodyPr vert="horz" wrap="square" lIns="0" tIns="0" rIns="0" bIns="0" rtlCol="0" anchor="t">
            <a:spAutoFit/>
          </a:bodyPr>
          <a:lstStyle/>
          <a:p>
            <a:r>
              <a:rPr lang="en-GB" sz="2000" dirty="0">
                <a:latin typeface="IBM Plex Sans" charset="0"/>
                <a:ea typeface="IBM Plex Sans" charset="0"/>
                <a:cs typeface="IBM Plex Sans" charset="0"/>
              </a:rPr>
              <a:t>Patterns</a:t>
            </a:r>
          </a:p>
        </p:txBody>
      </p:sp>
      <p:sp>
        <p:nvSpPr>
          <p:cNvPr id="5" name="Text Placeholder 4"/>
          <p:cNvSpPr>
            <a:spLocks noGrp="1"/>
          </p:cNvSpPr>
          <p:nvPr>
            <p:ph type="body" sz="quarter" idx="15"/>
          </p:nvPr>
        </p:nvSpPr>
        <p:spPr>
          <a:xfrm>
            <a:off x="2799433" y="1822092"/>
            <a:ext cx="6073547" cy="553998"/>
          </a:xfrm>
        </p:spPr>
        <p:txBody>
          <a:bodyPr vert="horz" wrap="square" lIns="0" tIns="0" rIns="0" bIns="0" rtlCol="0" anchor="t">
            <a:spAutoFit/>
          </a:bodyPr>
          <a:lstStyle/>
          <a:p>
            <a:r>
              <a:rPr lang="en-GB" sz="3600" dirty="0"/>
              <a:t>Event Driven Architecture</a:t>
            </a:r>
          </a:p>
        </p:txBody>
      </p:sp>
      <p:sp>
        <p:nvSpPr>
          <p:cNvPr id="3" name="Rectangle 2">
            <a:extLst>
              <a:ext uri="{FF2B5EF4-FFF2-40B4-BE49-F238E27FC236}">
                <a16:creationId xmlns:a16="http://schemas.microsoft.com/office/drawing/2014/main" id="{A69D4456-2022-4F47-948F-8A5DF58398D3}"/>
              </a:ext>
            </a:extLst>
          </p:cNvPr>
          <p:cNvSpPr/>
          <p:nvPr/>
        </p:nvSpPr>
        <p:spPr>
          <a:xfrm>
            <a:off x="231568" y="3984427"/>
            <a:ext cx="5706093" cy="276999"/>
          </a:xfrm>
          <a:prstGeom prst="rect">
            <a:avLst/>
          </a:prstGeom>
        </p:spPr>
        <p:txBody>
          <a:bodyPr wrap="square">
            <a:spAutoFit/>
          </a:bodyPr>
          <a:lstStyle/>
          <a:p>
            <a:r>
              <a:rPr lang="en-US" sz="1200" dirty="0">
                <a:solidFill>
                  <a:schemeClr val="bg2"/>
                </a:solidFill>
              </a:rPr>
              <a:t>Cloud Garage Solution Engineering </a:t>
            </a:r>
          </a:p>
        </p:txBody>
      </p:sp>
    </p:spTree>
    <p:extLst>
      <p:ext uri="{BB962C8B-B14F-4D97-AF65-F5344CB8AC3E}">
        <p14:creationId xmlns:p14="http://schemas.microsoft.com/office/powerpoint/2010/main" val="1143354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p:txBody>
          <a:bodyPr/>
          <a:lstStyle/>
          <a:p>
            <a:r>
              <a:rPr lang="en-US" dirty="0"/>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0"/>
          </p:nvPr>
        </p:nvSpPr>
        <p:spPr/>
        <p:txBody>
          <a:bodyPr/>
          <a:lstStyle/>
          <a:p>
            <a:fld id="{E9549862-13E2-C34D-815E-8545BD36FC59}" type="slidenum">
              <a:rPr lang="en-US" smtClean="0">
                <a:solidFill>
                  <a:srgbClr val="6D7777"/>
                </a:solidFill>
              </a:rPr>
              <a:pPr/>
              <a:t>10</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085477" y="1155949"/>
            <a:ext cx="1025712"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Order Created</a:t>
            </a:r>
          </a:p>
        </p:txBody>
      </p:sp>
      <p:sp>
        <p:nvSpPr>
          <p:cNvPr id="6" name="Oval 5">
            <a:extLst>
              <a:ext uri="{FF2B5EF4-FFF2-40B4-BE49-F238E27FC236}">
                <a16:creationId xmlns:a16="http://schemas.microsoft.com/office/drawing/2014/main" id="{1AF41136-67AD-5C44-8700-52613A6B0D1C}"/>
              </a:ext>
            </a:extLst>
          </p:cNvPr>
          <p:cNvSpPr/>
          <p:nvPr/>
        </p:nvSpPr>
        <p:spPr>
          <a:xfrm>
            <a:off x="572621" y="2311774"/>
            <a:ext cx="1025712"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Order Updated</a:t>
            </a:r>
          </a:p>
        </p:txBody>
      </p:sp>
      <p:sp>
        <p:nvSpPr>
          <p:cNvPr id="8" name="Oval 7">
            <a:extLst>
              <a:ext uri="{FF2B5EF4-FFF2-40B4-BE49-F238E27FC236}">
                <a16:creationId xmlns:a16="http://schemas.microsoft.com/office/drawing/2014/main" id="{6E2CEFE2-600F-164A-A900-05DFFFF6F1CE}"/>
              </a:ext>
            </a:extLst>
          </p:cNvPr>
          <p:cNvSpPr/>
          <p:nvPr/>
        </p:nvSpPr>
        <p:spPr>
          <a:xfrm>
            <a:off x="2504409" y="2272156"/>
            <a:ext cx="1025712"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Order Booked</a:t>
            </a:r>
          </a:p>
        </p:txBody>
      </p:sp>
      <p:sp>
        <p:nvSpPr>
          <p:cNvPr id="12" name="Oval 11">
            <a:extLst>
              <a:ext uri="{FF2B5EF4-FFF2-40B4-BE49-F238E27FC236}">
                <a16:creationId xmlns:a16="http://schemas.microsoft.com/office/drawing/2014/main" id="{D8F2CF75-EEDE-5746-BECF-029D476543FF}"/>
              </a:ext>
            </a:extLst>
          </p:cNvPr>
          <p:cNvSpPr/>
          <p:nvPr/>
        </p:nvSpPr>
        <p:spPr>
          <a:xfrm>
            <a:off x="5422666" y="2854029"/>
            <a:ext cx="1175497"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Order Completed</a:t>
            </a:r>
          </a:p>
        </p:txBody>
      </p:sp>
      <p:sp>
        <p:nvSpPr>
          <p:cNvPr id="13" name="Oval 12">
            <a:extLst>
              <a:ext uri="{FF2B5EF4-FFF2-40B4-BE49-F238E27FC236}">
                <a16:creationId xmlns:a16="http://schemas.microsoft.com/office/drawing/2014/main" id="{D93FD246-0D6A-3D45-A4FB-88D3E847B2FA}"/>
              </a:ext>
            </a:extLst>
          </p:cNvPr>
          <p:cNvSpPr/>
          <p:nvPr/>
        </p:nvSpPr>
        <p:spPr>
          <a:xfrm>
            <a:off x="4490244" y="4272843"/>
            <a:ext cx="1175497"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Order Rejected</a:t>
            </a:r>
          </a:p>
        </p:txBody>
      </p:sp>
      <p:sp>
        <p:nvSpPr>
          <p:cNvPr id="14" name="Oval 13">
            <a:extLst>
              <a:ext uri="{FF2B5EF4-FFF2-40B4-BE49-F238E27FC236}">
                <a16:creationId xmlns:a16="http://schemas.microsoft.com/office/drawing/2014/main" id="{E6D519A7-1253-8E4E-BD80-27B9072505C8}"/>
              </a:ext>
            </a:extLst>
          </p:cNvPr>
          <p:cNvSpPr/>
          <p:nvPr/>
        </p:nvSpPr>
        <p:spPr>
          <a:xfrm>
            <a:off x="2059221" y="3982715"/>
            <a:ext cx="1175497"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Order 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6" idx="1"/>
          </p:cNvCxnSpPr>
          <p:nvPr/>
        </p:nvCxnSpPr>
        <p:spPr>
          <a:xfrm rot="5400000">
            <a:off x="585181" y="1737409"/>
            <a:ext cx="788162" cy="51285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0F5A358E-F558-3E40-A9D4-61A3C2EB09E1}"/>
              </a:ext>
            </a:extLst>
          </p:cNvPr>
          <p:cNvCxnSpPr>
            <a:cxnSpLocks/>
            <a:stCxn id="6" idx="4"/>
            <a:endCxn id="6" idx="3"/>
          </p:cNvCxnSpPr>
          <p:nvPr/>
        </p:nvCxnSpPr>
        <p:spPr>
          <a:xfrm rot="5400000" flipH="1">
            <a:off x="866083" y="2612333"/>
            <a:ext cx="76145" cy="362644"/>
          </a:xfrm>
          <a:prstGeom prst="curvedConnector3">
            <a:avLst>
              <a:gd name="adj1" fmla="val -22516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Curved Connector 28">
            <a:extLst>
              <a:ext uri="{FF2B5EF4-FFF2-40B4-BE49-F238E27FC236}">
                <a16:creationId xmlns:a16="http://schemas.microsoft.com/office/drawing/2014/main" id="{2F419EC3-9E48-BE4F-B89C-C3B0514440BE}"/>
              </a:ext>
            </a:extLst>
          </p:cNvPr>
          <p:cNvCxnSpPr>
            <a:cxnSpLocks/>
            <a:stCxn id="6" idx="6"/>
            <a:endCxn id="8" idx="2"/>
          </p:cNvCxnSpPr>
          <p:nvPr/>
        </p:nvCxnSpPr>
        <p:spPr>
          <a:xfrm flipV="1">
            <a:off x="1598334" y="2532132"/>
            <a:ext cx="906076" cy="3961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8" idx="6"/>
            <a:endCxn id="41" idx="0"/>
          </p:cNvCxnSpPr>
          <p:nvPr/>
        </p:nvCxnSpPr>
        <p:spPr>
          <a:xfrm>
            <a:off x="3530121" y="2532132"/>
            <a:ext cx="196958" cy="676124"/>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8" idx="4"/>
            <a:endCxn id="14" idx="1"/>
          </p:cNvCxnSpPr>
          <p:nvPr/>
        </p:nvCxnSpPr>
        <p:spPr>
          <a:xfrm rot="5400000">
            <a:off x="1990941" y="3032536"/>
            <a:ext cx="1266752" cy="785897"/>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139330" y="3208256"/>
            <a:ext cx="1175497" cy="60505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Order Assigned</a:t>
            </a:r>
          </a:p>
        </p:txBody>
      </p:sp>
      <p:cxnSp>
        <p:nvCxnSpPr>
          <p:cNvPr id="48" name="Curved Connector 47">
            <a:extLst>
              <a:ext uri="{FF2B5EF4-FFF2-40B4-BE49-F238E27FC236}">
                <a16:creationId xmlns:a16="http://schemas.microsoft.com/office/drawing/2014/main" id="{110391F1-8FE4-A642-B66B-BBD9AFA4E70E}"/>
              </a:ext>
            </a:extLst>
          </p:cNvPr>
          <p:cNvCxnSpPr>
            <a:cxnSpLocks/>
            <a:stCxn id="41" idx="4"/>
            <a:endCxn id="13" idx="0"/>
          </p:cNvCxnSpPr>
          <p:nvPr/>
        </p:nvCxnSpPr>
        <p:spPr>
          <a:xfrm rot="16200000" flipH="1">
            <a:off x="4172771" y="3367621"/>
            <a:ext cx="459530" cy="135091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2" idx="2"/>
          </p:cNvCxnSpPr>
          <p:nvPr/>
        </p:nvCxnSpPr>
        <p:spPr>
          <a:xfrm flipV="1">
            <a:off x="4314827" y="3114006"/>
            <a:ext cx="1107839" cy="396779"/>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2942427" y="698451"/>
            <a:ext cx="1176925" cy="248209"/>
          </a:xfrm>
          <a:prstGeom prst="rect">
            <a:avLst/>
          </a:prstGeom>
          <a:noFill/>
        </p:spPr>
        <p:txBody>
          <a:bodyPr wrap="none" rtlCol="0">
            <a:spAutoFit/>
          </a:bodyPr>
          <a:lstStyle/>
          <a:p>
            <a:r>
              <a:rPr lang="en-US" sz="1013" u="sng" dirty="0"/>
              <a:t>Order Settlement</a:t>
            </a:r>
          </a:p>
        </p:txBody>
      </p:sp>
      <p:sp>
        <p:nvSpPr>
          <p:cNvPr id="3" name="TextBox 2">
            <a:extLst>
              <a:ext uri="{FF2B5EF4-FFF2-40B4-BE49-F238E27FC236}">
                <a16:creationId xmlns:a16="http://schemas.microsoft.com/office/drawing/2014/main" id="{BF099260-21CC-4A4B-B07B-829810164DD9}"/>
              </a:ext>
            </a:extLst>
          </p:cNvPr>
          <p:cNvSpPr txBox="1"/>
          <p:nvPr/>
        </p:nvSpPr>
        <p:spPr>
          <a:xfrm>
            <a:off x="3718180" y="2464854"/>
            <a:ext cx="1018227" cy="253916"/>
          </a:xfrm>
          <a:prstGeom prst="rect">
            <a:avLst/>
          </a:prstGeom>
          <a:noFill/>
        </p:spPr>
        <p:txBody>
          <a:bodyPr wrap="none" rtlCol="0">
            <a:spAutoFit/>
          </a:bodyPr>
          <a:lstStyle/>
          <a:p>
            <a:r>
              <a:rPr lang="en-US" sz="1050" dirty="0"/>
              <a:t>Voyage found</a:t>
            </a:r>
          </a:p>
        </p:txBody>
      </p:sp>
      <p:sp>
        <p:nvSpPr>
          <p:cNvPr id="31" name="TextBox 30">
            <a:extLst>
              <a:ext uri="{FF2B5EF4-FFF2-40B4-BE49-F238E27FC236}">
                <a16:creationId xmlns:a16="http://schemas.microsoft.com/office/drawing/2014/main" id="{6E85781B-A137-3B44-A9A4-7B75F821820B}"/>
              </a:ext>
            </a:extLst>
          </p:cNvPr>
          <p:cNvSpPr txBox="1"/>
          <p:nvPr/>
        </p:nvSpPr>
        <p:spPr>
          <a:xfrm>
            <a:off x="253776" y="1027142"/>
            <a:ext cx="971741" cy="253916"/>
          </a:xfrm>
          <a:prstGeom prst="rect">
            <a:avLst/>
          </a:prstGeom>
          <a:noFill/>
        </p:spPr>
        <p:txBody>
          <a:bodyPr wrap="none" rtlCol="0">
            <a:spAutoFit/>
          </a:bodyPr>
          <a:lstStyle/>
          <a:p>
            <a:r>
              <a:rPr lang="en-US" sz="105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241990" y="1320187"/>
            <a:ext cx="843488" cy="9573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19463" y="1802275"/>
            <a:ext cx="1002197" cy="253916"/>
          </a:xfrm>
          <a:prstGeom prst="rect">
            <a:avLst/>
          </a:prstGeom>
          <a:noFill/>
        </p:spPr>
        <p:txBody>
          <a:bodyPr wrap="none" rtlCol="0">
            <a:spAutoFit/>
          </a:bodyPr>
          <a:lstStyle/>
          <a:p>
            <a:r>
              <a:rPr lang="en-US" sz="1050" dirty="0">
                <a:solidFill>
                  <a:schemeClr val="accent5">
                    <a:lumMod val="75000"/>
                  </a:schemeClr>
                </a:solidFill>
              </a:rPr>
              <a:t>Update Order</a:t>
            </a:r>
          </a:p>
        </p:txBody>
      </p:sp>
      <p:sp>
        <p:nvSpPr>
          <p:cNvPr id="39" name="TextBox 38">
            <a:extLst>
              <a:ext uri="{FF2B5EF4-FFF2-40B4-BE49-F238E27FC236}">
                <a16:creationId xmlns:a16="http://schemas.microsoft.com/office/drawing/2014/main" id="{4A56C115-4F5A-F44B-8EE3-383AC08CC622}"/>
              </a:ext>
            </a:extLst>
          </p:cNvPr>
          <p:cNvSpPr txBox="1"/>
          <p:nvPr/>
        </p:nvSpPr>
        <p:spPr>
          <a:xfrm>
            <a:off x="2231369" y="1686858"/>
            <a:ext cx="1039067" cy="253916"/>
          </a:xfrm>
          <a:prstGeom prst="rect">
            <a:avLst/>
          </a:prstGeom>
          <a:noFill/>
        </p:spPr>
        <p:txBody>
          <a:bodyPr wrap="none" rtlCol="0">
            <a:spAutoFit/>
          </a:bodyPr>
          <a:lstStyle/>
          <a:p>
            <a:r>
              <a:rPr lang="en-US" sz="1050" dirty="0">
                <a:solidFill>
                  <a:schemeClr val="accent5">
                    <a:lumMod val="75000"/>
                  </a:schemeClr>
                </a:solidFill>
              </a:rPr>
              <a:t>Confirm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1652686" y="3224722"/>
            <a:ext cx="987771" cy="253916"/>
          </a:xfrm>
          <a:prstGeom prst="rect">
            <a:avLst/>
          </a:prstGeom>
          <a:noFill/>
        </p:spPr>
        <p:txBody>
          <a:bodyPr wrap="none" rtlCol="0">
            <a:spAutoFit/>
          </a:bodyPr>
          <a:lstStyle/>
          <a:p>
            <a:r>
              <a:rPr lang="en-US" sz="105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3342062" y="2778877"/>
            <a:ext cx="1534394" cy="415498"/>
          </a:xfrm>
          <a:prstGeom prst="rect">
            <a:avLst/>
          </a:prstGeom>
          <a:noFill/>
        </p:spPr>
        <p:txBody>
          <a:bodyPr wrap="none" rtlCol="0">
            <a:spAutoFit/>
          </a:bodyPr>
          <a:lstStyle/>
          <a:p>
            <a:r>
              <a:rPr lang="en-US" sz="1050" dirty="0">
                <a:solidFill>
                  <a:schemeClr val="accent5">
                    <a:lumMod val="75000"/>
                  </a:schemeClr>
                </a:solidFill>
              </a:rPr>
              <a:t>Allocate Voyage and   </a:t>
            </a:r>
          </a:p>
          <a:p>
            <a:r>
              <a:rPr lang="en-US" sz="1050" dirty="0">
                <a:solidFill>
                  <a:schemeClr val="accent5">
                    <a:lumMod val="75000"/>
                  </a:schemeClr>
                </a:solidFill>
              </a:rPr>
              <a:t>Container</a:t>
            </a:r>
          </a:p>
        </p:txBody>
      </p:sp>
      <p:cxnSp>
        <p:nvCxnSpPr>
          <p:cNvPr id="40" name="Curved Connector 39">
            <a:extLst>
              <a:ext uri="{FF2B5EF4-FFF2-40B4-BE49-F238E27FC236}">
                <a16:creationId xmlns:a16="http://schemas.microsoft.com/office/drawing/2014/main" id="{E0627BCB-4E8E-5349-943A-4CDA2698F087}"/>
              </a:ext>
            </a:extLst>
          </p:cNvPr>
          <p:cNvCxnSpPr>
            <a:cxnSpLocks/>
            <a:stCxn id="6" idx="5"/>
            <a:endCxn id="14" idx="2"/>
          </p:cNvCxnSpPr>
          <p:nvPr/>
        </p:nvCxnSpPr>
        <p:spPr>
          <a:xfrm rot="16200000" flipH="1">
            <a:off x="1010116" y="3193586"/>
            <a:ext cx="1487111" cy="611100"/>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Curved Connector 42">
            <a:extLst>
              <a:ext uri="{FF2B5EF4-FFF2-40B4-BE49-F238E27FC236}">
                <a16:creationId xmlns:a16="http://schemas.microsoft.com/office/drawing/2014/main" id="{2E37B3E5-C395-954D-ADF5-2A4A50DFA504}"/>
              </a:ext>
            </a:extLst>
          </p:cNvPr>
          <p:cNvCxnSpPr>
            <a:cxnSpLocks/>
            <a:stCxn id="5" idx="5"/>
            <a:endCxn id="8" idx="0"/>
          </p:cNvCxnSpPr>
          <p:nvPr/>
        </p:nvCxnSpPr>
        <p:spPr>
          <a:xfrm rot="16200000" flipH="1">
            <a:off x="2152922" y="1407812"/>
            <a:ext cx="672399" cy="10562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54613F2A-16C0-4941-8A65-5642D42A7AA9}"/>
              </a:ext>
            </a:extLst>
          </p:cNvPr>
          <p:cNvSpPr txBox="1"/>
          <p:nvPr/>
        </p:nvSpPr>
        <p:spPr>
          <a:xfrm>
            <a:off x="1637883" y="2251052"/>
            <a:ext cx="1039067" cy="253916"/>
          </a:xfrm>
          <a:prstGeom prst="rect">
            <a:avLst/>
          </a:prstGeom>
          <a:noFill/>
        </p:spPr>
        <p:txBody>
          <a:bodyPr wrap="none" rtlCol="0">
            <a:spAutoFit/>
          </a:bodyPr>
          <a:lstStyle/>
          <a:p>
            <a:r>
              <a:rPr lang="en-US" sz="1050" dirty="0">
                <a:solidFill>
                  <a:schemeClr val="accent5">
                    <a:lumMod val="75000"/>
                  </a:schemeClr>
                </a:solidFill>
              </a:rPr>
              <a:t>Confirm Order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506730" y="2699709"/>
            <a:ext cx="2566790" cy="460888"/>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2681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3B86B5-C17E-C049-89B3-0D1C1C3CB72E}"/>
              </a:ext>
            </a:extLst>
          </p:cNvPr>
          <p:cNvSpPr>
            <a:spLocks noGrp="1"/>
          </p:cNvSpPr>
          <p:nvPr>
            <p:ph type="title"/>
          </p:nvPr>
        </p:nvSpPr>
        <p:spPr>
          <a:xfrm>
            <a:off x="375444" y="2241550"/>
            <a:ext cx="8393112" cy="660400"/>
          </a:xfrm>
        </p:spPr>
        <p:txBody>
          <a:bodyPr anchor="ctr"/>
          <a:lstStyle/>
          <a:p>
            <a:r>
              <a:rPr lang="en-US" dirty="0"/>
              <a:t>Eventual Data Consistency </a:t>
            </a:r>
          </a:p>
        </p:txBody>
      </p:sp>
      <p:sp>
        <p:nvSpPr>
          <p:cNvPr id="4" name="Slide Number Placeholder 3">
            <a:extLst>
              <a:ext uri="{FF2B5EF4-FFF2-40B4-BE49-F238E27FC236}">
                <a16:creationId xmlns:a16="http://schemas.microsoft.com/office/drawing/2014/main" id="{332058E2-9BB3-B749-848F-14249C6E9BB5}"/>
              </a:ext>
            </a:extLst>
          </p:cNvPr>
          <p:cNvSpPr>
            <a:spLocks noGrp="1"/>
          </p:cNvSpPr>
          <p:nvPr>
            <p:ph type="sldNum" sz="quarter" idx="10"/>
          </p:nvPr>
        </p:nvSpPr>
        <p:spPr/>
        <p:txBody>
          <a:bodyPr/>
          <a:lstStyle/>
          <a:p>
            <a:fld id="{2F63A97E-D605-DC42-8452-C14CD1FA87FA}" type="slidenum">
              <a:rPr lang="en-US" smtClean="0">
                <a:solidFill>
                  <a:srgbClr val="5AAAFA"/>
                </a:solidFill>
              </a:rPr>
              <a:pPr/>
              <a:t>11</a:t>
            </a:fld>
            <a:endParaRPr lang="en-US">
              <a:solidFill>
                <a:srgbClr val="5AAAFA"/>
              </a:solidFill>
            </a:endParaRPr>
          </a:p>
        </p:txBody>
      </p:sp>
    </p:spTree>
    <p:extLst>
      <p:ext uri="{BB962C8B-B14F-4D97-AF65-F5344CB8AC3E}">
        <p14:creationId xmlns:p14="http://schemas.microsoft.com/office/powerpoint/2010/main" val="1770373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1F5B-BC84-BC45-A256-B62E32643AC0}"/>
              </a:ext>
            </a:extLst>
          </p:cNvPr>
          <p:cNvSpPr>
            <a:spLocks noGrp="1"/>
          </p:cNvSpPr>
          <p:nvPr>
            <p:ph type="title"/>
          </p:nvPr>
        </p:nvSpPr>
        <p:spPr/>
        <p:txBody>
          <a:bodyPr/>
          <a:lstStyle/>
          <a:p>
            <a:r>
              <a:rPr lang="en-US" dirty="0"/>
              <a:t>CAP Theorem</a:t>
            </a:r>
          </a:p>
        </p:txBody>
      </p:sp>
      <p:sp>
        <p:nvSpPr>
          <p:cNvPr id="6" name="Content Placeholder 5">
            <a:extLst>
              <a:ext uri="{FF2B5EF4-FFF2-40B4-BE49-F238E27FC236}">
                <a16:creationId xmlns:a16="http://schemas.microsoft.com/office/drawing/2014/main" id="{A45D0764-C374-B246-A621-2F8EDA743141}"/>
              </a:ext>
            </a:extLst>
          </p:cNvPr>
          <p:cNvSpPr>
            <a:spLocks noGrp="1"/>
          </p:cNvSpPr>
          <p:nvPr>
            <p:ph idx="1"/>
          </p:nvPr>
        </p:nvSpPr>
        <p:spPr/>
        <p:txBody>
          <a:bodyPr/>
          <a:lstStyle/>
          <a:p>
            <a:pPr marL="0" indent="0">
              <a:buNone/>
            </a:pPr>
            <a:r>
              <a:rPr lang="en-US" dirty="0"/>
              <a:t>Web based services could not ensure consistency, availability and partition tolerance all at the same time, </a:t>
            </a:r>
            <a:r>
              <a:rPr lang="en-AU" dirty="0">
                <a:latin typeface="Arial" panose="020B0604020202020204" pitchFamily="34" charset="0"/>
                <a:cs typeface="Arial" panose="020B0604020202020204" pitchFamily="34" charset="0"/>
              </a:rPr>
              <a:t>They can, at most, support only two out of the three. </a:t>
            </a:r>
          </a:p>
          <a:p>
            <a:pPr lvl="1"/>
            <a:r>
              <a:rPr lang="en-AU" b="1" dirty="0">
                <a:latin typeface="Arial" panose="020B0604020202020204" pitchFamily="34" charset="0"/>
                <a:cs typeface="Arial" panose="020B0604020202020204" pitchFamily="34" charset="0"/>
              </a:rPr>
              <a:t>ACID </a:t>
            </a:r>
            <a:r>
              <a:rPr lang="en-AU" dirty="0">
                <a:latin typeface="Arial" panose="020B0604020202020204" pitchFamily="34" charset="0"/>
                <a:cs typeface="Arial" panose="020B0604020202020204" pitchFamily="34" charset="0"/>
              </a:rPr>
              <a:t>provides consistency for partitioned databases. </a:t>
            </a:r>
          </a:p>
          <a:p>
            <a:pPr lvl="1"/>
            <a:r>
              <a:rPr lang="en-AU" b="1" dirty="0">
                <a:latin typeface="Arial" panose="020B0604020202020204" pitchFamily="34" charset="0"/>
                <a:cs typeface="Arial" panose="020B0604020202020204" pitchFamily="34" charset="0"/>
              </a:rPr>
              <a:t>BASE</a:t>
            </a:r>
            <a:r>
              <a:rPr lang="en-AU" dirty="0">
                <a:latin typeface="Arial" panose="020B0604020202020204" pitchFamily="34" charset="0"/>
                <a:cs typeface="Arial" panose="020B0604020202020204" pitchFamily="34" charset="0"/>
              </a:rPr>
              <a:t> (Basically available, soft state, eventually consistent) focuses on availability. </a:t>
            </a:r>
          </a:p>
          <a:p>
            <a:pPr lvl="1"/>
            <a:endParaRPr lang="en-AU" dirty="0">
              <a:latin typeface="Arial" panose="020B0604020202020204" pitchFamily="34" charset="0"/>
              <a:cs typeface="Arial" panose="020B0604020202020204" pitchFamily="34" charset="0"/>
            </a:endParaRPr>
          </a:p>
          <a:p>
            <a:pPr lvl="1"/>
            <a:r>
              <a:rPr lang="en-AU" dirty="0">
                <a:latin typeface="Arial" panose="020B0604020202020204" pitchFamily="34" charset="0"/>
                <a:cs typeface="Arial" panose="020B0604020202020204" pitchFamily="34" charset="0"/>
              </a:rPr>
              <a:t>“</a:t>
            </a:r>
            <a:r>
              <a:rPr lang="en-AU" i="1" dirty="0">
                <a:latin typeface="Arial" panose="020B0604020202020204" pitchFamily="34" charset="0"/>
                <a:cs typeface="Arial" panose="020B0604020202020204" pitchFamily="34" charset="0"/>
              </a:rPr>
              <a:t>it is better to have availability along with eventual consistency rather than compromising on availability on the whole”</a:t>
            </a:r>
            <a:r>
              <a:rPr lang="en-AU" dirty="0">
                <a:latin typeface="Arial" panose="020B0604020202020204" pitchFamily="34" charset="0"/>
                <a:cs typeface="Arial" panose="020B0604020202020204" pitchFamily="34" charset="0"/>
              </a:rPr>
              <a:t>.</a:t>
            </a:r>
            <a:endParaRPr lang="en-US" dirty="0"/>
          </a:p>
        </p:txBody>
      </p:sp>
      <p:sp>
        <p:nvSpPr>
          <p:cNvPr id="5" name="Slide Number Placeholder 4">
            <a:extLst>
              <a:ext uri="{FF2B5EF4-FFF2-40B4-BE49-F238E27FC236}">
                <a16:creationId xmlns:a16="http://schemas.microsoft.com/office/drawing/2014/main" id="{9A273AE9-6BD1-9F40-A803-EDB4971573AA}"/>
              </a:ext>
            </a:extLst>
          </p:cNvPr>
          <p:cNvSpPr>
            <a:spLocks noGrp="1"/>
          </p:cNvSpPr>
          <p:nvPr>
            <p:ph type="sldNum" sz="quarter" idx="10"/>
          </p:nvPr>
        </p:nvSpPr>
        <p:spPr/>
        <p:txBody>
          <a:bodyPr/>
          <a:lstStyle/>
          <a:p>
            <a:fld id="{8A158888-7CA9-084D-A641-EC66ACF9DB3C}" type="slidenum">
              <a:rPr lang="en-US" smtClean="0">
                <a:solidFill>
                  <a:srgbClr val="5AAAFA"/>
                </a:solidFill>
              </a:rPr>
              <a:pPr/>
              <a:t>12</a:t>
            </a:fld>
            <a:endParaRPr lang="en-US">
              <a:solidFill>
                <a:srgbClr val="5AAAFA"/>
              </a:solidFill>
            </a:endParaRPr>
          </a:p>
        </p:txBody>
      </p:sp>
    </p:spTree>
    <p:extLst>
      <p:ext uri="{BB962C8B-B14F-4D97-AF65-F5344CB8AC3E}">
        <p14:creationId xmlns:p14="http://schemas.microsoft.com/office/powerpoint/2010/main" val="584260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309563">
              <a:defRPr sz="4800" b="1">
                <a:latin typeface="IBM Plex Sans"/>
                <a:ea typeface="IBM Plex Sans"/>
                <a:cs typeface="IBM Plex Sans"/>
                <a:sym typeface="IBM Plex Sans"/>
              </a:defRPr>
            </a:pPr>
            <a:r>
              <a:rPr lang="en-US" sz="3000" dirty="0">
                <a:latin typeface="Calibri Light" panose="020F0302020204030204" pitchFamily="34" charset="0"/>
              </a:rPr>
              <a:t>CAP Theorem</a:t>
            </a:r>
          </a:p>
        </p:txBody>
      </p:sp>
      <p:sp>
        <p:nvSpPr>
          <p:cNvPr id="3" name="Text Placeholder 2"/>
          <p:cNvSpPr>
            <a:spLocks noGrp="1"/>
          </p:cNvSpPr>
          <p:nvPr>
            <p:ph type="body" idx="1"/>
          </p:nvPr>
        </p:nvSpPr>
        <p:spPr>
          <a:xfrm>
            <a:off x="139302" y="625781"/>
            <a:ext cx="4979705" cy="3849291"/>
          </a:xfrm>
        </p:spPr>
        <p:txBody>
          <a:bodyPr>
            <a:noAutofit/>
          </a:bodyPr>
          <a:lstStyle/>
          <a:p>
            <a:pPr marL="0" indent="0">
              <a:buNone/>
            </a:pPr>
            <a:r>
              <a:rPr lang="en-AU" sz="1500" dirty="0">
                <a:latin typeface="Arial" panose="020B0604020202020204" pitchFamily="34" charset="0"/>
                <a:cs typeface="Arial" panose="020B0604020202020204" pitchFamily="34" charset="0"/>
              </a:rPr>
              <a:t>A distributed computer system can have at most two out of three following properties: Consistency, Availability, and tolerance to network Partitions.</a:t>
            </a:r>
          </a:p>
          <a:p>
            <a:r>
              <a:rPr lang="en-AU" sz="1425" b="1" dirty="0">
                <a:latin typeface="Arial" panose="020B0604020202020204" pitchFamily="34" charset="0"/>
                <a:cs typeface="Arial" panose="020B0604020202020204" pitchFamily="34" charset="0"/>
              </a:rPr>
              <a:t>Consistency</a:t>
            </a:r>
            <a:r>
              <a:rPr lang="en-AU" sz="1425" dirty="0">
                <a:latin typeface="Arial" panose="020B0604020202020204" pitchFamily="34" charset="0"/>
                <a:cs typeface="Arial" panose="020B0604020202020204" pitchFamily="34" charset="0"/>
              </a:rPr>
              <a:t>   All database clients will read the same value for the same query, even given concurrent updates.</a:t>
            </a:r>
          </a:p>
          <a:p>
            <a:r>
              <a:rPr lang="en-AU" sz="1425" b="1" dirty="0">
                <a:latin typeface="Arial" panose="020B0604020202020204" pitchFamily="34" charset="0"/>
                <a:cs typeface="Arial" panose="020B0604020202020204" pitchFamily="34" charset="0"/>
              </a:rPr>
              <a:t>Availability</a:t>
            </a:r>
            <a:r>
              <a:rPr lang="en-AU" sz="1425" dirty="0">
                <a:latin typeface="Arial" panose="020B0604020202020204" pitchFamily="34" charset="0"/>
                <a:cs typeface="Arial" panose="020B0604020202020204" pitchFamily="34" charset="0"/>
              </a:rPr>
              <a:t>   All database clients will always be able to read and write data.</a:t>
            </a:r>
          </a:p>
          <a:p>
            <a:r>
              <a:rPr lang="en-AU" sz="1425" b="1" dirty="0">
                <a:latin typeface="Arial" panose="020B0604020202020204" pitchFamily="34" charset="0"/>
                <a:cs typeface="Arial" panose="020B0604020202020204" pitchFamily="34" charset="0"/>
              </a:rPr>
              <a:t>Partition tolerance</a:t>
            </a:r>
            <a:r>
              <a:rPr lang="en-AU" sz="1425" dirty="0">
                <a:latin typeface="Arial" panose="020B0604020202020204" pitchFamily="34" charset="0"/>
                <a:cs typeface="Arial" panose="020B0604020202020204" pitchFamily="34" charset="0"/>
              </a:rPr>
              <a:t> The database can be split into multiple machines and it can continue functioning in the face of network segmentation breaks.</a:t>
            </a:r>
          </a:p>
        </p:txBody>
      </p:sp>
      <p:sp>
        <p:nvSpPr>
          <p:cNvPr id="4" name="Slide Number Placeholder 3"/>
          <p:cNvSpPr>
            <a:spLocks noGrp="1"/>
          </p:cNvSpPr>
          <p:nvPr>
            <p:ph type="sldNum" sz="quarter" idx="2"/>
          </p:nvPr>
        </p:nvSpPr>
        <p:spPr>
          <a:xfrm>
            <a:off x="17991413" y="9721807"/>
            <a:ext cx="98945" cy="173124"/>
          </a:xfrm>
        </p:spPr>
        <p:txBody>
          <a:bodyPr/>
          <a:lstStyle/>
          <a:p>
            <a:fld id="{86CB4B4D-7CA3-9044-876B-883B54F8677D}" type="slidenum">
              <a:rPr lang="en-US" kern="1200"/>
              <a:pPr/>
              <a:t>13</a:t>
            </a:fld>
            <a:endParaRPr lang="en-US" kern="1200"/>
          </a:p>
        </p:txBody>
      </p:sp>
      <p:sp>
        <p:nvSpPr>
          <p:cNvPr id="5" name="Shape 981">
            <a:extLst>
              <a:ext uri="{FF2B5EF4-FFF2-40B4-BE49-F238E27FC236}">
                <a16:creationId xmlns:a16="http://schemas.microsoft.com/office/drawing/2014/main" id="{BAB60BE9-AB51-4A52-8F1C-18DFAF41AAF9}"/>
              </a:ext>
            </a:extLst>
          </p:cNvPr>
          <p:cNvSpPr txBox="1">
            <a:spLocks/>
          </p:cNvSpPr>
          <p:nvPr/>
        </p:nvSpPr>
        <p:spPr>
          <a:xfrm>
            <a:off x="193194" y="4779211"/>
            <a:ext cx="2133599" cy="274319"/>
          </a:xfrm>
          <a:prstGeom prst="rect">
            <a:avLst/>
          </a:prstGeom>
          <a:noFill/>
          <a:ln>
            <a:noFill/>
          </a:ln>
        </p:spPr>
        <p:txBody>
          <a:bodyPr vert="horz" wrap="none" lIns="91425" tIns="45700" rIns="91425" bIns="4570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eaLnBrk="0" fontAlgn="base">
              <a:buClr>
                <a:srgbClr val="797979"/>
              </a:buClr>
              <a:buSzPct val="25000"/>
            </a:pPr>
            <a:fld id="{00000000-1234-1234-1234-123412341234}" type="slidenum">
              <a:rPr lang="en" sz="1350">
                <a:solidFill>
                  <a:srgbClr val="797979"/>
                </a:solidFill>
                <a:latin typeface="Arial"/>
                <a:ea typeface="Arial"/>
                <a:cs typeface="Arial"/>
                <a:sym typeface="Arial"/>
              </a:rPr>
              <a:pPr defTabSz="685800" eaLnBrk="0" fontAlgn="base">
                <a:buClr>
                  <a:srgbClr val="797979"/>
                </a:buClr>
                <a:buSzPct val="25000"/>
              </a:pPr>
              <a:t>13</a:t>
            </a:fld>
            <a:endParaRPr lang="en" sz="1350" dirty="0">
              <a:solidFill>
                <a:srgbClr val="797979"/>
              </a:solidFill>
              <a:latin typeface="Arial"/>
              <a:ea typeface="Arial"/>
              <a:cs typeface="Arial"/>
              <a:sym typeface="Arial"/>
            </a:endParaRPr>
          </a:p>
        </p:txBody>
      </p:sp>
      <p:pic>
        <p:nvPicPr>
          <p:cNvPr id="6" name="Picture 5">
            <a:extLst>
              <a:ext uri="{FF2B5EF4-FFF2-40B4-BE49-F238E27FC236}">
                <a16:creationId xmlns:a16="http://schemas.microsoft.com/office/drawing/2014/main" id="{BCFEF45F-CA16-40B4-8DBB-8068806A5FF1}"/>
              </a:ext>
            </a:extLst>
          </p:cNvPr>
          <p:cNvPicPr>
            <a:picLocks noChangeAspect="1"/>
          </p:cNvPicPr>
          <p:nvPr/>
        </p:nvPicPr>
        <p:blipFill>
          <a:blip r:embed="rId3"/>
          <a:stretch>
            <a:fillRect/>
          </a:stretch>
        </p:blipFill>
        <p:spPr>
          <a:xfrm>
            <a:off x="5289420" y="1051035"/>
            <a:ext cx="3608614" cy="3254197"/>
          </a:xfrm>
          <a:prstGeom prst="rect">
            <a:avLst/>
          </a:prstGeom>
        </p:spPr>
      </p:pic>
    </p:spTree>
    <p:extLst>
      <p:ext uri="{BB962C8B-B14F-4D97-AF65-F5344CB8AC3E}">
        <p14:creationId xmlns:p14="http://schemas.microsoft.com/office/powerpoint/2010/main" val="328946971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16758" y="1926891"/>
            <a:ext cx="1285875" cy="65555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758" y="1173182"/>
            <a:ext cx="1285875" cy="571500"/>
          </a:xfrm>
          <a:prstGeom prst="rect">
            <a:avLst/>
          </a:prstGeom>
        </p:spPr>
      </p:pic>
      <p:sp>
        <p:nvSpPr>
          <p:cNvPr id="7" name="Rectangle 6"/>
          <p:cNvSpPr/>
          <p:nvPr/>
        </p:nvSpPr>
        <p:spPr>
          <a:xfrm>
            <a:off x="431984" y="3294779"/>
            <a:ext cx="1174762" cy="729329"/>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rgbClr val="7030A0"/>
                </a:solidFill>
              </a:rPr>
              <a:t>Authentication MS</a:t>
            </a:r>
          </a:p>
        </p:txBody>
      </p:sp>
      <p:sp>
        <p:nvSpPr>
          <p:cNvPr id="9" name="Rectangle 8"/>
          <p:cNvSpPr/>
          <p:nvPr/>
        </p:nvSpPr>
        <p:spPr>
          <a:xfrm>
            <a:off x="1157684" y="2372500"/>
            <a:ext cx="657845" cy="20874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132" y="782903"/>
            <a:ext cx="370009" cy="598097"/>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7218" y="795984"/>
            <a:ext cx="432871" cy="515062"/>
          </a:xfrm>
          <a:prstGeom prst="rect">
            <a:avLst/>
          </a:prstGeom>
        </p:spPr>
      </p:pic>
      <p:sp>
        <p:nvSpPr>
          <p:cNvPr id="16" name="Rectangle 15"/>
          <p:cNvSpPr/>
          <p:nvPr/>
        </p:nvSpPr>
        <p:spPr>
          <a:xfrm>
            <a:off x="3579132" y="1475675"/>
            <a:ext cx="1060957" cy="26900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Mobile Apps</a:t>
            </a:r>
          </a:p>
        </p:txBody>
      </p:sp>
      <p:sp>
        <p:nvSpPr>
          <p:cNvPr id="17" name="Rectangle 16"/>
          <p:cNvSpPr/>
          <p:nvPr/>
        </p:nvSpPr>
        <p:spPr>
          <a:xfrm>
            <a:off x="5394572" y="1509558"/>
            <a:ext cx="1060957" cy="26900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B2B</a:t>
            </a:r>
          </a:p>
        </p:txBody>
      </p:sp>
      <p:cxnSp>
        <p:nvCxnSpPr>
          <p:cNvPr id="21" name="Elbow Connector 20"/>
          <p:cNvCxnSpPr>
            <a:stCxn id="16" idx="2"/>
            <a:endCxn id="12" idx="0"/>
          </p:cNvCxnSpPr>
          <p:nvPr/>
        </p:nvCxnSpPr>
        <p:spPr>
          <a:xfrm rot="16200000" flipH="1">
            <a:off x="4142437" y="1711854"/>
            <a:ext cx="524645" cy="590299"/>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5011809" y="2398531"/>
            <a:ext cx="1533209" cy="29327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2963691" y="2148672"/>
            <a:ext cx="1549911" cy="74193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cxnSpLocks/>
            <a:stCxn id="5" idx="2"/>
            <a:endCxn id="7" idx="0"/>
          </p:cNvCxnSpPr>
          <p:nvPr/>
        </p:nvCxnSpPr>
        <p:spPr>
          <a:xfrm rot="5400000">
            <a:off x="883366" y="2718448"/>
            <a:ext cx="712331" cy="44033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102759" y="2269327"/>
            <a:ext cx="3194300" cy="41749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7030A0"/>
                </a:solidFill>
              </a:rPr>
              <a:t>API Gateway</a:t>
            </a:r>
          </a:p>
        </p:txBody>
      </p:sp>
      <p:cxnSp>
        <p:nvCxnSpPr>
          <p:cNvPr id="52" name="Elbow Connector 51"/>
          <p:cNvCxnSpPr>
            <a:endCxn id="47" idx="0"/>
          </p:cNvCxnSpPr>
          <p:nvPr/>
        </p:nvCxnSpPr>
        <p:spPr>
          <a:xfrm rot="16200000" flipH="1">
            <a:off x="1515814" y="2658620"/>
            <a:ext cx="729328" cy="59729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1984" y="4132955"/>
            <a:ext cx="202470" cy="26923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 name="Rectangle 40"/>
          <p:cNvSpPr/>
          <p:nvPr/>
        </p:nvSpPr>
        <p:spPr>
          <a:xfrm>
            <a:off x="6297059" y="3311774"/>
            <a:ext cx="1005840" cy="686729"/>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rgbClr val="7030A0"/>
                </a:solidFill>
              </a:rPr>
              <a:t>Order MS</a:t>
            </a:r>
          </a:p>
        </p:txBody>
      </p:sp>
      <p:sp>
        <p:nvSpPr>
          <p:cNvPr id="43" name="Can 42"/>
          <p:cNvSpPr/>
          <p:nvPr/>
        </p:nvSpPr>
        <p:spPr>
          <a:xfrm>
            <a:off x="6274333" y="4121514"/>
            <a:ext cx="202470" cy="26923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5" name="Rectangle 44"/>
          <p:cNvSpPr/>
          <p:nvPr/>
        </p:nvSpPr>
        <p:spPr>
          <a:xfrm>
            <a:off x="5128854" y="3311774"/>
            <a:ext cx="1005840" cy="686729"/>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rgbClr val="7030A0"/>
                </a:solidFill>
              </a:rPr>
              <a:t>Product  management MS</a:t>
            </a:r>
          </a:p>
        </p:txBody>
      </p:sp>
      <p:sp>
        <p:nvSpPr>
          <p:cNvPr id="46" name="Can 45"/>
          <p:cNvSpPr/>
          <p:nvPr/>
        </p:nvSpPr>
        <p:spPr>
          <a:xfrm>
            <a:off x="5128854" y="4132130"/>
            <a:ext cx="202470" cy="26923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7" name="Rectangle 46"/>
          <p:cNvSpPr/>
          <p:nvPr/>
        </p:nvSpPr>
        <p:spPr>
          <a:xfrm>
            <a:off x="1676206" y="3321932"/>
            <a:ext cx="1005840" cy="686729"/>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rgbClr val="7030A0"/>
                </a:solidFill>
              </a:rPr>
              <a:t>User management MS</a:t>
            </a:r>
          </a:p>
        </p:txBody>
      </p:sp>
      <p:sp>
        <p:nvSpPr>
          <p:cNvPr id="49" name="Can 48"/>
          <p:cNvSpPr/>
          <p:nvPr/>
        </p:nvSpPr>
        <p:spPr>
          <a:xfrm>
            <a:off x="1714294" y="4127368"/>
            <a:ext cx="202470" cy="26923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0" name="Rectangle 49"/>
          <p:cNvSpPr/>
          <p:nvPr/>
        </p:nvSpPr>
        <p:spPr>
          <a:xfrm>
            <a:off x="2864760" y="3294593"/>
            <a:ext cx="1005840" cy="686729"/>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rgbClr val="7030A0"/>
                </a:solidFill>
              </a:rPr>
              <a:t>App Authorization MS</a:t>
            </a:r>
          </a:p>
        </p:txBody>
      </p:sp>
      <p:sp>
        <p:nvSpPr>
          <p:cNvPr id="51" name="Can 50"/>
          <p:cNvSpPr/>
          <p:nvPr/>
        </p:nvSpPr>
        <p:spPr>
          <a:xfrm>
            <a:off x="2879579" y="4127368"/>
            <a:ext cx="202470" cy="26923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3" name="Rectangle 52"/>
          <p:cNvSpPr/>
          <p:nvPr/>
        </p:nvSpPr>
        <p:spPr>
          <a:xfrm>
            <a:off x="3948123" y="3306495"/>
            <a:ext cx="1005840" cy="686729"/>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rgbClr val="7030A0"/>
                </a:solidFill>
              </a:rPr>
              <a:t>Config</a:t>
            </a:r>
            <a:r>
              <a:rPr lang="en-US" sz="1000" dirty="0">
                <a:solidFill>
                  <a:srgbClr val="7030A0"/>
                </a:solidFill>
              </a:rPr>
              <a:t> management MS</a:t>
            </a:r>
          </a:p>
        </p:txBody>
      </p:sp>
      <p:sp>
        <p:nvSpPr>
          <p:cNvPr id="54" name="Can 53"/>
          <p:cNvSpPr/>
          <p:nvPr/>
        </p:nvSpPr>
        <p:spPr>
          <a:xfrm>
            <a:off x="3943629" y="4127368"/>
            <a:ext cx="202470" cy="26923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57" name="Elbow Connector 56"/>
          <p:cNvCxnSpPr>
            <a:stCxn id="9" idx="3"/>
            <a:endCxn id="12" idx="1"/>
          </p:cNvCxnSpPr>
          <p:nvPr/>
        </p:nvCxnSpPr>
        <p:spPr>
          <a:xfrm>
            <a:off x="1815529" y="2476874"/>
            <a:ext cx="1287230" cy="12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1815529" y="2476874"/>
            <a:ext cx="1049231" cy="1161084"/>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172B319C-B097-3748-9945-9C41A3179103}"/>
              </a:ext>
            </a:extLst>
          </p:cNvPr>
          <p:cNvSpPr>
            <a:spLocks noGrp="1"/>
          </p:cNvSpPr>
          <p:nvPr>
            <p:ph type="title"/>
          </p:nvPr>
        </p:nvSpPr>
        <p:spPr/>
        <p:txBody>
          <a:bodyPr/>
          <a:lstStyle/>
          <a:p>
            <a:r>
              <a:rPr lang="en-US" dirty="0"/>
              <a:t>Modern microservice architecture (2017)</a:t>
            </a:r>
          </a:p>
        </p:txBody>
      </p:sp>
      <p:cxnSp>
        <p:nvCxnSpPr>
          <p:cNvPr id="36" name="Elbow Connector 35">
            <a:extLst>
              <a:ext uri="{FF2B5EF4-FFF2-40B4-BE49-F238E27FC236}">
                <a16:creationId xmlns:a16="http://schemas.microsoft.com/office/drawing/2014/main" id="{F2229CE6-0642-884A-A823-10F1B74451E4}"/>
              </a:ext>
            </a:extLst>
          </p:cNvPr>
          <p:cNvCxnSpPr>
            <a:cxnSpLocks/>
            <a:stCxn id="12" idx="3"/>
            <a:endCxn id="41" idx="0"/>
          </p:cNvCxnSpPr>
          <p:nvPr/>
        </p:nvCxnSpPr>
        <p:spPr>
          <a:xfrm>
            <a:off x="6297059" y="2478075"/>
            <a:ext cx="502920" cy="833699"/>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01778280-FAC1-D24C-9EBA-DCE85F26ED5B}"/>
              </a:ext>
            </a:extLst>
          </p:cNvPr>
          <p:cNvCxnSpPr>
            <a:cxnSpLocks/>
            <a:stCxn id="12" idx="2"/>
            <a:endCxn id="53" idx="0"/>
          </p:cNvCxnSpPr>
          <p:nvPr/>
        </p:nvCxnSpPr>
        <p:spPr>
          <a:xfrm rot="5400000">
            <a:off x="4265640" y="2872225"/>
            <a:ext cx="619673" cy="24886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E7183DE-7792-AC46-8A9A-E312852F1B92}"/>
              </a:ext>
            </a:extLst>
          </p:cNvPr>
          <p:cNvSpPr txBox="1"/>
          <p:nvPr/>
        </p:nvSpPr>
        <p:spPr>
          <a:xfrm>
            <a:off x="7324271" y="1317399"/>
            <a:ext cx="1819729" cy="715581"/>
          </a:xfrm>
          <a:prstGeom prst="rect">
            <a:avLst/>
          </a:prstGeom>
          <a:noFill/>
        </p:spPr>
        <p:txBody>
          <a:bodyPr wrap="none" rtlCol="0">
            <a:spAutoFit/>
          </a:bodyPr>
          <a:lstStyle/>
          <a:p>
            <a:r>
              <a:rPr lang="en-US" dirty="0"/>
              <a:t>API focus</a:t>
            </a:r>
          </a:p>
          <a:p>
            <a:r>
              <a:rPr lang="en-US" dirty="0"/>
              <a:t>Multi channels</a:t>
            </a:r>
          </a:p>
          <a:p>
            <a:r>
              <a:rPr lang="en-US" dirty="0"/>
              <a:t>Database per service</a:t>
            </a:r>
          </a:p>
        </p:txBody>
      </p:sp>
      <p:sp>
        <p:nvSpPr>
          <p:cNvPr id="42" name="Rectangle 41">
            <a:extLst>
              <a:ext uri="{FF2B5EF4-FFF2-40B4-BE49-F238E27FC236}">
                <a16:creationId xmlns:a16="http://schemas.microsoft.com/office/drawing/2014/main" id="{DD78C0D4-84B2-9A48-A885-DE7A7D4C1B8E}"/>
              </a:ext>
            </a:extLst>
          </p:cNvPr>
          <p:cNvSpPr/>
          <p:nvPr/>
        </p:nvSpPr>
        <p:spPr>
          <a:xfrm>
            <a:off x="7486522" y="3341513"/>
            <a:ext cx="1005840" cy="686729"/>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rgbClr val="7030A0"/>
                </a:solidFill>
              </a:rPr>
              <a:t>Inventory MS</a:t>
            </a:r>
          </a:p>
        </p:txBody>
      </p:sp>
      <p:sp>
        <p:nvSpPr>
          <p:cNvPr id="44" name="Can 43">
            <a:extLst>
              <a:ext uri="{FF2B5EF4-FFF2-40B4-BE49-F238E27FC236}">
                <a16:creationId xmlns:a16="http://schemas.microsoft.com/office/drawing/2014/main" id="{38A13AA7-C930-9847-8A65-6C8B65C8FE47}"/>
              </a:ext>
            </a:extLst>
          </p:cNvPr>
          <p:cNvSpPr/>
          <p:nvPr/>
        </p:nvSpPr>
        <p:spPr>
          <a:xfrm>
            <a:off x="7463796" y="4151253"/>
            <a:ext cx="202470" cy="26923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48" name="Elbow Connector 47">
            <a:extLst>
              <a:ext uri="{FF2B5EF4-FFF2-40B4-BE49-F238E27FC236}">
                <a16:creationId xmlns:a16="http://schemas.microsoft.com/office/drawing/2014/main" id="{6E2DAD91-7041-C447-9C26-CCD8398C81B6}"/>
              </a:ext>
            </a:extLst>
          </p:cNvPr>
          <p:cNvCxnSpPr>
            <a:cxnSpLocks/>
            <a:stCxn id="12" idx="3"/>
            <a:endCxn id="42" idx="0"/>
          </p:cNvCxnSpPr>
          <p:nvPr/>
        </p:nvCxnSpPr>
        <p:spPr>
          <a:xfrm>
            <a:off x="6297059" y="2478075"/>
            <a:ext cx="1692383" cy="863438"/>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40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Elbow Connector 21"/>
          <p:cNvCxnSpPr>
            <a:cxnSpLocks/>
            <a:stCxn id="39" idx="2"/>
            <a:endCxn id="45" idx="0"/>
          </p:cNvCxnSpPr>
          <p:nvPr/>
        </p:nvCxnSpPr>
        <p:spPr>
          <a:xfrm rot="16200000" flipH="1">
            <a:off x="908170" y="1755469"/>
            <a:ext cx="856354" cy="24198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2122624" y="2304638"/>
            <a:ext cx="1005840" cy="686729"/>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rgbClr val="7030A0"/>
                </a:solidFill>
              </a:rPr>
              <a:t>Order MS</a:t>
            </a:r>
          </a:p>
        </p:txBody>
      </p:sp>
      <p:sp>
        <p:nvSpPr>
          <p:cNvPr id="43" name="Can 42"/>
          <p:cNvSpPr/>
          <p:nvPr/>
        </p:nvSpPr>
        <p:spPr>
          <a:xfrm>
            <a:off x="2099898" y="3098106"/>
            <a:ext cx="202470" cy="26923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5" name="Rectangle 44"/>
          <p:cNvSpPr/>
          <p:nvPr/>
        </p:nvSpPr>
        <p:spPr>
          <a:xfrm>
            <a:off x="954419" y="2304638"/>
            <a:ext cx="1005840" cy="686729"/>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rgbClr val="7030A0"/>
                </a:solidFill>
              </a:rPr>
              <a:t>Product  management MS</a:t>
            </a:r>
          </a:p>
        </p:txBody>
      </p:sp>
      <p:sp>
        <p:nvSpPr>
          <p:cNvPr id="46" name="Can 45"/>
          <p:cNvSpPr/>
          <p:nvPr/>
        </p:nvSpPr>
        <p:spPr>
          <a:xfrm>
            <a:off x="954419" y="3108722"/>
            <a:ext cx="202470" cy="26923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itle 7">
            <a:extLst>
              <a:ext uri="{FF2B5EF4-FFF2-40B4-BE49-F238E27FC236}">
                <a16:creationId xmlns:a16="http://schemas.microsoft.com/office/drawing/2014/main" id="{172B319C-B097-3748-9945-9C41A3179103}"/>
              </a:ext>
            </a:extLst>
          </p:cNvPr>
          <p:cNvSpPr>
            <a:spLocks noGrp="1"/>
          </p:cNvSpPr>
          <p:nvPr>
            <p:ph type="title"/>
          </p:nvPr>
        </p:nvSpPr>
        <p:spPr/>
        <p:txBody>
          <a:bodyPr/>
          <a:lstStyle/>
          <a:p>
            <a:r>
              <a:rPr lang="en-US" dirty="0"/>
              <a:t>Eventual Data Consistency</a:t>
            </a:r>
          </a:p>
        </p:txBody>
      </p:sp>
      <p:cxnSp>
        <p:nvCxnSpPr>
          <p:cNvPr id="36" name="Elbow Connector 35">
            <a:extLst>
              <a:ext uri="{FF2B5EF4-FFF2-40B4-BE49-F238E27FC236}">
                <a16:creationId xmlns:a16="http://schemas.microsoft.com/office/drawing/2014/main" id="{F2229CE6-0642-884A-A823-10F1B74451E4}"/>
              </a:ext>
            </a:extLst>
          </p:cNvPr>
          <p:cNvCxnSpPr>
            <a:cxnSpLocks/>
            <a:stCxn id="48" idx="2"/>
            <a:endCxn id="41" idx="0"/>
          </p:cNvCxnSpPr>
          <p:nvPr/>
        </p:nvCxnSpPr>
        <p:spPr>
          <a:xfrm rot="16200000" flipH="1">
            <a:off x="2136748" y="1815841"/>
            <a:ext cx="856355" cy="12123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206A710-9197-A644-8D43-B5109C83B26A}"/>
              </a:ext>
            </a:extLst>
          </p:cNvPr>
          <p:cNvSpPr/>
          <p:nvPr/>
        </p:nvSpPr>
        <p:spPr>
          <a:xfrm>
            <a:off x="682321" y="1034077"/>
            <a:ext cx="1066067" cy="41420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Product Web</a:t>
            </a:r>
          </a:p>
        </p:txBody>
      </p:sp>
      <p:sp>
        <p:nvSpPr>
          <p:cNvPr id="40" name="Rectangle 39">
            <a:extLst>
              <a:ext uri="{FF2B5EF4-FFF2-40B4-BE49-F238E27FC236}">
                <a16:creationId xmlns:a16="http://schemas.microsoft.com/office/drawing/2014/main" id="{1FCBDEFB-2442-C348-BF2C-04DC07376EFF}"/>
              </a:ext>
            </a:extLst>
          </p:cNvPr>
          <p:cNvSpPr/>
          <p:nvPr/>
        </p:nvSpPr>
        <p:spPr>
          <a:xfrm>
            <a:off x="3312087" y="2304638"/>
            <a:ext cx="1005840" cy="686729"/>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rgbClr val="7030A0"/>
                </a:solidFill>
              </a:rPr>
              <a:t>Inventory MS</a:t>
            </a:r>
          </a:p>
        </p:txBody>
      </p:sp>
      <p:sp>
        <p:nvSpPr>
          <p:cNvPr id="42" name="Can 41">
            <a:extLst>
              <a:ext uri="{FF2B5EF4-FFF2-40B4-BE49-F238E27FC236}">
                <a16:creationId xmlns:a16="http://schemas.microsoft.com/office/drawing/2014/main" id="{3B69DCAF-6DEE-7F41-8DC5-ED5FB7E91605}"/>
              </a:ext>
            </a:extLst>
          </p:cNvPr>
          <p:cNvSpPr/>
          <p:nvPr/>
        </p:nvSpPr>
        <p:spPr>
          <a:xfrm>
            <a:off x="3289361" y="3127845"/>
            <a:ext cx="202470" cy="26923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44" name="Elbow Connector 43">
            <a:extLst>
              <a:ext uri="{FF2B5EF4-FFF2-40B4-BE49-F238E27FC236}">
                <a16:creationId xmlns:a16="http://schemas.microsoft.com/office/drawing/2014/main" id="{4710ABFB-39DB-784F-87D7-6E14070F0930}"/>
              </a:ext>
            </a:extLst>
          </p:cNvPr>
          <p:cNvCxnSpPr>
            <a:cxnSpLocks/>
            <a:stCxn id="55" idx="2"/>
            <a:endCxn id="40" idx="0"/>
          </p:cNvCxnSpPr>
          <p:nvPr/>
        </p:nvCxnSpPr>
        <p:spPr>
          <a:xfrm rot="5400000">
            <a:off x="3420299" y="1864824"/>
            <a:ext cx="834523" cy="4510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1A38B3E-4C87-2641-9B2F-FA0A43A6DB72}"/>
              </a:ext>
            </a:extLst>
          </p:cNvPr>
          <p:cNvSpPr/>
          <p:nvPr/>
        </p:nvSpPr>
        <p:spPr>
          <a:xfrm>
            <a:off x="1971272" y="1034076"/>
            <a:ext cx="1066067" cy="41420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Order Web</a:t>
            </a:r>
          </a:p>
        </p:txBody>
      </p:sp>
      <p:sp>
        <p:nvSpPr>
          <p:cNvPr id="55" name="Rectangle 54">
            <a:extLst>
              <a:ext uri="{FF2B5EF4-FFF2-40B4-BE49-F238E27FC236}">
                <a16:creationId xmlns:a16="http://schemas.microsoft.com/office/drawing/2014/main" id="{9A0C157C-7E68-BF42-9EB0-D7A24139AF01}"/>
              </a:ext>
            </a:extLst>
          </p:cNvPr>
          <p:cNvSpPr/>
          <p:nvPr/>
        </p:nvSpPr>
        <p:spPr>
          <a:xfrm>
            <a:off x="3327078" y="1055908"/>
            <a:ext cx="1066067" cy="41420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Inventory Web</a:t>
            </a:r>
          </a:p>
        </p:txBody>
      </p:sp>
      <p:cxnSp>
        <p:nvCxnSpPr>
          <p:cNvPr id="56" name="Elbow Connector 55">
            <a:extLst>
              <a:ext uri="{FF2B5EF4-FFF2-40B4-BE49-F238E27FC236}">
                <a16:creationId xmlns:a16="http://schemas.microsoft.com/office/drawing/2014/main" id="{20402C38-BA8B-884A-B225-5CB7A8751CA6}"/>
              </a:ext>
            </a:extLst>
          </p:cNvPr>
          <p:cNvCxnSpPr>
            <a:cxnSpLocks/>
            <a:stCxn id="45" idx="3"/>
            <a:endCxn id="131" idx="0"/>
          </p:cNvCxnSpPr>
          <p:nvPr/>
        </p:nvCxnSpPr>
        <p:spPr>
          <a:xfrm flipV="1">
            <a:off x="1960259" y="2116053"/>
            <a:ext cx="1579666" cy="531950"/>
          </a:xfrm>
          <a:prstGeom prst="bentConnector4">
            <a:avLst>
              <a:gd name="adj1" fmla="val 6861"/>
              <a:gd name="adj2" fmla="val 14297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9DA37C30-B10A-9F48-A3C5-5E78B5688B8B}"/>
              </a:ext>
            </a:extLst>
          </p:cNvPr>
          <p:cNvCxnSpPr>
            <a:cxnSpLocks/>
            <a:stCxn id="41" idx="3"/>
            <a:endCxn id="129" idx="1"/>
          </p:cNvCxnSpPr>
          <p:nvPr/>
        </p:nvCxnSpPr>
        <p:spPr>
          <a:xfrm flipV="1">
            <a:off x="3128464" y="2135479"/>
            <a:ext cx="559365" cy="512524"/>
          </a:xfrm>
          <a:prstGeom prst="bentConnector4">
            <a:avLst>
              <a:gd name="adj1" fmla="val 16827"/>
              <a:gd name="adj2" fmla="val 14839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48541E49-4658-6146-98B9-579A7551DCC9}"/>
              </a:ext>
            </a:extLst>
          </p:cNvPr>
          <p:cNvCxnSpPr>
            <a:cxnSpLocks/>
            <a:stCxn id="41" idx="1"/>
            <a:endCxn id="107" idx="0"/>
          </p:cNvCxnSpPr>
          <p:nvPr/>
        </p:nvCxnSpPr>
        <p:spPr>
          <a:xfrm rot="10800000">
            <a:off x="1764498" y="2116053"/>
            <a:ext cx="358127" cy="531950"/>
          </a:xfrm>
          <a:prstGeom prst="bentConnector4">
            <a:avLst>
              <a:gd name="adj1" fmla="val 37338"/>
              <a:gd name="adj2" fmla="val 14297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C8E6154-7177-5646-BCB4-652A3D25824F}"/>
              </a:ext>
            </a:extLst>
          </p:cNvPr>
          <p:cNvSpPr txBox="1"/>
          <p:nvPr/>
        </p:nvSpPr>
        <p:spPr>
          <a:xfrm>
            <a:off x="2497406" y="1648856"/>
            <a:ext cx="556563" cy="246221"/>
          </a:xfrm>
          <a:prstGeom prst="rect">
            <a:avLst/>
          </a:prstGeom>
          <a:noFill/>
        </p:spPr>
        <p:txBody>
          <a:bodyPr wrap="none" rtlCol="0">
            <a:spAutoFit/>
          </a:bodyPr>
          <a:lstStyle/>
          <a:p>
            <a:r>
              <a:rPr lang="en-US" sz="1000" dirty="0"/>
              <a:t>CRUD</a:t>
            </a:r>
          </a:p>
        </p:txBody>
      </p:sp>
      <p:sp>
        <p:nvSpPr>
          <p:cNvPr id="80" name="TextBox 79">
            <a:extLst>
              <a:ext uri="{FF2B5EF4-FFF2-40B4-BE49-F238E27FC236}">
                <a16:creationId xmlns:a16="http://schemas.microsoft.com/office/drawing/2014/main" id="{BEE7E75F-5C78-4D45-9D50-239291D09284}"/>
              </a:ext>
            </a:extLst>
          </p:cNvPr>
          <p:cNvSpPr txBox="1"/>
          <p:nvPr/>
        </p:nvSpPr>
        <p:spPr>
          <a:xfrm>
            <a:off x="3860111" y="1659569"/>
            <a:ext cx="556563" cy="246221"/>
          </a:xfrm>
          <a:prstGeom prst="rect">
            <a:avLst/>
          </a:prstGeom>
          <a:noFill/>
        </p:spPr>
        <p:txBody>
          <a:bodyPr wrap="none" rtlCol="0">
            <a:spAutoFit/>
          </a:bodyPr>
          <a:lstStyle/>
          <a:p>
            <a:r>
              <a:rPr lang="en-US" sz="1000" dirty="0"/>
              <a:t>CRUD</a:t>
            </a:r>
          </a:p>
        </p:txBody>
      </p:sp>
      <p:sp>
        <p:nvSpPr>
          <p:cNvPr id="81" name="TextBox 80">
            <a:extLst>
              <a:ext uri="{FF2B5EF4-FFF2-40B4-BE49-F238E27FC236}">
                <a16:creationId xmlns:a16="http://schemas.microsoft.com/office/drawing/2014/main" id="{B5E79FFB-2F71-9046-8FD0-4E62A454E108}"/>
              </a:ext>
            </a:extLst>
          </p:cNvPr>
          <p:cNvSpPr txBox="1"/>
          <p:nvPr/>
        </p:nvSpPr>
        <p:spPr>
          <a:xfrm>
            <a:off x="1244754" y="1622840"/>
            <a:ext cx="556563" cy="246221"/>
          </a:xfrm>
          <a:prstGeom prst="rect">
            <a:avLst/>
          </a:prstGeom>
          <a:noFill/>
        </p:spPr>
        <p:txBody>
          <a:bodyPr wrap="none" rtlCol="0">
            <a:spAutoFit/>
          </a:bodyPr>
          <a:lstStyle/>
          <a:p>
            <a:r>
              <a:rPr lang="en-US" sz="1000" dirty="0"/>
              <a:t>CRUD</a:t>
            </a:r>
          </a:p>
        </p:txBody>
      </p:sp>
      <p:sp>
        <p:nvSpPr>
          <p:cNvPr id="82" name="Rectangle 81">
            <a:extLst>
              <a:ext uri="{FF2B5EF4-FFF2-40B4-BE49-F238E27FC236}">
                <a16:creationId xmlns:a16="http://schemas.microsoft.com/office/drawing/2014/main" id="{AE6F9059-6C1B-E84A-B368-CADFDC56756C}"/>
              </a:ext>
            </a:extLst>
          </p:cNvPr>
          <p:cNvSpPr/>
          <p:nvPr/>
        </p:nvSpPr>
        <p:spPr>
          <a:xfrm>
            <a:off x="4621152" y="1115009"/>
            <a:ext cx="4083110" cy="2585323"/>
          </a:xfrm>
          <a:prstGeom prst="rect">
            <a:avLst/>
          </a:prstGeom>
        </p:spPr>
        <p:txBody>
          <a:bodyPr wrap="square">
            <a:spAutoFit/>
          </a:bodyPr>
          <a:lstStyle/>
          <a:p>
            <a:r>
              <a:rPr lang="en-US" dirty="0"/>
              <a:t>CRUD works for totally isolated data but becoming hard to do cross domain services with consistency.</a:t>
            </a:r>
          </a:p>
          <a:p>
            <a:endParaRPr lang="en-US" dirty="0"/>
          </a:p>
          <a:p>
            <a:endParaRPr lang="en-US" dirty="0"/>
          </a:p>
          <a:p>
            <a:endParaRPr lang="en-US" dirty="0"/>
          </a:p>
          <a:p>
            <a:r>
              <a:rPr lang="en-US" dirty="0"/>
              <a:t>A new product defined in the ‘product management MS’ is propagated via REST calls to other services</a:t>
            </a:r>
          </a:p>
          <a:p>
            <a:endParaRPr lang="en-US" dirty="0"/>
          </a:p>
          <a:p>
            <a:endParaRPr lang="en-US" dirty="0"/>
          </a:p>
          <a:p>
            <a:r>
              <a:rPr lang="en-US" dirty="0"/>
              <a:t>A new service added, interested by the new product, enforces changing the product management MS code.</a:t>
            </a:r>
          </a:p>
        </p:txBody>
      </p:sp>
      <p:grpSp>
        <p:nvGrpSpPr>
          <p:cNvPr id="103" name="Group 102">
            <a:extLst>
              <a:ext uri="{FF2B5EF4-FFF2-40B4-BE49-F238E27FC236}">
                <a16:creationId xmlns:a16="http://schemas.microsoft.com/office/drawing/2014/main" id="{31C4D9EC-50AE-E549-A2DD-39370307B636}"/>
              </a:ext>
            </a:extLst>
          </p:cNvPr>
          <p:cNvGrpSpPr/>
          <p:nvPr/>
        </p:nvGrpSpPr>
        <p:grpSpPr>
          <a:xfrm>
            <a:off x="1256159" y="2116053"/>
            <a:ext cx="599030" cy="186182"/>
            <a:chOff x="3383969" y="684409"/>
            <a:chExt cx="626831" cy="266407"/>
          </a:xfrm>
        </p:grpSpPr>
        <p:grpSp>
          <p:nvGrpSpPr>
            <p:cNvPr id="104" name="Group 103">
              <a:extLst>
                <a:ext uri="{FF2B5EF4-FFF2-40B4-BE49-F238E27FC236}">
                  <a16:creationId xmlns:a16="http://schemas.microsoft.com/office/drawing/2014/main" id="{1E9FF69B-07FA-FF4D-86EB-5BB36025701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111" name="Oval 110">
                <a:extLst>
                  <a:ext uri="{FF2B5EF4-FFF2-40B4-BE49-F238E27FC236}">
                    <a16:creationId xmlns:a16="http://schemas.microsoft.com/office/drawing/2014/main" id="{26CFCA41-AD74-DA44-AF22-F891F280B057}"/>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12" name="Straight Connector 111">
                <a:extLst>
                  <a:ext uri="{FF2B5EF4-FFF2-40B4-BE49-F238E27FC236}">
                    <a16:creationId xmlns:a16="http://schemas.microsoft.com/office/drawing/2014/main" id="{6A926EEE-202E-8B49-A7AA-E0A37B7CD9C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5" name="Group 104">
              <a:extLst>
                <a:ext uri="{FF2B5EF4-FFF2-40B4-BE49-F238E27FC236}">
                  <a16:creationId xmlns:a16="http://schemas.microsoft.com/office/drawing/2014/main" id="{63ADE8EE-D883-B140-88DD-E502DA75CE20}"/>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109" name="Oval 108">
                <a:extLst>
                  <a:ext uri="{FF2B5EF4-FFF2-40B4-BE49-F238E27FC236}">
                    <a16:creationId xmlns:a16="http://schemas.microsoft.com/office/drawing/2014/main" id="{1DB0B727-25C0-E844-9999-8BAA474A41B7}"/>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10" name="Straight Connector 109">
                <a:extLst>
                  <a:ext uri="{FF2B5EF4-FFF2-40B4-BE49-F238E27FC236}">
                    <a16:creationId xmlns:a16="http://schemas.microsoft.com/office/drawing/2014/main" id="{4E5D1F55-09AE-524B-95EE-1A6B9C710E1F}"/>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6" name="Group 105">
              <a:extLst>
                <a:ext uri="{FF2B5EF4-FFF2-40B4-BE49-F238E27FC236}">
                  <a16:creationId xmlns:a16="http://schemas.microsoft.com/office/drawing/2014/main" id="{C15F2435-0DE9-6A4A-87E9-023DFBBF753A}"/>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107" name="Oval 106">
                <a:extLst>
                  <a:ext uri="{FF2B5EF4-FFF2-40B4-BE49-F238E27FC236}">
                    <a16:creationId xmlns:a16="http://schemas.microsoft.com/office/drawing/2014/main" id="{E2A00012-447C-A641-A876-A3D40824720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43DEF9E3-AA64-8144-AE85-14B385DF9C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13" name="Group 112">
            <a:extLst>
              <a:ext uri="{FF2B5EF4-FFF2-40B4-BE49-F238E27FC236}">
                <a16:creationId xmlns:a16="http://schemas.microsoft.com/office/drawing/2014/main" id="{A04D1B3E-6B31-AC4C-9FE2-0FA567C8D210}"/>
              </a:ext>
            </a:extLst>
          </p:cNvPr>
          <p:cNvGrpSpPr/>
          <p:nvPr/>
        </p:nvGrpSpPr>
        <p:grpSpPr>
          <a:xfrm>
            <a:off x="2412171" y="2116053"/>
            <a:ext cx="599030" cy="186182"/>
            <a:chOff x="3383969" y="684409"/>
            <a:chExt cx="626831" cy="266407"/>
          </a:xfrm>
        </p:grpSpPr>
        <p:grpSp>
          <p:nvGrpSpPr>
            <p:cNvPr id="114" name="Group 113">
              <a:extLst>
                <a:ext uri="{FF2B5EF4-FFF2-40B4-BE49-F238E27FC236}">
                  <a16:creationId xmlns:a16="http://schemas.microsoft.com/office/drawing/2014/main" id="{6CA612EB-CD2E-154C-9E5E-637DB58535F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121" name="Oval 120">
                <a:extLst>
                  <a:ext uri="{FF2B5EF4-FFF2-40B4-BE49-F238E27FC236}">
                    <a16:creationId xmlns:a16="http://schemas.microsoft.com/office/drawing/2014/main" id="{46B45509-92CA-8140-BE74-997D23FFDB7A}"/>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22" name="Straight Connector 121">
                <a:extLst>
                  <a:ext uri="{FF2B5EF4-FFF2-40B4-BE49-F238E27FC236}">
                    <a16:creationId xmlns:a16="http://schemas.microsoft.com/office/drawing/2014/main" id="{EEC591D4-6B8D-344F-8B87-426A410BE8B8}"/>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5" name="Group 114">
              <a:extLst>
                <a:ext uri="{FF2B5EF4-FFF2-40B4-BE49-F238E27FC236}">
                  <a16:creationId xmlns:a16="http://schemas.microsoft.com/office/drawing/2014/main" id="{3FBC97C7-FFBA-C643-A56B-EF6A0D478C87}"/>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119" name="Oval 118">
                <a:extLst>
                  <a:ext uri="{FF2B5EF4-FFF2-40B4-BE49-F238E27FC236}">
                    <a16:creationId xmlns:a16="http://schemas.microsoft.com/office/drawing/2014/main" id="{3A01D166-8034-B44C-B3DF-93C53627B3D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20" name="Straight Connector 119">
                <a:extLst>
                  <a:ext uri="{FF2B5EF4-FFF2-40B4-BE49-F238E27FC236}">
                    <a16:creationId xmlns:a16="http://schemas.microsoft.com/office/drawing/2014/main" id="{3F1166D0-F968-1C42-B5DD-038BE87BC784}"/>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B26F52F0-8450-4641-B49E-F95E4E104BCD}"/>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117" name="Oval 116">
                <a:extLst>
                  <a:ext uri="{FF2B5EF4-FFF2-40B4-BE49-F238E27FC236}">
                    <a16:creationId xmlns:a16="http://schemas.microsoft.com/office/drawing/2014/main" id="{48D8F7B7-CE88-4642-B408-52EE9A42C276}"/>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18" name="Straight Connector 117">
                <a:extLst>
                  <a:ext uri="{FF2B5EF4-FFF2-40B4-BE49-F238E27FC236}">
                    <a16:creationId xmlns:a16="http://schemas.microsoft.com/office/drawing/2014/main" id="{6ECBB3CF-3826-E145-9272-7390F2BAEE18}"/>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3" name="Group 122">
            <a:extLst>
              <a:ext uri="{FF2B5EF4-FFF2-40B4-BE49-F238E27FC236}">
                <a16:creationId xmlns:a16="http://schemas.microsoft.com/office/drawing/2014/main" id="{CE9171B6-3EA6-894F-89FE-D78A71A4723B}"/>
              </a:ext>
            </a:extLst>
          </p:cNvPr>
          <p:cNvGrpSpPr/>
          <p:nvPr/>
        </p:nvGrpSpPr>
        <p:grpSpPr>
          <a:xfrm>
            <a:off x="3449232" y="2116053"/>
            <a:ext cx="599030" cy="186182"/>
            <a:chOff x="3383969" y="684409"/>
            <a:chExt cx="626831" cy="266407"/>
          </a:xfrm>
        </p:grpSpPr>
        <p:grpSp>
          <p:nvGrpSpPr>
            <p:cNvPr id="124" name="Group 123">
              <a:extLst>
                <a:ext uri="{FF2B5EF4-FFF2-40B4-BE49-F238E27FC236}">
                  <a16:creationId xmlns:a16="http://schemas.microsoft.com/office/drawing/2014/main" id="{B5416E05-570B-AB40-A74A-A507F43C57EC}"/>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131" name="Oval 130">
                <a:extLst>
                  <a:ext uri="{FF2B5EF4-FFF2-40B4-BE49-F238E27FC236}">
                    <a16:creationId xmlns:a16="http://schemas.microsoft.com/office/drawing/2014/main" id="{7AAF477D-F6A4-3144-B989-89A7BB573A3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32" name="Straight Connector 131">
                <a:extLst>
                  <a:ext uri="{FF2B5EF4-FFF2-40B4-BE49-F238E27FC236}">
                    <a16:creationId xmlns:a16="http://schemas.microsoft.com/office/drawing/2014/main" id="{15AEE499-436D-744D-AB1C-A0431CE4DA0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5" name="Group 124">
              <a:extLst>
                <a:ext uri="{FF2B5EF4-FFF2-40B4-BE49-F238E27FC236}">
                  <a16:creationId xmlns:a16="http://schemas.microsoft.com/office/drawing/2014/main" id="{77D2F55C-6274-634F-94A2-9E11E9B556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129" name="Oval 128">
                <a:extLst>
                  <a:ext uri="{FF2B5EF4-FFF2-40B4-BE49-F238E27FC236}">
                    <a16:creationId xmlns:a16="http://schemas.microsoft.com/office/drawing/2014/main" id="{660D2FAD-3B01-7241-A3AC-093E06A0ABF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30" name="Straight Connector 129">
                <a:extLst>
                  <a:ext uri="{FF2B5EF4-FFF2-40B4-BE49-F238E27FC236}">
                    <a16:creationId xmlns:a16="http://schemas.microsoft.com/office/drawing/2014/main" id="{7D3758D1-2A1C-314E-BCC0-C310F79D9748}"/>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6" name="Group 125">
              <a:extLst>
                <a:ext uri="{FF2B5EF4-FFF2-40B4-BE49-F238E27FC236}">
                  <a16:creationId xmlns:a16="http://schemas.microsoft.com/office/drawing/2014/main" id="{CB93512B-5EB1-4C48-9AD6-7566BF7F155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127" name="Oval 126">
                <a:extLst>
                  <a:ext uri="{FF2B5EF4-FFF2-40B4-BE49-F238E27FC236}">
                    <a16:creationId xmlns:a16="http://schemas.microsoft.com/office/drawing/2014/main" id="{EA9D7073-6E35-E048-B991-C51AE66AE929}"/>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28" name="Straight Connector 127">
                <a:extLst>
                  <a:ext uri="{FF2B5EF4-FFF2-40B4-BE49-F238E27FC236}">
                    <a16:creationId xmlns:a16="http://schemas.microsoft.com/office/drawing/2014/main" id="{80E4AE58-A4A4-2948-ABD2-B57EC5F87AD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7" name="TextBox 16">
            <a:extLst>
              <a:ext uri="{FF2B5EF4-FFF2-40B4-BE49-F238E27FC236}">
                <a16:creationId xmlns:a16="http://schemas.microsoft.com/office/drawing/2014/main" id="{9E9D12A9-347E-F042-9BFC-ACBC018DD42F}"/>
              </a:ext>
            </a:extLst>
          </p:cNvPr>
          <p:cNvSpPr txBox="1"/>
          <p:nvPr/>
        </p:nvSpPr>
        <p:spPr>
          <a:xfrm>
            <a:off x="821635" y="3856383"/>
            <a:ext cx="6849952" cy="715581"/>
          </a:xfrm>
          <a:prstGeom prst="rect">
            <a:avLst/>
          </a:prstGeom>
          <a:noFill/>
        </p:spPr>
        <p:txBody>
          <a:bodyPr wrap="none" rtlCol="0">
            <a:spAutoFit/>
          </a:bodyPr>
          <a:lstStyle/>
          <a:p>
            <a:r>
              <a:rPr lang="en-US" dirty="0"/>
              <a:t>Query on the Order microservice may not see the last product… eventually it will see it.</a:t>
            </a:r>
          </a:p>
          <a:p>
            <a:endParaRPr lang="en-US" dirty="0"/>
          </a:p>
          <a:p>
            <a:r>
              <a:rPr lang="en-US" dirty="0"/>
              <a:t>Or better … Order and Inventory calls Product APIs… still there is eventual consistency</a:t>
            </a:r>
          </a:p>
        </p:txBody>
      </p:sp>
    </p:spTree>
    <p:extLst>
      <p:ext uri="{BB962C8B-B14F-4D97-AF65-F5344CB8AC3E}">
        <p14:creationId xmlns:p14="http://schemas.microsoft.com/office/powerpoint/2010/main" val="134529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Elbow Connector 21"/>
          <p:cNvCxnSpPr>
            <a:cxnSpLocks/>
            <a:stCxn id="39" idx="2"/>
            <a:endCxn id="45" idx="0"/>
          </p:cNvCxnSpPr>
          <p:nvPr/>
        </p:nvCxnSpPr>
        <p:spPr>
          <a:xfrm rot="16200000" flipH="1">
            <a:off x="2828081" y="1627902"/>
            <a:ext cx="822901" cy="24198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4025808" y="2160345"/>
            <a:ext cx="1005840" cy="686729"/>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rgbClr val="7030A0"/>
                </a:solidFill>
              </a:rPr>
              <a:t>Order  Assess MS</a:t>
            </a:r>
          </a:p>
        </p:txBody>
      </p:sp>
      <p:sp>
        <p:nvSpPr>
          <p:cNvPr id="43" name="Can 42"/>
          <p:cNvSpPr/>
          <p:nvPr/>
        </p:nvSpPr>
        <p:spPr>
          <a:xfrm>
            <a:off x="4003082" y="2987266"/>
            <a:ext cx="202470" cy="26923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5" name="Rectangle 44"/>
          <p:cNvSpPr/>
          <p:nvPr/>
        </p:nvSpPr>
        <p:spPr>
          <a:xfrm>
            <a:off x="2857603" y="2160345"/>
            <a:ext cx="1005840" cy="686729"/>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rgbClr val="7030A0"/>
                </a:solidFill>
              </a:rPr>
              <a:t>Product  management MS</a:t>
            </a:r>
          </a:p>
        </p:txBody>
      </p:sp>
      <p:sp>
        <p:nvSpPr>
          <p:cNvPr id="46" name="Can 45"/>
          <p:cNvSpPr/>
          <p:nvPr/>
        </p:nvSpPr>
        <p:spPr>
          <a:xfrm>
            <a:off x="2857603" y="2997882"/>
            <a:ext cx="202470" cy="26923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itle 7">
            <a:extLst>
              <a:ext uri="{FF2B5EF4-FFF2-40B4-BE49-F238E27FC236}">
                <a16:creationId xmlns:a16="http://schemas.microsoft.com/office/drawing/2014/main" id="{172B319C-B097-3748-9945-9C41A3179103}"/>
              </a:ext>
            </a:extLst>
          </p:cNvPr>
          <p:cNvSpPr>
            <a:spLocks noGrp="1"/>
          </p:cNvSpPr>
          <p:nvPr>
            <p:ph type="title"/>
          </p:nvPr>
        </p:nvSpPr>
        <p:spPr/>
        <p:txBody>
          <a:bodyPr/>
          <a:lstStyle/>
          <a:p>
            <a:r>
              <a:rPr lang="en-US" dirty="0"/>
              <a:t>Eventual Data Consistency</a:t>
            </a:r>
          </a:p>
        </p:txBody>
      </p:sp>
      <p:cxnSp>
        <p:nvCxnSpPr>
          <p:cNvPr id="36" name="Elbow Connector 35">
            <a:extLst>
              <a:ext uri="{FF2B5EF4-FFF2-40B4-BE49-F238E27FC236}">
                <a16:creationId xmlns:a16="http://schemas.microsoft.com/office/drawing/2014/main" id="{F2229CE6-0642-884A-A823-10F1B74451E4}"/>
              </a:ext>
            </a:extLst>
          </p:cNvPr>
          <p:cNvCxnSpPr>
            <a:cxnSpLocks/>
            <a:stCxn id="48" idx="2"/>
            <a:endCxn id="41" idx="0"/>
          </p:cNvCxnSpPr>
          <p:nvPr/>
        </p:nvCxnSpPr>
        <p:spPr>
          <a:xfrm rot="16200000" flipH="1">
            <a:off x="4056658" y="1688275"/>
            <a:ext cx="822902" cy="12123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206A710-9197-A644-8D43-B5109C83B26A}"/>
              </a:ext>
            </a:extLst>
          </p:cNvPr>
          <p:cNvSpPr/>
          <p:nvPr/>
        </p:nvSpPr>
        <p:spPr>
          <a:xfrm>
            <a:off x="2585505" y="923237"/>
            <a:ext cx="1066067" cy="41420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Product Web</a:t>
            </a:r>
          </a:p>
        </p:txBody>
      </p:sp>
      <p:sp>
        <p:nvSpPr>
          <p:cNvPr id="40" name="Rectangle 39">
            <a:extLst>
              <a:ext uri="{FF2B5EF4-FFF2-40B4-BE49-F238E27FC236}">
                <a16:creationId xmlns:a16="http://schemas.microsoft.com/office/drawing/2014/main" id="{1FCBDEFB-2442-C348-BF2C-04DC07376EFF}"/>
              </a:ext>
            </a:extLst>
          </p:cNvPr>
          <p:cNvSpPr/>
          <p:nvPr/>
        </p:nvSpPr>
        <p:spPr>
          <a:xfrm>
            <a:off x="5215271" y="2160345"/>
            <a:ext cx="1005840" cy="686729"/>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rgbClr val="7030A0"/>
                </a:solidFill>
              </a:rPr>
              <a:t>Inventory MS</a:t>
            </a:r>
          </a:p>
        </p:txBody>
      </p:sp>
      <p:sp>
        <p:nvSpPr>
          <p:cNvPr id="42" name="Can 41">
            <a:extLst>
              <a:ext uri="{FF2B5EF4-FFF2-40B4-BE49-F238E27FC236}">
                <a16:creationId xmlns:a16="http://schemas.microsoft.com/office/drawing/2014/main" id="{3B69DCAF-6DEE-7F41-8DC5-ED5FB7E91605}"/>
              </a:ext>
            </a:extLst>
          </p:cNvPr>
          <p:cNvSpPr/>
          <p:nvPr/>
        </p:nvSpPr>
        <p:spPr>
          <a:xfrm>
            <a:off x="5192545" y="3017005"/>
            <a:ext cx="202470" cy="26923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44" name="Elbow Connector 43">
            <a:extLst>
              <a:ext uri="{FF2B5EF4-FFF2-40B4-BE49-F238E27FC236}">
                <a16:creationId xmlns:a16="http://schemas.microsoft.com/office/drawing/2014/main" id="{4710ABFB-39DB-784F-87D7-6E14070F0930}"/>
              </a:ext>
            </a:extLst>
          </p:cNvPr>
          <p:cNvCxnSpPr>
            <a:cxnSpLocks/>
            <a:stCxn id="55" idx="2"/>
            <a:endCxn id="40" idx="0"/>
          </p:cNvCxnSpPr>
          <p:nvPr/>
        </p:nvCxnSpPr>
        <p:spPr>
          <a:xfrm rot="5400000">
            <a:off x="5340209" y="1737258"/>
            <a:ext cx="801070" cy="4510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1A38B3E-4C87-2641-9B2F-FA0A43A6DB72}"/>
              </a:ext>
            </a:extLst>
          </p:cNvPr>
          <p:cNvSpPr/>
          <p:nvPr/>
        </p:nvSpPr>
        <p:spPr>
          <a:xfrm>
            <a:off x="3874456" y="923236"/>
            <a:ext cx="1066067" cy="41420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Order Web</a:t>
            </a:r>
          </a:p>
        </p:txBody>
      </p:sp>
      <p:sp>
        <p:nvSpPr>
          <p:cNvPr id="55" name="Rectangle 54">
            <a:extLst>
              <a:ext uri="{FF2B5EF4-FFF2-40B4-BE49-F238E27FC236}">
                <a16:creationId xmlns:a16="http://schemas.microsoft.com/office/drawing/2014/main" id="{9A0C157C-7E68-BF42-9EB0-D7A24139AF01}"/>
              </a:ext>
            </a:extLst>
          </p:cNvPr>
          <p:cNvSpPr/>
          <p:nvPr/>
        </p:nvSpPr>
        <p:spPr>
          <a:xfrm>
            <a:off x="5230262" y="945068"/>
            <a:ext cx="1066067" cy="41420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Inventory Web</a:t>
            </a:r>
          </a:p>
        </p:txBody>
      </p:sp>
      <p:cxnSp>
        <p:nvCxnSpPr>
          <p:cNvPr id="74" name="Elbow Connector 73">
            <a:extLst>
              <a:ext uri="{FF2B5EF4-FFF2-40B4-BE49-F238E27FC236}">
                <a16:creationId xmlns:a16="http://schemas.microsoft.com/office/drawing/2014/main" id="{48541E49-4658-6146-98B9-579A7551DCC9}"/>
              </a:ext>
            </a:extLst>
          </p:cNvPr>
          <p:cNvCxnSpPr>
            <a:cxnSpLocks/>
            <a:stCxn id="64" idx="0"/>
            <a:endCxn id="41" idx="2"/>
          </p:cNvCxnSpPr>
          <p:nvPr/>
        </p:nvCxnSpPr>
        <p:spPr>
          <a:xfrm rot="16200000" flipV="1">
            <a:off x="4209066" y="3166737"/>
            <a:ext cx="1202505" cy="56318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C8E6154-7177-5646-BCB4-652A3D25824F}"/>
              </a:ext>
            </a:extLst>
          </p:cNvPr>
          <p:cNvSpPr txBox="1"/>
          <p:nvPr/>
        </p:nvSpPr>
        <p:spPr>
          <a:xfrm>
            <a:off x="4400590" y="1538016"/>
            <a:ext cx="556563" cy="246221"/>
          </a:xfrm>
          <a:prstGeom prst="rect">
            <a:avLst/>
          </a:prstGeom>
          <a:noFill/>
        </p:spPr>
        <p:txBody>
          <a:bodyPr wrap="none" rtlCol="0">
            <a:spAutoFit/>
          </a:bodyPr>
          <a:lstStyle/>
          <a:p>
            <a:r>
              <a:rPr lang="en-US" sz="1000" dirty="0"/>
              <a:t>CRUD</a:t>
            </a:r>
          </a:p>
        </p:txBody>
      </p:sp>
      <p:sp>
        <p:nvSpPr>
          <p:cNvPr id="80" name="TextBox 79">
            <a:extLst>
              <a:ext uri="{FF2B5EF4-FFF2-40B4-BE49-F238E27FC236}">
                <a16:creationId xmlns:a16="http://schemas.microsoft.com/office/drawing/2014/main" id="{BEE7E75F-5C78-4D45-9D50-239291D09284}"/>
              </a:ext>
            </a:extLst>
          </p:cNvPr>
          <p:cNvSpPr txBox="1"/>
          <p:nvPr/>
        </p:nvSpPr>
        <p:spPr>
          <a:xfrm>
            <a:off x="5763295" y="1548729"/>
            <a:ext cx="556563" cy="246221"/>
          </a:xfrm>
          <a:prstGeom prst="rect">
            <a:avLst/>
          </a:prstGeom>
          <a:noFill/>
        </p:spPr>
        <p:txBody>
          <a:bodyPr wrap="none" rtlCol="0">
            <a:spAutoFit/>
          </a:bodyPr>
          <a:lstStyle/>
          <a:p>
            <a:r>
              <a:rPr lang="en-US" sz="1000" dirty="0"/>
              <a:t>CRUD</a:t>
            </a:r>
          </a:p>
        </p:txBody>
      </p:sp>
      <p:sp>
        <p:nvSpPr>
          <p:cNvPr id="81" name="TextBox 80">
            <a:extLst>
              <a:ext uri="{FF2B5EF4-FFF2-40B4-BE49-F238E27FC236}">
                <a16:creationId xmlns:a16="http://schemas.microsoft.com/office/drawing/2014/main" id="{B5E79FFB-2F71-9046-8FD0-4E62A454E108}"/>
              </a:ext>
            </a:extLst>
          </p:cNvPr>
          <p:cNvSpPr txBox="1"/>
          <p:nvPr/>
        </p:nvSpPr>
        <p:spPr>
          <a:xfrm>
            <a:off x="3147938" y="1512000"/>
            <a:ext cx="556563" cy="246221"/>
          </a:xfrm>
          <a:prstGeom prst="rect">
            <a:avLst/>
          </a:prstGeom>
          <a:noFill/>
        </p:spPr>
        <p:txBody>
          <a:bodyPr wrap="none" rtlCol="0">
            <a:spAutoFit/>
          </a:bodyPr>
          <a:lstStyle/>
          <a:p>
            <a:r>
              <a:rPr lang="en-US" sz="1000" dirty="0"/>
              <a:t>CRUD</a:t>
            </a:r>
          </a:p>
        </p:txBody>
      </p:sp>
      <p:sp>
        <p:nvSpPr>
          <p:cNvPr id="57" name="Rectangle 56">
            <a:extLst>
              <a:ext uri="{FF2B5EF4-FFF2-40B4-BE49-F238E27FC236}">
                <a16:creationId xmlns:a16="http://schemas.microsoft.com/office/drawing/2014/main" id="{82D7B1D1-ACA8-F147-8A5C-20D89DAE7D65}"/>
              </a:ext>
            </a:extLst>
          </p:cNvPr>
          <p:cNvSpPr/>
          <p:nvPr/>
        </p:nvSpPr>
        <p:spPr>
          <a:xfrm>
            <a:off x="3474821" y="3958906"/>
            <a:ext cx="4213721" cy="694596"/>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30A0"/>
                </a:solidFill>
                <a:effectLst/>
                <a:uLnTx/>
                <a:uFillTx/>
                <a:latin typeface="Arial"/>
                <a:ea typeface="+mn-ea"/>
                <a:cs typeface="+mn-cs"/>
              </a:rPr>
              <a:t>Event Backbone</a:t>
            </a:r>
          </a:p>
        </p:txBody>
      </p:sp>
      <p:sp>
        <p:nvSpPr>
          <p:cNvPr id="62" name="Rounded Rectangle 61">
            <a:extLst>
              <a:ext uri="{FF2B5EF4-FFF2-40B4-BE49-F238E27FC236}">
                <a16:creationId xmlns:a16="http://schemas.microsoft.com/office/drawing/2014/main" id="{209C9A75-B5AA-FB47-810A-9A166B3806F2}"/>
              </a:ext>
            </a:extLst>
          </p:cNvPr>
          <p:cNvSpPr/>
          <p:nvPr/>
        </p:nvSpPr>
        <p:spPr bwMode="auto">
          <a:xfrm>
            <a:off x="4632773" y="4049579"/>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0</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63" name="Rounded Rectangle 62">
            <a:extLst>
              <a:ext uri="{FF2B5EF4-FFF2-40B4-BE49-F238E27FC236}">
                <a16:creationId xmlns:a16="http://schemas.microsoft.com/office/drawing/2014/main" id="{465EF1FC-4DED-FD48-823E-10CE140CEE04}"/>
              </a:ext>
            </a:extLst>
          </p:cNvPr>
          <p:cNvSpPr/>
          <p:nvPr/>
        </p:nvSpPr>
        <p:spPr bwMode="auto">
          <a:xfrm>
            <a:off x="4815651" y="4049579"/>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1</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64" name="Rounded Rectangle 63">
            <a:extLst>
              <a:ext uri="{FF2B5EF4-FFF2-40B4-BE49-F238E27FC236}">
                <a16:creationId xmlns:a16="http://schemas.microsoft.com/office/drawing/2014/main" id="{620448CE-1C3C-2B40-86B5-FFAFFC70B239}"/>
              </a:ext>
            </a:extLst>
          </p:cNvPr>
          <p:cNvSpPr/>
          <p:nvPr/>
        </p:nvSpPr>
        <p:spPr bwMode="auto">
          <a:xfrm>
            <a:off x="4999822" y="4049579"/>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2</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66" name="Rounded Rectangle 65">
            <a:extLst>
              <a:ext uri="{FF2B5EF4-FFF2-40B4-BE49-F238E27FC236}">
                <a16:creationId xmlns:a16="http://schemas.microsoft.com/office/drawing/2014/main" id="{14BEB7E7-B501-074C-A71E-4E2AC60C8AFC}"/>
              </a:ext>
            </a:extLst>
          </p:cNvPr>
          <p:cNvSpPr/>
          <p:nvPr/>
        </p:nvSpPr>
        <p:spPr bwMode="auto">
          <a:xfrm>
            <a:off x="5182700" y="4049579"/>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3</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67" name="Rounded Rectangle 66">
            <a:extLst>
              <a:ext uri="{FF2B5EF4-FFF2-40B4-BE49-F238E27FC236}">
                <a16:creationId xmlns:a16="http://schemas.microsoft.com/office/drawing/2014/main" id="{27894C56-F0D8-5E4C-BFC2-18290730E453}"/>
              </a:ext>
            </a:extLst>
          </p:cNvPr>
          <p:cNvSpPr/>
          <p:nvPr/>
        </p:nvSpPr>
        <p:spPr bwMode="auto">
          <a:xfrm>
            <a:off x="5366871" y="4049579"/>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4</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68" name="Rounded Rectangle 67">
            <a:extLst>
              <a:ext uri="{FF2B5EF4-FFF2-40B4-BE49-F238E27FC236}">
                <a16:creationId xmlns:a16="http://schemas.microsoft.com/office/drawing/2014/main" id="{0D107E86-E2DE-EF4E-852F-9CA42E6C8D61}"/>
              </a:ext>
            </a:extLst>
          </p:cNvPr>
          <p:cNvSpPr/>
          <p:nvPr/>
        </p:nvSpPr>
        <p:spPr bwMode="auto">
          <a:xfrm>
            <a:off x="5553650" y="4049579"/>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5</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70" name="Rounded Rectangle 69">
            <a:extLst>
              <a:ext uri="{FF2B5EF4-FFF2-40B4-BE49-F238E27FC236}">
                <a16:creationId xmlns:a16="http://schemas.microsoft.com/office/drawing/2014/main" id="{B4948F9C-9B9C-AA4A-9B3B-E88299276D79}"/>
              </a:ext>
            </a:extLst>
          </p:cNvPr>
          <p:cNvSpPr/>
          <p:nvPr/>
        </p:nvSpPr>
        <p:spPr bwMode="auto">
          <a:xfrm>
            <a:off x="5733920" y="4049579"/>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6</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71" name="Rounded Rectangle 70">
            <a:extLst>
              <a:ext uri="{FF2B5EF4-FFF2-40B4-BE49-F238E27FC236}">
                <a16:creationId xmlns:a16="http://schemas.microsoft.com/office/drawing/2014/main" id="{BED1CE0F-E31A-F749-BFF7-0F386BBBA990}"/>
              </a:ext>
            </a:extLst>
          </p:cNvPr>
          <p:cNvSpPr/>
          <p:nvPr/>
        </p:nvSpPr>
        <p:spPr bwMode="auto">
          <a:xfrm>
            <a:off x="5914190" y="4049579"/>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7</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pic>
        <p:nvPicPr>
          <p:cNvPr id="72" name="Picture 71">
            <a:extLst>
              <a:ext uri="{FF2B5EF4-FFF2-40B4-BE49-F238E27FC236}">
                <a16:creationId xmlns:a16="http://schemas.microsoft.com/office/drawing/2014/main" id="{0D491AC2-803B-F74B-9F06-FF3149886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2917" y="3338104"/>
            <a:ext cx="270861" cy="189469"/>
          </a:xfrm>
          <a:prstGeom prst="rect">
            <a:avLst/>
          </a:prstGeom>
        </p:spPr>
      </p:pic>
      <p:sp>
        <p:nvSpPr>
          <p:cNvPr id="16" name="TextBox 15">
            <a:extLst>
              <a:ext uri="{FF2B5EF4-FFF2-40B4-BE49-F238E27FC236}">
                <a16:creationId xmlns:a16="http://schemas.microsoft.com/office/drawing/2014/main" id="{B4DD2043-2B10-7A40-BFEB-BECB1C7FCF0A}"/>
              </a:ext>
            </a:extLst>
          </p:cNvPr>
          <p:cNvSpPr txBox="1"/>
          <p:nvPr/>
        </p:nvSpPr>
        <p:spPr>
          <a:xfrm>
            <a:off x="198783" y="3937921"/>
            <a:ext cx="3244526" cy="923330"/>
          </a:xfrm>
          <a:prstGeom prst="rect">
            <a:avLst/>
          </a:prstGeom>
          <a:noFill/>
        </p:spPr>
        <p:txBody>
          <a:bodyPr wrap="square" rtlCol="0">
            <a:spAutoFit/>
          </a:bodyPr>
          <a:lstStyle/>
          <a:p>
            <a:r>
              <a:rPr lang="en-US" dirty="0"/>
              <a:t>Event sourcing should help</a:t>
            </a:r>
          </a:p>
          <a:p>
            <a:r>
              <a:rPr lang="en-US" dirty="0"/>
              <a:t>Events are persisted in a single commit</a:t>
            </a:r>
          </a:p>
          <a:p>
            <a:r>
              <a:rPr lang="en-US" dirty="0"/>
              <a:t>Microservices are event producer / consumer</a:t>
            </a:r>
          </a:p>
        </p:txBody>
      </p:sp>
      <p:grpSp>
        <p:nvGrpSpPr>
          <p:cNvPr id="98" name="Group 97">
            <a:extLst>
              <a:ext uri="{FF2B5EF4-FFF2-40B4-BE49-F238E27FC236}">
                <a16:creationId xmlns:a16="http://schemas.microsoft.com/office/drawing/2014/main" id="{C5194C1D-74C8-D44E-9A12-4DD69C61C80A}"/>
              </a:ext>
            </a:extLst>
          </p:cNvPr>
          <p:cNvGrpSpPr/>
          <p:nvPr/>
        </p:nvGrpSpPr>
        <p:grpSpPr>
          <a:xfrm>
            <a:off x="3159343" y="1971760"/>
            <a:ext cx="599030" cy="186182"/>
            <a:chOff x="3383969" y="684409"/>
            <a:chExt cx="626831" cy="266407"/>
          </a:xfrm>
        </p:grpSpPr>
        <p:grpSp>
          <p:nvGrpSpPr>
            <p:cNvPr id="99" name="Group 98">
              <a:extLst>
                <a:ext uri="{FF2B5EF4-FFF2-40B4-BE49-F238E27FC236}">
                  <a16:creationId xmlns:a16="http://schemas.microsoft.com/office/drawing/2014/main" id="{DEBC9DBF-D234-494D-8273-7A37CDDEA2DC}"/>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106" name="Oval 105">
                <a:extLst>
                  <a:ext uri="{FF2B5EF4-FFF2-40B4-BE49-F238E27FC236}">
                    <a16:creationId xmlns:a16="http://schemas.microsoft.com/office/drawing/2014/main" id="{E3C29FBF-1225-EB48-8A8D-9AE022FBB666}"/>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07" name="Straight Connector 106">
                <a:extLst>
                  <a:ext uri="{FF2B5EF4-FFF2-40B4-BE49-F238E27FC236}">
                    <a16:creationId xmlns:a16="http://schemas.microsoft.com/office/drawing/2014/main" id="{9D40E5AB-280E-E44C-B36B-146C28E83B1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0" name="Group 99">
              <a:extLst>
                <a:ext uri="{FF2B5EF4-FFF2-40B4-BE49-F238E27FC236}">
                  <a16:creationId xmlns:a16="http://schemas.microsoft.com/office/drawing/2014/main" id="{07C35278-C93C-254B-93C5-DEC106C648C2}"/>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104" name="Oval 103">
                <a:extLst>
                  <a:ext uri="{FF2B5EF4-FFF2-40B4-BE49-F238E27FC236}">
                    <a16:creationId xmlns:a16="http://schemas.microsoft.com/office/drawing/2014/main" id="{9D87D998-B66B-8B48-9186-78D049973D98}"/>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05" name="Straight Connector 104">
                <a:extLst>
                  <a:ext uri="{FF2B5EF4-FFF2-40B4-BE49-F238E27FC236}">
                    <a16:creationId xmlns:a16="http://schemas.microsoft.com/office/drawing/2014/main" id="{1F26D711-75C9-0F41-A6F7-C91F3D2B620F}"/>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22FB54F2-B463-1244-A085-CF832C0CD5AD}"/>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102" name="Oval 101">
                <a:extLst>
                  <a:ext uri="{FF2B5EF4-FFF2-40B4-BE49-F238E27FC236}">
                    <a16:creationId xmlns:a16="http://schemas.microsoft.com/office/drawing/2014/main" id="{AEFCD1F9-A966-704B-A0F3-AECA590D55B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03" name="Straight Connector 102">
                <a:extLst>
                  <a:ext uri="{FF2B5EF4-FFF2-40B4-BE49-F238E27FC236}">
                    <a16:creationId xmlns:a16="http://schemas.microsoft.com/office/drawing/2014/main" id="{A021D783-251D-4A44-9C83-1EBCB1EA3D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08" name="Group 107">
            <a:extLst>
              <a:ext uri="{FF2B5EF4-FFF2-40B4-BE49-F238E27FC236}">
                <a16:creationId xmlns:a16="http://schemas.microsoft.com/office/drawing/2014/main" id="{0DBD3DEB-AD5A-F843-AFD8-2874224FD72D}"/>
              </a:ext>
            </a:extLst>
          </p:cNvPr>
          <p:cNvGrpSpPr/>
          <p:nvPr/>
        </p:nvGrpSpPr>
        <p:grpSpPr>
          <a:xfrm>
            <a:off x="4315355" y="1971760"/>
            <a:ext cx="599030" cy="186182"/>
            <a:chOff x="3383969" y="684409"/>
            <a:chExt cx="626831" cy="266407"/>
          </a:xfrm>
        </p:grpSpPr>
        <p:grpSp>
          <p:nvGrpSpPr>
            <p:cNvPr id="109" name="Group 108">
              <a:extLst>
                <a:ext uri="{FF2B5EF4-FFF2-40B4-BE49-F238E27FC236}">
                  <a16:creationId xmlns:a16="http://schemas.microsoft.com/office/drawing/2014/main" id="{49BA4745-BF36-3045-B0A7-84315B673A5E}"/>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116" name="Oval 115">
                <a:extLst>
                  <a:ext uri="{FF2B5EF4-FFF2-40B4-BE49-F238E27FC236}">
                    <a16:creationId xmlns:a16="http://schemas.microsoft.com/office/drawing/2014/main" id="{931D62A0-FB55-1944-9CCA-A452C9386004}"/>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17" name="Straight Connector 116">
                <a:extLst>
                  <a:ext uri="{FF2B5EF4-FFF2-40B4-BE49-F238E27FC236}">
                    <a16:creationId xmlns:a16="http://schemas.microsoft.com/office/drawing/2014/main" id="{913F8B02-31CE-314C-926A-CA716B4AAF62}"/>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Group 109">
              <a:extLst>
                <a:ext uri="{FF2B5EF4-FFF2-40B4-BE49-F238E27FC236}">
                  <a16:creationId xmlns:a16="http://schemas.microsoft.com/office/drawing/2014/main" id="{3F3A8D93-BB99-C74B-AC4A-885A4FDB16FD}"/>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114" name="Oval 113">
                <a:extLst>
                  <a:ext uri="{FF2B5EF4-FFF2-40B4-BE49-F238E27FC236}">
                    <a16:creationId xmlns:a16="http://schemas.microsoft.com/office/drawing/2014/main" id="{3DA40E90-68E0-5B4E-93B2-99646499BECC}"/>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15" name="Straight Connector 114">
                <a:extLst>
                  <a:ext uri="{FF2B5EF4-FFF2-40B4-BE49-F238E27FC236}">
                    <a16:creationId xmlns:a16="http://schemas.microsoft.com/office/drawing/2014/main" id="{C356EBA0-641D-E44E-AA70-9200C5641D4C}"/>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1" name="Group 110">
              <a:extLst>
                <a:ext uri="{FF2B5EF4-FFF2-40B4-BE49-F238E27FC236}">
                  <a16:creationId xmlns:a16="http://schemas.microsoft.com/office/drawing/2014/main" id="{155A45A2-9433-2240-AC04-9BD6E930707D}"/>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112" name="Oval 111">
                <a:extLst>
                  <a:ext uri="{FF2B5EF4-FFF2-40B4-BE49-F238E27FC236}">
                    <a16:creationId xmlns:a16="http://schemas.microsoft.com/office/drawing/2014/main" id="{9F5397F9-D463-7549-A6FA-B9974845E0B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13" name="Straight Connector 112">
                <a:extLst>
                  <a:ext uri="{FF2B5EF4-FFF2-40B4-BE49-F238E27FC236}">
                    <a16:creationId xmlns:a16="http://schemas.microsoft.com/office/drawing/2014/main" id="{0908054D-947B-D14D-9419-C33523535623}"/>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18" name="Group 117">
            <a:extLst>
              <a:ext uri="{FF2B5EF4-FFF2-40B4-BE49-F238E27FC236}">
                <a16:creationId xmlns:a16="http://schemas.microsoft.com/office/drawing/2014/main" id="{A37EC370-65B2-5545-A7AB-61A6DCA9FDDC}"/>
              </a:ext>
            </a:extLst>
          </p:cNvPr>
          <p:cNvGrpSpPr/>
          <p:nvPr/>
        </p:nvGrpSpPr>
        <p:grpSpPr>
          <a:xfrm>
            <a:off x="5352416" y="1971760"/>
            <a:ext cx="599030" cy="186182"/>
            <a:chOff x="3383969" y="684409"/>
            <a:chExt cx="626831" cy="266407"/>
          </a:xfrm>
        </p:grpSpPr>
        <p:grpSp>
          <p:nvGrpSpPr>
            <p:cNvPr id="119" name="Group 118">
              <a:extLst>
                <a:ext uri="{FF2B5EF4-FFF2-40B4-BE49-F238E27FC236}">
                  <a16:creationId xmlns:a16="http://schemas.microsoft.com/office/drawing/2014/main" id="{73E37D64-7F9C-E14F-BC7B-4F782EADDFD0}"/>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126" name="Oval 125">
                <a:extLst>
                  <a:ext uri="{FF2B5EF4-FFF2-40B4-BE49-F238E27FC236}">
                    <a16:creationId xmlns:a16="http://schemas.microsoft.com/office/drawing/2014/main" id="{7F466C4A-CB0A-0644-AE67-80E935C07EB7}"/>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27" name="Straight Connector 126">
                <a:extLst>
                  <a:ext uri="{FF2B5EF4-FFF2-40B4-BE49-F238E27FC236}">
                    <a16:creationId xmlns:a16="http://schemas.microsoft.com/office/drawing/2014/main" id="{5B561128-98BA-5846-95AA-2298B644AB5C}"/>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0" name="Group 119">
              <a:extLst>
                <a:ext uri="{FF2B5EF4-FFF2-40B4-BE49-F238E27FC236}">
                  <a16:creationId xmlns:a16="http://schemas.microsoft.com/office/drawing/2014/main" id="{8C2B3676-B24B-8F42-9DF6-3EBF9318CDB3}"/>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124" name="Oval 123">
                <a:extLst>
                  <a:ext uri="{FF2B5EF4-FFF2-40B4-BE49-F238E27FC236}">
                    <a16:creationId xmlns:a16="http://schemas.microsoft.com/office/drawing/2014/main" id="{C30AF36E-2942-5D45-9EBF-F6F18A5935F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25" name="Straight Connector 124">
                <a:extLst>
                  <a:ext uri="{FF2B5EF4-FFF2-40B4-BE49-F238E27FC236}">
                    <a16:creationId xmlns:a16="http://schemas.microsoft.com/office/drawing/2014/main" id="{0C68C9CF-FB06-E649-A37B-F8A1AAF721D8}"/>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1" name="Group 120">
              <a:extLst>
                <a:ext uri="{FF2B5EF4-FFF2-40B4-BE49-F238E27FC236}">
                  <a16:creationId xmlns:a16="http://schemas.microsoft.com/office/drawing/2014/main" id="{160FEC31-6006-C540-B4DF-13B2D9B60E81}"/>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122" name="Oval 121">
                <a:extLst>
                  <a:ext uri="{FF2B5EF4-FFF2-40B4-BE49-F238E27FC236}">
                    <a16:creationId xmlns:a16="http://schemas.microsoft.com/office/drawing/2014/main" id="{25BE1482-1EA8-EE46-AA4D-1AA954921D37}"/>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209CD658-D6A2-5A4F-9E03-374B513135C6}"/>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48" name="Picture 147">
            <a:extLst>
              <a:ext uri="{FF2B5EF4-FFF2-40B4-BE49-F238E27FC236}">
                <a16:creationId xmlns:a16="http://schemas.microsoft.com/office/drawing/2014/main" id="{C24B5665-7803-1F44-A5BA-D731E1D8F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126" y="3181990"/>
            <a:ext cx="270861" cy="189469"/>
          </a:xfrm>
          <a:prstGeom prst="rect">
            <a:avLst/>
          </a:prstGeom>
        </p:spPr>
      </p:pic>
      <p:cxnSp>
        <p:nvCxnSpPr>
          <p:cNvPr id="149" name="Elbow Connector 148">
            <a:extLst>
              <a:ext uri="{FF2B5EF4-FFF2-40B4-BE49-F238E27FC236}">
                <a16:creationId xmlns:a16="http://schemas.microsoft.com/office/drawing/2014/main" id="{7BB61027-8A78-714E-AA9F-ED479F28AA6B}"/>
              </a:ext>
            </a:extLst>
          </p:cNvPr>
          <p:cNvCxnSpPr>
            <a:cxnSpLocks/>
            <a:endCxn id="40" idx="2"/>
          </p:cNvCxnSpPr>
          <p:nvPr/>
        </p:nvCxnSpPr>
        <p:spPr>
          <a:xfrm rot="5400000" flipH="1" flipV="1">
            <a:off x="4913222" y="3255192"/>
            <a:ext cx="1213086" cy="39685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D437834B-A28B-5A4F-937E-41E0E7FC21B8}"/>
              </a:ext>
            </a:extLst>
          </p:cNvPr>
          <p:cNvCxnSpPr>
            <a:cxnSpLocks/>
            <a:stCxn id="45" idx="2"/>
            <a:endCxn id="68" idx="0"/>
          </p:cNvCxnSpPr>
          <p:nvPr/>
        </p:nvCxnSpPr>
        <p:spPr>
          <a:xfrm rot="16200000" flipH="1">
            <a:off x="3901877" y="2305719"/>
            <a:ext cx="1202505" cy="2285213"/>
          </a:xfrm>
          <a:prstGeom prst="bentConnector3">
            <a:avLst>
              <a:gd name="adj1" fmla="val 6962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BCF572CC-8925-3547-854E-C1345036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4595" y="3185704"/>
            <a:ext cx="270861" cy="189469"/>
          </a:xfrm>
          <a:prstGeom prst="rect">
            <a:avLst/>
          </a:prstGeom>
        </p:spPr>
      </p:pic>
    </p:spTree>
    <p:extLst>
      <p:ext uri="{BB962C8B-B14F-4D97-AF65-F5344CB8AC3E}">
        <p14:creationId xmlns:p14="http://schemas.microsoft.com/office/powerpoint/2010/main" val="992374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293688" y="901702"/>
            <a:ext cx="8393112" cy="1158052"/>
          </a:xfrm>
        </p:spPr>
        <p:txBody>
          <a:bodyPr/>
          <a:lstStyle/>
          <a:p>
            <a:r>
              <a:rPr lang="en-US" sz="1600" dirty="0"/>
              <a:t>A long running transaction that can be broken up to a collection of sub-transactions that can be interleaved any way with other transactions. </a:t>
            </a:r>
            <a:r>
              <a:rPr lang="en-US" sz="1600" dirty="0">
                <a:hlinkClick r:id="rId3"/>
              </a:rPr>
              <a:t>Src Garcia-Molina, Salem 1987</a:t>
            </a:r>
            <a:endParaRPr lang="en-US" sz="1600" dirty="0"/>
          </a:p>
          <a:p>
            <a:r>
              <a:rPr lang="en-US" sz="1600"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fld id="{2F63A97E-D605-DC42-8452-C14CD1FA87FA}" type="slidenum">
              <a:rPr lang="en-US" smtClean="0">
                <a:solidFill>
                  <a:srgbClr val="5AAAFA"/>
                </a:solidFill>
              </a:rPr>
              <a:pPr/>
              <a:t>17</a:t>
            </a:fld>
            <a:endParaRPr lang="en-US">
              <a:solidFill>
                <a:srgbClr val="5AAAFA"/>
              </a:solidFill>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893492" y="2571750"/>
            <a:ext cx="0" cy="257175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436292" y="2221396"/>
            <a:ext cx="914400" cy="35035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1801266" y="2234650"/>
            <a:ext cx="914400" cy="35035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3308844" y="2234650"/>
            <a:ext cx="914400" cy="35035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Container MS</a:t>
            </a:r>
          </a:p>
        </p:txBody>
      </p:sp>
      <p:sp>
        <p:nvSpPr>
          <p:cNvPr id="12" name="Rounded Rectangle 11">
            <a:extLst>
              <a:ext uri="{FF2B5EF4-FFF2-40B4-BE49-F238E27FC236}">
                <a16:creationId xmlns:a16="http://schemas.microsoft.com/office/drawing/2014/main" id="{0EEE6759-AA2B-4444-84EA-7085957CC68F}"/>
              </a:ext>
            </a:extLst>
          </p:cNvPr>
          <p:cNvSpPr/>
          <p:nvPr/>
        </p:nvSpPr>
        <p:spPr>
          <a:xfrm>
            <a:off x="4640687" y="2221396"/>
            <a:ext cx="914400" cy="35035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Ship </a:t>
            </a:r>
            <a:r>
              <a:rPr lang="en-US" sz="1200" dirty="0" err="1"/>
              <a:t>Mgt</a:t>
            </a:r>
            <a:endParaRPr lang="en-US" sz="1200" dirty="0"/>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2258466" y="2585004"/>
            <a:ext cx="0" cy="2558496"/>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3766044" y="2585004"/>
            <a:ext cx="0" cy="2558496"/>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CC25FCD-F264-C347-8549-8E0F0ED3069B}"/>
              </a:ext>
            </a:extLst>
          </p:cNvPr>
          <p:cNvCxnSpPr>
            <a:cxnSpLocks/>
            <a:endCxn id="12" idx="2"/>
          </p:cNvCxnSpPr>
          <p:nvPr/>
        </p:nvCxnSpPr>
        <p:spPr>
          <a:xfrm flipV="1">
            <a:off x="5097887" y="2571750"/>
            <a:ext cx="0" cy="257175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392050" y="2696599"/>
            <a:ext cx="1025712"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413768" y="3264674"/>
            <a:ext cx="1025712"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Order Booked</a:t>
            </a:r>
          </a:p>
        </p:txBody>
      </p:sp>
      <p:sp>
        <p:nvSpPr>
          <p:cNvPr id="26" name="Oval 25">
            <a:extLst>
              <a:ext uri="{FF2B5EF4-FFF2-40B4-BE49-F238E27FC236}">
                <a16:creationId xmlns:a16="http://schemas.microsoft.com/office/drawing/2014/main" id="{D5DC2B30-4AC4-C549-8902-A2A206C0CD10}"/>
              </a:ext>
            </a:extLst>
          </p:cNvPr>
          <p:cNvSpPr/>
          <p:nvPr/>
        </p:nvSpPr>
        <p:spPr>
          <a:xfrm>
            <a:off x="1763651" y="3376412"/>
            <a:ext cx="1025712"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Allocate</a:t>
            </a:r>
          </a:p>
          <a:p>
            <a:pPr algn="ctr"/>
            <a:r>
              <a:rPr lang="en-US" sz="1000" dirty="0"/>
              <a:t>Voyage</a:t>
            </a:r>
          </a:p>
        </p:txBody>
      </p:sp>
      <p:sp>
        <p:nvSpPr>
          <p:cNvPr id="27" name="Oval 26">
            <a:extLst>
              <a:ext uri="{FF2B5EF4-FFF2-40B4-BE49-F238E27FC236}">
                <a16:creationId xmlns:a16="http://schemas.microsoft.com/office/drawing/2014/main" id="{5A9D5058-ED19-674B-888B-5595EEA9FBA1}"/>
              </a:ext>
            </a:extLst>
          </p:cNvPr>
          <p:cNvSpPr/>
          <p:nvPr/>
        </p:nvSpPr>
        <p:spPr>
          <a:xfrm>
            <a:off x="3218507" y="3524876"/>
            <a:ext cx="1137915"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Assign</a:t>
            </a:r>
          </a:p>
          <a:p>
            <a:pPr algn="ctr"/>
            <a:r>
              <a:rPr lang="en-US" sz="1000" dirty="0"/>
              <a:t>Containers</a:t>
            </a:r>
          </a:p>
        </p:txBody>
      </p:sp>
      <p:sp>
        <p:nvSpPr>
          <p:cNvPr id="28" name="Oval 27">
            <a:extLst>
              <a:ext uri="{FF2B5EF4-FFF2-40B4-BE49-F238E27FC236}">
                <a16:creationId xmlns:a16="http://schemas.microsoft.com/office/drawing/2014/main" id="{3742FF17-8FE0-844A-B6D8-B68247F58495}"/>
              </a:ext>
            </a:extLst>
          </p:cNvPr>
          <p:cNvSpPr/>
          <p:nvPr/>
        </p:nvSpPr>
        <p:spPr>
          <a:xfrm>
            <a:off x="4640687" y="3631468"/>
            <a:ext cx="1025712"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Update</a:t>
            </a:r>
          </a:p>
          <a:p>
            <a:pPr algn="ctr"/>
            <a:r>
              <a:rPr lang="en-US" sz="1000" dirty="0"/>
              <a:t>Load</a:t>
            </a:r>
          </a:p>
        </p:txBody>
      </p:sp>
      <p:sp>
        <p:nvSpPr>
          <p:cNvPr id="29" name="Oval 28">
            <a:extLst>
              <a:ext uri="{FF2B5EF4-FFF2-40B4-BE49-F238E27FC236}">
                <a16:creationId xmlns:a16="http://schemas.microsoft.com/office/drawing/2014/main" id="{FDB3FF4C-C64C-2C45-BAFE-C62D299211E5}"/>
              </a:ext>
            </a:extLst>
          </p:cNvPr>
          <p:cNvSpPr/>
          <p:nvPr/>
        </p:nvSpPr>
        <p:spPr>
          <a:xfrm>
            <a:off x="436291" y="4098296"/>
            <a:ext cx="1003189" cy="51995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Order Assigned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24306" y="2778648"/>
            <a:ext cx="280846" cy="300082"/>
          </a:xfrm>
          <a:prstGeom prst="rect">
            <a:avLst/>
          </a:prstGeom>
          <a:noFill/>
        </p:spPr>
        <p:txBody>
          <a:bodyPr wrap="none" rtlCol="0">
            <a:spAutoFit/>
          </a:bodyPr>
          <a:lstStyle/>
          <a:p>
            <a:r>
              <a:rPr lang="en-US" dirty="0"/>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24306" y="3349501"/>
            <a:ext cx="280846" cy="300082"/>
          </a:xfrm>
          <a:prstGeom prst="rect">
            <a:avLst/>
          </a:prstGeom>
          <a:noFill/>
        </p:spPr>
        <p:txBody>
          <a:bodyPr wrap="none" rtlCol="0">
            <a:spAutoFit/>
          </a:bodyPr>
          <a:lstStyle/>
          <a:p>
            <a:r>
              <a:rPr lang="en-US" dirty="0"/>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4306" y="4201909"/>
            <a:ext cx="280846" cy="300082"/>
          </a:xfrm>
          <a:prstGeom prst="rect">
            <a:avLst/>
          </a:prstGeom>
          <a:noFill/>
        </p:spPr>
        <p:txBody>
          <a:bodyPr wrap="none" rtlCol="0">
            <a:spAutoFit/>
          </a:bodyPr>
          <a:lstStyle/>
          <a:p>
            <a:r>
              <a:rPr lang="en-US" dirty="0"/>
              <a:t>6</a:t>
            </a:r>
          </a:p>
        </p:txBody>
      </p:sp>
      <p:sp>
        <p:nvSpPr>
          <p:cNvPr id="33" name="TextBox 32">
            <a:extLst>
              <a:ext uri="{FF2B5EF4-FFF2-40B4-BE49-F238E27FC236}">
                <a16:creationId xmlns:a16="http://schemas.microsoft.com/office/drawing/2014/main" id="{5284C6BC-FDD1-C04D-B1AD-D1D5614B2860}"/>
              </a:ext>
            </a:extLst>
          </p:cNvPr>
          <p:cNvSpPr txBox="1"/>
          <p:nvPr/>
        </p:nvSpPr>
        <p:spPr>
          <a:xfrm>
            <a:off x="5543548" y="3997850"/>
            <a:ext cx="280846" cy="300082"/>
          </a:xfrm>
          <a:prstGeom prst="rect">
            <a:avLst/>
          </a:prstGeom>
          <a:noFill/>
        </p:spPr>
        <p:txBody>
          <a:bodyPr wrap="none" rtlCol="0">
            <a:spAutoFit/>
          </a:bodyPr>
          <a:lstStyle/>
          <a:p>
            <a:r>
              <a:rPr lang="en-US" dirty="0"/>
              <a:t>5</a:t>
            </a:r>
          </a:p>
        </p:txBody>
      </p:sp>
      <p:sp>
        <p:nvSpPr>
          <p:cNvPr id="34" name="TextBox 33">
            <a:extLst>
              <a:ext uri="{FF2B5EF4-FFF2-40B4-BE49-F238E27FC236}">
                <a16:creationId xmlns:a16="http://schemas.microsoft.com/office/drawing/2014/main" id="{77DB6946-A03F-9343-AF8B-16133E629068}"/>
              </a:ext>
            </a:extLst>
          </p:cNvPr>
          <p:cNvSpPr txBox="1"/>
          <p:nvPr/>
        </p:nvSpPr>
        <p:spPr>
          <a:xfrm>
            <a:off x="3123229" y="3871286"/>
            <a:ext cx="280846" cy="300082"/>
          </a:xfrm>
          <a:prstGeom prst="rect">
            <a:avLst/>
          </a:prstGeom>
          <a:noFill/>
        </p:spPr>
        <p:txBody>
          <a:bodyPr wrap="none" rtlCol="0">
            <a:spAutoFit/>
          </a:bodyPr>
          <a:lstStyle/>
          <a:p>
            <a:r>
              <a:rPr lang="en-US" dirty="0"/>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1619896" y="3716298"/>
            <a:ext cx="280846" cy="30008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3979642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228170" y="815470"/>
            <a:ext cx="8622142" cy="864033"/>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fld id="{2F63A97E-D605-DC42-8452-C14CD1FA87FA}" type="slidenum">
              <a:rPr lang="en-US" smtClean="0">
                <a:solidFill>
                  <a:srgbClr val="5AAAFA"/>
                </a:solidFill>
              </a:rPr>
              <a:pPr/>
              <a:t>18</a:t>
            </a:fld>
            <a:endParaRPr lang="en-US">
              <a:solidFill>
                <a:srgbClr val="5AAAFA"/>
              </a:solidFill>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486789" y="2771752"/>
            <a:ext cx="2112472" cy="1495089"/>
          </a:xfrm>
          <a:prstGeom prst="bentConnector3">
            <a:avLst>
              <a:gd name="adj1" fmla="val 744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62" y="3411636"/>
            <a:ext cx="414713" cy="290095"/>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2599261"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0</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2782139"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1</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2966310"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2</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3149188"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3</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3333359"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4</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3520138"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5</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3700408" y="3992524"/>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6</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3880678" y="3992524"/>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7</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219133" y="3773301"/>
            <a:ext cx="3519515" cy="89965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4720186" y="4328030"/>
            <a:ext cx="719507" cy="378203"/>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2542719" y="3755892"/>
            <a:ext cx="553357"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4178BE">
                    <a:lumMod val="25000"/>
                  </a:srgbClr>
                </a:solidFill>
                <a:effectLst/>
                <a:uLnTx/>
                <a:uFillTx/>
                <a:latin typeface="Arial"/>
                <a:ea typeface="+mn-ea"/>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293688" y="1679503"/>
            <a:ext cx="977173" cy="1079195"/>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a:ea typeface="+mn-ea"/>
                <a:cs typeface="+mn-cs"/>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2615958" y="1666178"/>
            <a:ext cx="884874" cy="107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1528430" y="1679503"/>
            <a:ext cx="884874" cy="107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Voyage MS</a:t>
            </a:r>
          </a:p>
        </p:txBody>
      </p:sp>
      <p:sp>
        <p:nvSpPr>
          <p:cNvPr id="21" name="Rectangle 20">
            <a:extLst>
              <a:ext uri="{FF2B5EF4-FFF2-40B4-BE49-F238E27FC236}">
                <a16:creationId xmlns:a16="http://schemas.microsoft.com/office/drawing/2014/main" id="{D744E870-00A4-DE43-B9A2-015D739F9928}"/>
              </a:ext>
            </a:extLst>
          </p:cNvPr>
          <p:cNvSpPr/>
          <p:nvPr/>
        </p:nvSpPr>
        <p:spPr>
          <a:xfrm>
            <a:off x="3925627" y="1666178"/>
            <a:ext cx="884874" cy="107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Ship  MS</a:t>
            </a:r>
          </a:p>
        </p:txBody>
      </p:sp>
      <p:sp>
        <p:nvSpPr>
          <p:cNvPr id="23" name="Can 22">
            <a:extLst>
              <a:ext uri="{FF2B5EF4-FFF2-40B4-BE49-F238E27FC236}">
                <a16:creationId xmlns:a16="http://schemas.microsoft.com/office/drawing/2014/main" id="{1EBDD757-2E64-8041-BCC8-FD3D44CC3221}"/>
              </a:ext>
            </a:extLst>
          </p:cNvPr>
          <p:cNvSpPr/>
          <p:nvPr/>
        </p:nvSpPr>
        <p:spPr>
          <a:xfrm>
            <a:off x="228170" y="2547162"/>
            <a:ext cx="258619" cy="44918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1897372" y="2831499"/>
            <a:ext cx="1234521" cy="108752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2525912" y="3277161"/>
            <a:ext cx="1247846" cy="18287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1988810" y="2740059"/>
            <a:ext cx="1234521" cy="1270407"/>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2708131" y="3275210"/>
            <a:ext cx="1247848" cy="18678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8C9BD71E-CFA8-8643-9767-BDFBE4B9DBE3}"/>
              </a:ext>
            </a:extLst>
          </p:cNvPr>
          <p:cNvCxnSpPr>
            <a:cxnSpLocks/>
            <a:stCxn id="21" idx="2"/>
            <a:endCxn id="12" idx="0"/>
          </p:cNvCxnSpPr>
          <p:nvPr/>
        </p:nvCxnSpPr>
        <p:spPr>
          <a:xfrm rot="5400000">
            <a:off x="3366221" y="2990681"/>
            <a:ext cx="1247846" cy="755840"/>
          </a:xfrm>
          <a:prstGeom prst="bentConnector3">
            <a:avLst>
              <a:gd name="adj1" fmla="val 5993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33077994-265C-D443-BD51-17D4FB938D52}"/>
              </a:ext>
            </a:extLst>
          </p:cNvPr>
          <p:cNvCxnSpPr>
            <a:cxnSpLocks/>
            <a:stCxn id="11" idx="0"/>
          </p:cNvCxnSpPr>
          <p:nvPr/>
        </p:nvCxnSpPr>
        <p:spPr>
          <a:xfrm rot="5400000" flipH="1" flipV="1">
            <a:off x="3153224" y="3043973"/>
            <a:ext cx="1220772" cy="676330"/>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302618" y="3137318"/>
            <a:ext cx="737479" cy="300082"/>
          </a:xfrm>
          <a:prstGeom prst="rect">
            <a:avLst/>
          </a:prstGeom>
          <a:noFill/>
        </p:spPr>
        <p:txBody>
          <a:bodyPr wrap="square" rtlCol="0">
            <a:spAutoFit/>
          </a:bodyPr>
          <a:lstStyle/>
          <a:p>
            <a:r>
              <a:rPr lang="en-US" dirty="0"/>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021363" y="3038786"/>
            <a:ext cx="280846" cy="300082"/>
          </a:xfrm>
          <a:prstGeom prst="rect">
            <a:avLst/>
          </a:prstGeom>
          <a:noFill/>
        </p:spPr>
        <p:txBody>
          <a:bodyPr wrap="none" rtlCol="0">
            <a:spAutoFit/>
          </a:bodyPr>
          <a:lstStyle/>
          <a:p>
            <a:r>
              <a:rPr lang="en-US" dirty="0"/>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3274144" y="3038786"/>
            <a:ext cx="280846" cy="300082"/>
          </a:xfrm>
          <a:prstGeom prst="rect">
            <a:avLst/>
          </a:prstGeom>
          <a:noFill/>
        </p:spPr>
        <p:txBody>
          <a:bodyPr wrap="none" rtlCol="0">
            <a:spAutoFit/>
          </a:bodyPr>
          <a:lstStyle/>
          <a:p>
            <a:r>
              <a:rPr lang="en-US" dirty="0"/>
              <a:t>3</a:t>
            </a:r>
          </a:p>
        </p:txBody>
      </p:sp>
      <p:sp>
        <p:nvSpPr>
          <p:cNvPr id="61" name="TextBox 60">
            <a:extLst>
              <a:ext uri="{FF2B5EF4-FFF2-40B4-BE49-F238E27FC236}">
                <a16:creationId xmlns:a16="http://schemas.microsoft.com/office/drawing/2014/main" id="{7BAEF5D2-2D22-024A-8848-70435A15B695}"/>
              </a:ext>
            </a:extLst>
          </p:cNvPr>
          <p:cNvSpPr txBox="1"/>
          <p:nvPr/>
        </p:nvSpPr>
        <p:spPr>
          <a:xfrm>
            <a:off x="4418437" y="3020708"/>
            <a:ext cx="280846" cy="300082"/>
          </a:xfrm>
          <a:prstGeom prst="rect">
            <a:avLst/>
          </a:prstGeom>
          <a:noFill/>
        </p:spPr>
        <p:txBody>
          <a:bodyPr wrap="none" rtlCol="0">
            <a:spAutoFit/>
          </a:bodyPr>
          <a:lstStyle/>
          <a:p>
            <a:r>
              <a:rPr lang="en-US" dirty="0"/>
              <a:t>4</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426326" y="2355260"/>
            <a:ext cx="1782460" cy="2589336"/>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063887" y="3068517"/>
            <a:ext cx="280846" cy="300082"/>
          </a:xfrm>
          <a:prstGeom prst="rect">
            <a:avLst/>
          </a:prstGeom>
          <a:noFill/>
        </p:spPr>
        <p:txBody>
          <a:bodyPr wrap="none" rtlCol="0">
            <a:spAutoFit/>
          </a:bodyPr>
          <a:lstStyle/>
          <a:p>
            <a:r>
              <a:rPr lang="en-US" dirty="0"/>
              <a:t>5</a:t>
            </a:r>
          </a:p>
        </p:txBody>
      </p:sp>
      <p:sp>
        <p:nvSpPr>
          <p:cNvPr id="76" name="Rectangle 75">
            <a:extLst>
              <a:ext uri="{FF2B5EF4-FFF2-40B4-BE49-F238E27FC236}">
                <a16:creationId xmlns:a16="http://schemas.microsoft.com/office/drawing/2014/main" id="{A35AEE74-4F68-A443-A159-223FC4AD4F7D}"/>
              </a:ext>
            </a:extLst>
          </p:cNvPr>
          <p:cNvSpPr/>
          <p:nvPr/>
        </p:nvSpPr>
        <p:spPr>
          <a:xfrm>
            <a:off x="5888620" y="1790122"/>
            <a:ext cx="3255380" cy="730969"/>
          </a:xfrm>
          <a:prstGeom prst="rect">
            <a:avLst/>
          </a:prstGeom>
        </p:spPr>
        <p:txBody>
          <a:bodyPr wrap="square">
            <a:spAutoFit/>
          </a:bodyPr>
          <a:lstStyle/>
          <a:p>
            <a:r>
              <a:rPr lang="en-US" sz="1400" dirty="0"/>
              <a:t>The distributed transaction ends when the last service executes.</a:t>
            </a:r>
          </a:p>
          <a:p>
            <a:endParaRPr lang="en-US" dirty="0"/>
          </a:p>
        </p:txBody>
      </p:sp>
      <p:sp>
        <p:nvSpPr>
          <p:cNvPr id="25" name="TextBox 24">
            <a:extLst>
              <a:ext uri="{FF2B5EF4-FFF2-40B4-BE49-F238E27FC236}">
                <a16:creationId xmlns:a16="http://schemas.microsoft.com/office/drawing/2014/main" id="{DB51E527-9CC7-6649-BCEA-B27483319838}"/>
              </a:ext>
            </a:extLst>
          </p:cNvPr>
          <p:cNvSpPr txBox="1"/>
          <p:nvPr/>
        </p:nvSpPr>
        <p:spPr>
          <a:xfrm>
            <a:off x="44352" y="2696260"/>
            <a:ext cx="651140" cy="246221"/>
          </a:xfrm>
          <a:prstGeom prst="rect">
            <a:avLst/>
          </a:prstGeom>
          <a:noFill/>
        </p:spPr>
        <p:txBody>
          <a:bodyPr wrap="none" rtlCol="0">
            <a:spAutoFit/>
          </a:bodyPr>
          <a:lstStyle/>
          <a:p>
            <a:r>
              <a:rPr lang="en-US" sz="1000" dirty="0"/>
              <a:t>Pending</a:t>
            </a:r>
          </a:p>
        </p:txBody>
      </p:sp>
    </p:spTree>
    <p:extLst>
      <p:ext uri="{BB962C8B-B14F-4D97-AF65-F5344CB8AC3E}">
        <p14:creationId xmlns:p14="http://schemas.microsoft.com/office/powerpoint/2010/main" val="3853457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228170" y="815470"/>
            <a:ext cx="8622142" cy="864033"/>
          </a:xfrm>
        </p:spPr>
        <p:txBody>
          <a:bodyPr/>
          <a:lstStyle/>
          <a:p>
            <a:pPr marL="0" indent="0">
              <a:buNone/>
            </a:pPr>
            <a:r>
              <a:rPr lang="en-US" dirty="0"/>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fld id="{2F63A97E-D605-DC42-8452-C14CD1FA87FA}" type="slidenum">
              <a:rPr lang="en-US" smtClean="0">
                <a:solidFill>
                  <a:srgbClr val="5AAAFA"/>
                </a:solidFill>
              </a:rPr>
              <a:pPr/>
              <a:t>19</a:t>
            </a:fld>
            <a:endParaRPr lang="en-US">
              <a:solidFill>
                <a:srgbClr val="5AAAFA"/>
              </a:solidFill>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022888" y="2758698"/>
            <a:ext cx="1576373" cy="1508143"/>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62" y="3411636"/>
            <a:ext cx="414713" cy="290095"/>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2599261"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0</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2782139"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1</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2966310"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2</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3149188"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3</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3333359"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4</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3520138"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5</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3700408" y="3992524"/>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6</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3880678" y="3992524"/>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7</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219133" y="3773301"/>
            <a:ext cx="3151653" cy="89965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4490244" y="4309934"/>
            <a:ext cx="719507" cy="378203"/>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2542719" y="3755892"/>
            <a:ext cx="553357"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4178BE">
                    <a:lumMod val="25000"/>
                  </a:srgbClr>
                </a:solidFill>
                <a:effectLst/>
                <a:uLnTx/>
                <a:uFillTx/>
                <a:latin typeface="Arial"/>
                <a:ea typeface="+mn-ea"/>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293688" y="1679503"/>
            <a:ext cx="977173" cy="1079195"/>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a:ea typeface="+mn-ea"/>
                <a:cs typeface="+mn-cs"/>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2615958" y="1666178"/>
            <a:ext cx="884874" cy="107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1528430" y="1679503"/>
            <a:ext cx="884874" cy="107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Voyage MS</a:t>
            </a:r>
          </a:p>
        </p:txBody>
      </p:sp>
      <p:sp>
        <p:nvSpPr>
          <p:cNvPr id="21" name="Rectangle 20">
            <a:extLst>
              <a:ext uri="{FF2B5EF4-FFF2-40B4-BE49-F238E27FC236}">
                <a16:creationId xmlns:a16="http://schemas.microsoft.com/office/drawing/2014/main" id="{D744E870-00A4-DE43-B9A2-015D739F9928}"/>
              </a:ext>
            </a:extLst>
          </p:cNvPr>
          <p:cNvSpPr/>
          <p:nvPr/>
        </p:nvSpPr>
        <p:spPr>
          <a:xfrm>
            <a:off x="3925627" y="1666178"/>
            <a:ext cx="884874" cy="107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Ship  MS</a:t>
            </a:r>
          </a:p>
        </p:txBody>
      </p:sp>
      <p:sp>
        <p:nvSpPr>
          <p:cNvPr id="23" name="Can 22">
            <a:extLst>
              <a:ext uri="{FF2B5EF4-FFF2-40B4-BE49-F238E27FC236}">
                <a16:creationId xmlns:a16="http://schemas.microsoft.com/office/drawing/2014/main" id="{1EBDD757-2E64-8041-BCC8-FD3D44CC3221}"/>
              </a:ext>
            </a:extLst>
          </p:cNvPr>
          <p:cNvSpPr/>
          <p:nvPr/>
        </p:nvSpPr>
        <p:spPr>
          <a:xfrm>
            <a:off x="228170" y="2547162"/>
            <a:ext cx="456160" cy="44918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1897372" y="2831499"/>
            <a:ext cx="1234521" cy="108752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2525912" y="3277161"/>
            <a:ext cx="1247846" cy="18287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1988810" y="2740059"/>
            <a:ext cx="1234521" cy="1270407"/>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302618" y="3137318"/>
            <a:ext cx="737479" cy="300082"/>
          </a:xfrm>
          <a:prstGeom prst="rect">
            <a:avLst/>
          </a:prstGeom>
          <a:noFill/>
        </p:spPr>
        <p:txBody>
          <a:bodyPr wrap="square" rtlCol="0">
            <a:spAutoFit/>
          </a:bodyPr>
          <a:lstStyle/>
          <a:p>
            <a:r>
              <a:rPr lang="en-US" dirty="0"/>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021363" y="3038786"/>
            <a:ext cx="280846" cy="300082"/>
          </a:xfrm>
          <a:prstGeom prst="rect">
            <a:avLst/>
          </a:prstGeom>
          <a:noFill/>
        </p:spPr>
        <p:txBody>
          <a:bodyPr wrap="none" rtlCol="0">
            <a:spAutoFit/>
          </a:bodyPr>
          <a:lstStyle/>
          <a:p>
            <a:r>
              <a:rPr lang="en-US" dirty="0"/>
              <a:t>2</a:t>
            </a:r>
          </a:p>
        </p:txBody>
      </p:sp>
      <p:sp>
        <p:nvSpPr>
          <p:cNvPr id="22" name="Multiply 21">
            <a:extLst>
              <a:ext uri="{FF2B5EF4-FFF2-40B4-BE49-F238E27FC236}">
                <a16:creationId xmlns:a16="http://schemas.microsoft.com/office/drawing/2014/main" id="{E992371F-9853-E44F-81D3-8A5184D96D51}"/>
              </a:ext>
            </a:extLst>
          </p:cNvPr>
          <p:cNvSpPr/>
          <p:nvPr/>
        </p:nvSpPr>
        <p:spPr>
          <a:xfrm>
            <a:off x="3077253" y="2692064"/>
            <a:ext cx="553357" cy="757436"/>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Donut 24">
            <a:extLst>
              <a:ext uri="{FF2B5EF4-FFF2-40B4-BE49-F238E27FC236}">
                <a16:creationId xmlns:a16="http://schemas.microsoft.com/office/drawing/2014/main" id="{BD8B57D1-D921-A249-9B8D-585BF21FF868}"/>
              </a:ext>
            </a:extLst>
          </p:cNvPr>
          <p:cNvSpPr/>
          <p:nvPr/>
        </p:nvSpPr>
        <p:spPr>
          <a:xfrm>
            <a:off x="562788" y="2213423"/>
            <a:ext cx="632073" cy="466265"/>
          </a:xfrm>
          <a:prstGeom prst="donut">
            <a:avLst>
              <a:gd name="adj" fmla="val 1153"/>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8" name="Straight Connector 27">
            <a:extLst>
              <a:ext uri="{FF2B5EF4-FFF2-40B4-BE49-F238E27FC236}">
                <a16:creationId xmlns:a16="http://schemas.microsoft.com/office/drawing/2014/main" id="{2F543F76-C0C1-0D40-830C-D5FF02772AA3}"/>
              </a:ext>
            </a:extLst>
          </p:cNvPr>
          <p:cNvCxnSpPr>
            <a:cxnSpLocks/>
            <a:endCxn id="25" idx="0"/>
          </p:cNvCxnSpPr>
          <p:nvPr/>
        </p:nvCxnSpPr>
        <p:spPr>
          <a:xfrm flipV="1">
            <a:off x="866430" y="2213423"/>
            <a:ext cx="12395" cy="27585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4B635A9-D9D8-EE49-B7EF-1CB62A91DD58}"/>
              </a:ext>
            </a:extLst>
          </p:cNvPr>
          <p:cNvCxnSpPr>
            <a:cxnSpLocks/>
            <a:endCxn id="25" idx="5"/>
          </p:cNvCxnSpPr>
          <p:nvPr/>
        </p:nvCxnSpPr>
        <p:spPr>
          <a:xfrm>
            <a:off x="870287" y="2465893"/>
            <a:ext cx="232009" cy="14551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17F25CC4-F99A-0343-AF3A-BBB2AE59ECE4}"/>
              </a:ext>
            </a:extLst>
          </p:cNvPr>
          <p:cNvSpPr txBox="1"/>
          <p:nvPr/>
        </p:nvSpPr>
        <p:spPr>
          <a:xfrm>
            <a:off x="183834" y="2696260"/>
            <a:ext cx="470000" cy="246221"/>
          </a:xfrm>
          <a:prstGeom prst="rect">
            <a:avLst/>
          </a:prstGeom>
          <a:noFill/>
        </p:spPr>
        <p:txBody>
          <a:bodyPr wrap="none" rtlCol="0">
            <a:spAutoFit/>
          </a:bodyPr>
          <a:lstStyle/>
          <a:p>
            <a:r>
              <a:rPr lang="en-US" sz="1000" dirty="0"/>
              <a:t>Error</a:t>
            </a:r>
          </a:p>
        </p:txBody>
      </p:sp>
    </p:spTree>
    <p:extLst>
      <p:ext uri="{BB962C8B-B14F-4D97-AF65-F5344CB8AC3E}">
        <p14:creationId xmlns:p14="http://schemas.microsoft.com/office/powerpoint/2010/main" val="395768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455D2E-FEEE-EA43-A77B-010DAFC79E34}"/>
              </a:ext>
            </a:extLst>
          </p:cNvPr>
          <p:cNvSpPr>
            <a:spLocks noGrp="1"/>
          </p:cNvSpPr>
          <p:nvPr>
            <p:ph type="title"/>
          </p:nvPr>
        </p:nvSpPr>
        <p:spPr/>
        <p:txBody>
          <a:bodyPr/>
          <a:lstStyle/>
          <a:p>
            <a:r>
              <a:rPr lang="en-US" u="sng" dirty="0"/>
              <a:t>Table Of Content</a:t>
            </a:r>
            <a:endParaRPr lang="en-US" dirty="0"/>
          </a:p>
        </p:txBody>
      </p:sp>
      <p:sp>
        <p:nvSpPr>
          <p:cNvPr id="7" name="Content Placeholder 6">
            <a:extLst>
              <a:ext uri="{FF2B5EF4-FFF2-40B4-BE49-F238E27FC236}">
                <a16:creationId xmlns:a16="http://schemas.microsoft.com/office/drawing/2014/main" id="{C26DA107-4A1A-6347-A7DC-360C483FAE61}"/>
              </a:ext>
            </a:extLst>
          </p:cNvPr>
          <p:cNvSpPr>
            <a:spLocks noGrp="1"/>
          </p:cNvSpPr>
          <p:nvPr>
            <p:ph idx="1"/>
          </p:nvPr>
        </p:nvSpPr>
        <p:spPr/>
        <p:txBody>
          <a:bodyPr/>
          <a:lstStyle/>
          <a:p>
            <a:r>
              <a:rPr lang="en-US" dirty="0"/>
              <a:t>Why EDA in 2018?</a:t>
            </a:r>
          </a:p>
          <a:p>
            <a:r>
              <a:rPr lang="en-US" dirty="0"/>
              <a:t>Microservice Challenges</a:t>
            </a:r>
          </a:p>
          <a:p>
            <a:r>
              <a:rPr lang="en-US" dirty="0"/>
              <a:t>Reference Architecture</a:t>
            </a:r>
          </a:p>
          <a:p>
            <a:r>
              <a:rPr lang="en-US" dirty="0"/>
              <a:t>Kafka and Event Streams</a:t>
            </a:r>
          </a:p>
          <a:p>
            <a:r>
              <a:rPr lang="en-US" dirty="0"/>
              <a:t>Event Storming Methodology</a:t>
            </a:r>
          </a:p>
          <a:p>
            <a:r>
              <a:rPr lang="en-US" b="1" dirty="0"/>
              <a:t>Even-driven design patterns</a:t>
            </a:r>
          </a:p>
          <a:p>
            <a:r>
              <a:rPr lang="en-US" dirty="0"/>
              <a:t>Reference Implementation</a:t>
            </a:r>
          </a:p>
          <a:p>
            <a:r>
              <a:rPr lang="en-US" dirty="0"/>
              <a:t>Data replication for continuous availability</a:t>
            </a:r>
          </a:p>
          <a:p>
            <a:r>
              <a:rPr lang="en-US" dirty="0"/>
              <a:t>Real time analytics and AI</a:t>
            </a:r>
          </a:p>
          <a:p>
            <a:endParaRPr lang="en-US" dirty="0"/>
          </a:p>
        </p:txBody>
      </p:sp>
      <p:sp>
        <p:nvSpPr>
          <p:cNvPr id="3" name="Slide Number Placeholder 2">
            <a:extLst>
              <a:ext uri="{FF2B5EF4-FFF2-40B4-BE49-F238E27FC236}">
                <a16:creationId xmlns:a16="http://schemas.microsoft.com/office/drawing/2014/main" id="{ECFEDFEF-38FB-4748-A1C5-9F61EDC37951}"/>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pic>
        <p:nvPicPr>
          <p:cNvPr id="6" name="Picture 5">
            <a:extLst>
              <a:ext uri="{FF2B5EF4-FFF2-40B4-BE49-F238E27FC236}">
                <a16:creationId xmlns:a16="http://schemas.microsoft.com/office/drawing/2014/main" id="{1AFAD889-916B-0B43-8BF3-24FED0F567AC}"/>
              </a:ext>
            </a:extLst>
          </p:cNvPr>
          <p:cNvPicPr>
            <a:picLocks noChangeAspect="1"/>
          </p:cNvPicPr>
          <p:nvPr/>
        </p:nvPicPr>
        <p:blipFill>
          <a:blip r:embed="rId2"/>
          <a:stretch>
            <a:fillRect/>
          </a:stretch>
        </p:blipFill>
        <p:spPr>
          <a:xfrm>
            <a:off x="5927164" y="3026879"/>
            <a:ext cx="3148599" cy="2110031"/>
          </a:xfrm>
          <a:prstGeom prst="rect">
            <a:avLst/>
          </a:prstGeom>
        </p:spPr>
      </p:pic>
    </p:spTree>
    <p:extLst>
      <p:ext uri="{BB962C8B-B14F-4D97-AF65-F5344CB8AC3E}">
        <p14:creationId xmlns:p14="http://schemas.microsoft.com/office/powerpoint/2010/main" val="113240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dirty="0"/>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22313" y="601289"/>
            <a:ext cx="8315262" cy="822628"/>
          </a:xfrm>
        </p:spPr>
        <p:txBody>
          <a:bodyPr/>
          <a:lstStyle/>
          <a:p>
            <a:pPr marL="0" indent="0">
              <a:buNone/>
            </a:pPr>
            <a:r>
              <a:rPr lang="en-US" dirty="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fld id="{2F63A97E-D605-DC42-8452-C14CD1FA87FA}" type="slidenum">
              <a:rPr lang="en-US" smtClean="0">
                <a:solidFill>
                  <a:srgbClr val="5AAAFA"/>
                </a:solidFill>
              </a:rPr>
              <a:pPr/>
              <a:t>20</a:t>
            </a:fld>
            <a:endParaRPr lang="en-US">
              <a:solidFill>
                <a:srgbClr val="5AAAFA"/>
              </a:solidFill>
            </a:endParaRPr>
          </a:p>
        </p:txBody>
      </p:sp>
      <p:sp>
        <p:nvSpPr>
          <p:cNvPr id="6" name="Rectangle 5">
            <a:extLst>
              <a:ext uri="{FF2B5EF4-FFF2-40B4-BE49-F238E27FC236}">
                <a16:creationId xmlns:a16="http://schemas.microsoft.com/office/drawing/2014/main" id="{ACF9465C-BA12-234B-B756-2168D2A46067}"/>
              </a:ext>
            </a:extLst>
          </p:cNvPr>
          <p:cNvSpPr/>
          <p:nvPr/>
        </p:nvSpPr>
        <p:spPr>
          <a:xfrm>
            <a:off x="6343032" y="1479925"/>
            <a:ext cx="884874" cy="107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Container MS</a:t>
            </a:r>
          </a:p>
        </p:txBody>
      </p:sp>
      <p:sp>
        <p:nvSpPr>
          <p:cNvPr id="7" name="Rectangle 6">
            <a:extLst>
              <a:ext uri="{FF2B5EF4-FFF2-40B4-BE49-F238E27FC236}">
                <a16:creationId xmlns:a16="http://schemas.microsoft.com/office/drawing/2014/main" id="{FE2C6531-1804-AB42-B530-A4F6F0FE30E3}"/>
              </a:ext>
            </a:extLst>
          </p:cNvPr>
          <p:cNvSpPr/>
          <p:nvPr/>
        </p:nvSpPr>
        <p:spPr>
          <a:xfrm>
            <a:off x="5255504" y="1493250"/>
            <a:ext cx="884874" cy="107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Voyage MS</a:t>
            </a:r>
          </a:p>
        </p:txBody>
      </p:sp>
      <p:sp>
        <p:nvSpPr>
          <p:cNvPr id="8" name="Rectangle 7">
            <a:extLst>
              <a:ext uri="{FF2B5EF4-FFF2-40B4-BE49-F238E27FC236}">
                <a16:creationId xmlns:a16="http://schemas.microsoft.com/office/drawing/2014/main" id="{A87E114D-06D0-5146-A189-884000C7B6BF}"/>
              </a:ext>
            </a:extLst>
          </p:cNvPr>
          <p:cNvSpPr/>
          <p:nvPr/>
        </p:nvSpPr>
        <p:spPr>
          <a:xfrm>
            <a:off x="7395509" y="1493250"/>
            <a:ext cx="884874" cy="107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Ship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2940223" y="1807267"/>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0</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3123101" y="1807267"/>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1</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3307272" y="1807267"/>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2</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3490150" y="1807267"/>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3</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3674321" y="1807267"/>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4</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3861100" y="1807267"/>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5</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2850594" y="1493251"/>
            <a:ext cx="1616414" cy="317971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Arial"/>
              <a:ea typeface="+mn-ea"/>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299047" y="4728970"/>
            <a:ext cx="719507" cy="378203"/>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2883681" y="1570635"/>
            <a:ext cx="1300356"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4178BE">
                    <a:lumMod val="25000"/>
                  </a:srgbClr>
                </a:solidFill>
                <a:effectLst/>
                <a:uLnTx/>
                <a:uFillTx/>
                <a:latin typeface="Arial"/>
                <a:ea typeface="+mn-ea"/>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2940223" y="4178500"/>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0</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3123101" y="4178500"/>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1</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3307272" y="4178500"/>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2</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3490150" y="4178500"/>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3</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3674321" y="4178500"/>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4</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3861100" y="4178500"/>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5</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4041370" y="4178500"/>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6</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4221640" y="4178500"/>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7</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2883681" y="3941868"/>
            <a:ext cx="1154483"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4178BE">
                    <a:lumMod val="25000"/>
                  </a:srgbClr>
                </a:solidFill>
                <a:effectLst/>
                <a:uLnTx/>
                <a:uFillTx/>
                <a:latin typeface="Arial"/>
                <a:ea typeface="+mn-ea"/>
                <a:cs typeface="+mn-cs"/>
              </a:rPr>
              <a:t>Orders response</a:t>
            </a:r>
          </a:p>
        </p:txBody>
      </p:sp>
      <p:cxnSp>
        <p:nvCxnSpPr>
          <p:cNvPr id="41" name="Elbow Connector 40">
            <a:extLst>
              <a:ext uri="{FF2B5EF4-FFF2-40B4-BE49-F238E27FC236}">
                <a16:creationId xmlns:a16="http://schemas.microsoft.com/office/drawing/2014/main" id="{FF23E495-2A64-5243-9153-0DF9CC43FD3F}"/>
              </a:ext>
            </a:extLst>
          </p:cNvPr>
          <p:cNvCxnSpPr>
            <a:cxnSpLocks/>
            <a:stCxn id="44" idx="3"/>
            <a:endCxn id="47" idx="1"/>
          </p:cNvCxnSpPr>
          <p:nvPr/>
        </p:nvCxnSpPr>
        <p:spPr>
          <a:xfrm>
            <a:off x="988199" y="2012335"/>
            <a:ext cx="391975" cy="801183"/>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933C06CE-D7EC-2049-A296-0B54B04D1325}"/>
              </a:ext>
            </a:extLst>
          </p:cNvPr>
          <p:cNvSpPr/>
          <p:nvPr/>
        </p:nvSpPr>
        <p:spPr>
          <a:xfrm>
            <a:off x="235479" y="1668769"/>
            <a:ext cx="752720" cy="687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380174" y="1871144"/>
            <a:ext cx="1021929" cy="188474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272248"/>
                </a:solidFill>
                <a:effectLst/>
                <a:uLnTx/>
                <a:uFillTx/>
                <a:latin typeface="Arial"/>
                <a:ea typeface="+mn-ea"/>
                <a:cs typeface="+mn-cs"/>
              </a:rPr>
              <a:t>Order</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rgbClr val="272248"/>
                </a:solidFill>
                <a:latin typeface="Arial"/>
              </a:rPr>
              <a:t>Orchestrator</a:t>
            </a:r>
            <a:endParaRPr kumimoji="0" lang="en-US" sz="1000" b="0" i="0" u="none" strike="noStrike" kern="1200" cap="none" spc="0" normalizeH="0" baseline="0" noProof="0" dirty="0">
              <a:ln>
                <a:noFill/>
              </a:ln>
              <a:solidFill>
                <a:srgbClr val="272248"/>
              </a:solidFill>
              <a:effectLst/>
              <a:uLnTx/>
              <a:uFillTx/>
              <a:latin typeface="Arial"/>
            </a:endParaRP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2402103" y="2081584"/>
            <a:ext cx="538120" cy="731934"/>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4" idx="0"/>
            <a:endCxn id="7" idx="1"/>
          </p:cNvCxnSpPr>
          <p:nvPr/>
        </p:nvCxnSpPr>
        <p:spPr>
          <a:xfrm rot="16200000" flipH="1">
            <a:off x="4306253" y="1083249"/>
            <a:ext cx="225233" cy="1673268"/>
          </a:xfrm>
          <a:prstGeom prst="bentConnector4">
            <a:avLst>
              <a:gd name="adj1" fmla="val -101495"/>
              <a:gd name="adj2" fmla="val 6571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4" idx="0"/>
          </p:cNvCxnSpPr>
          <p:nvPr/>
        </p:nvCxnSpPr>
        <p:spPr>
          <a:xfrm rot="5400000">
            <a:off x="3745275" y="2225834"/>
            <a:ext cx="1606750" cy="2298583"/>
          </a:xfrm>
          <a:prstGeom prst="bentConnector3">
            <a:avLst>
              <a:gd name="adj1" fmla="val 7990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5" idx="0"/>
          </p:cNvCxnSpPr>
          <p:nvPr/>
        </p:nvCxnSpPr>
        <p:spPr>
          <a:xfrm rot="5400000">
            <a:off x="4373816" y="1766846"/>
            <a:ext cx="1620075" cy="3203233"/>
          </a:xfrm>
          <a:prstGeom prst="bentConnector3">
            <a:avLst>
              <a:gd name="adj1" fmla="val 8443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B5D42EEC-9AE5-A145-8E1C-2290B27B5603}"/>
              </a:ext>
            </a:extLst>
          </p:cNvPr>
          <p:cNvCxnSpPr>
            <a:cxnSpLocks/>
            <a:stCxn id="8" idx="2"/>
            <a:endCxn id="26" idx="0"/>
          </p:cNvCxnSpPr>
          <p:nvPr/>
        </p:nvCxnSpPr>
        <p:spPr>
          <a:xfrm rot="5400000">
            <a:off x="4998802" y="1339356"/>
            <a:ext cx="1606750" cy="4071539"/>
          </a:xfrm>
          <a:prstGeom prst="bentConnector3">
            <a:avLst>
              <a:gd name="adj1" fmla="val 8954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3855912" y="2558425"/>
            <a:ext cx="2929557" cy="233498"/>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2937643" y="2517606"/>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0</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3120521" y="2517606"/>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1</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3304692" y="2517606"/>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2</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3487570" y="2517606"/>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3</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3671741" y="2517606"/>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4</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80" name="Rounded Rectangle 79">
            <a:extLst>
              <a:ext uri="{FF2B5EF4-FFF2-40B4-BE49-F238E27FC236}">
                <a16:creationId xmlns:a16="http://schemas.microsoft.com/office/drawing/2014/main" id="{B88E44B1-80B1-BB44-9965-969243A2A799}"/>
              </a:ext>
            </a:extLst>
          </p:cNvPr>
          <p:cNvSpPr/>
          <p:nvPr/>
        </p:nvSpPr>
        <p:spPr bwMode="auto">
          <a:xfrm>
            <a:off x="2937643" y="3232692"/>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0</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81" name="Rounded Rectangle 80">
            <a:extLst>
              <a:ext uri="{FF2B5EF4-FFF2-40B4-BE49-F238E27FC236}">
                <a16:creationId xmlns:a16="http://schemas.microsoft.com/office/drawing/2014/main" id="{DD1AF963-C42D-EE4F-8BCC-AC43BB3FEEDA}"/>
              </a:ext>
            </a:extLst>
          </p:cNvPr>
          <p:cNvSpPr/>
          <p:nvPr/>
        </p:nvSpPr>
        <p:spPr bwMode="auto">
          <a:xfrm>
            <a:off x="3120521" y="3232692"/>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1</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82" name="Rounded Rectangle 81">
            <a:extLst>
              <a:ext uri="{FF2B5EF4-FFF2-40B4-BE49-F238E27FC236}">
                <a16:creationId xmlns:a16="http://schemas.microsoft.com/office/drawing/2014/main" id="{41A4B36A-987E-4E41-A2F0-4A785329A413}"/>
              </a:ext>
            </a:extLst>
          </p:cNvPr>
          <p:cNvSpPr/>
          <p:nvPr/>
        </p:nvSpPr>
        <p:spPr bwMode="auto">
          <a:xfrm>
            <a:off x="3304692" y="3232692"/>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2</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83" name="Rounded Rectangle 82">
            <a:extLst>
              <a:ext uri="{FF2B5EF4-FFF2-40B4-BE49-F238E27FC236}">
                <a16:creationId xmlns:a16="http://schemas.microsoft.com/office/drawing/2014/main" id="{65EFB8A5-BC6C-184E-BCD8-0FEDA8A99468}"/>
              </a:ext>
            </a:extLst>
          </p:cNvPr>
          <p:cNvSpPr/>
          <p:nvPr/>
        </p:nvSpPr>
        <p:spPr bwMode="auto">
          <a:xfrm>
            <a:off x="3487570" y="3232692"/>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3</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84" name="Rounded Rectangle 83">
            <a:extLst>
              <a:ext uri="{FF2B5EF4-FFF2-40B4-BE49-F238E27FC236}">
                <a16:creationId xmlns:a16="http://schemas.microsoft.com/office/drawing/2014/main" id="{507A9EF1-8DEA-544E-897E-993ABF8F934E}"/>
              </a:ext>
            </a:extLst>
          </p:cNvPr>
          <p:cNvSpPr/>
          <p:nvPr/>
        </p:nvSpPr>
        <p:spPr bwMode="auto">
          <a:xfrm>
            <a:off x="3671741" y="3232692"/>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4</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85" name="Rounded Rectangle 84">
            <a:extLst>
              <a:ext uri="{FF2B5EF4-FFF2-40B4-BE49-F238E27FC236}">
                <a16:creationId xmlns:a16="http://schemas.microsoft.com/office/drawing/2014/main" id="{36E39013-257D-B942-9874-FF4C190534F3}"/>
              </a:ext>
            </a:extLst>
          </p:cNvPr>
          <p:cNvSpPr/>
          <p:nvPr/>
        </p:nvSpPr>
        <p:spPr bwMode="auto">
          <a:xfrm>
            <a:off x="3858520" y="3232692"/>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5</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94" name="Elbow Connector 93">
            <a:extLst>
              <a:ext uri="{FF2B5EF4-FFF2-40B4-BE49-F238E27FC236}">
                <a16:creationId xmlns:a16="http://schemas.microsoft.com/office/drawing/2014/main" id="{1306E7A4-EF1B-1748-A9BC-5D8A9ECEAED4}"/>
              </a:ext>
            </a:extLst>
          </p:cNvPr>
          <p:cNvCxnSpPr>
            <a:cxnSpLocks/>
            <a:stCxn id="85" idx="3"/>
            <a:endCxn id="8" idx="2"/>
          </p:cNvCxnSpPr>
          <p:nvPr/>
        </p:nvCxnSpPr>
        <p:spPr>
          <a:xfrm flipV="1">
            <a:off x="4042691" y="2571750"/>
            <a:ext cx="3795255" cy="93525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1891139" y="3755891"/>
            <a:ext cx="1049084" cy="696926"/>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stCxn id="47" idx="3"/>
            <a:endCxn id="74" idx="1"/>
          </p:cNvCxnSpPr>
          <p:nvPr/>
        </p:nvCxnSpPr>
        <p:spPr>
          <a:xfrm flipV="1">
            <a:off x="2402103" y="2791923"/>
            <a:ext cx="535540" cy="2159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Elbow Connector 102">
            <a:extLst>
              <a:ext uri="{FF2B5EF4-FFF2-40B4-BE49-F238E27FC236}">
                <a16:creationId xmlns:a16="http://schemas.microsoft.com/office/drawing/2014/main" id="{A10FACA7-DB07-484C-BC34-7A8A5983063D}"/>
              </a:ext>
            </a:extLst>
          </p:cNvPr>
          <p:cNvCxnSpPr>
            <a:cxnSpLocks/>
            <a:stCxn id="47" idx="3"/>
            <a:endCxn id="80" idx="1"/>
          </p:cNvCxnSpPr>
          <p:nvPr/>
        </p:nvCxnSpPr>
        <p:spPr>
          <a:xfrm>
            <a:off x="2402103" y="2813518"/>
            <a:ext cx="535540" cy="693491"/>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521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5C933-94D2-E644-AF01-2F7828FB3232}"/>
              </a:ext>
            </a:extLst>
          </p:cNvPr>
          <p:cNvSpPr>
            <a:spLocks noGrp="1"/>
          </p:cNvSpPr>
          <p:nvPr>
            <p:ph type="title"/>
          </p:nvPr>
        </p:nvSpPr>
        <p:spPr/>
        <p:txBody>
          <a:bodyPr/>
          <a:lstStyle/>
          <a:p>
            <a:r>
              <a:rPr lang="en-US" dirty="0"/>
              <a:t>Exception management</a:t>
            </a:r>
          </a:p>
        </p:txBody>
      </p:sp>
      <p:sp>
        <p:nvSpPr>
          <p:cNvPr id="3" name="Content Placeholder 2">
            <a:extLst>
              <a:ext uri="{FF2B5EF4-FFF2-40B4-BE49-F238E27FC236}">
                <a16:creationId xmlns:a16="http://schemas.microsoft.com/office/drawing/2014/main" id="{D472C4CA-F041-CA41-8E28-6B922B1BF591}"/>
              </a:ext>
            </a:extLst>
          </p:cNvPr>
          <p:cNvSpPr>
            <a:spLocks noGrp="1"/>
          </p:cNvSpPr>
          <p:nvPr>
            <p:ph idx="1"/>
          </p:nvPr>
        </p:nvSpPr>
        <p:spPr>
          <a:xfrm>
            <a:off x="293688" y="901701"/>
            <a:ext cx="8393112" cy="2879885"/>
          </a:xfrm>
        </p:spPr>
        <p:txBody>
          <a:bodyPr/>
          <a:lstStyle/>
          <a:p>
            <a:r>
              <a:rPr lang="en-US" dirty="0"/>
              <a:t>Technical exception</a:t>
            </a:r>
          </a:p>
          <a:p>
            <a:pPr lvl="1"/>
            <a:r>
              <a:rPr lang="en-US" dirty="0"/>
              <a:t>Retries</a:t>
            </a:r>
          </a:p>
          <a:p>
            <a:pPr lvl="1"/>
            <a:r>
              <a:rPr lang="en-US" dirty="0"/>
              <a:t>Timeout</a:t>
            </a:r>
          </a:p>
          <a:p>
            <a:pPr lvl="1"/>
            <a:r>
              <a:rPr lang="en-US" dirty="0"/>
              <a:t>Log for error handling</a:t>
            </a:r>
          </a:p>
          <a:p>
            <a:pPr lvl="1"/>
            <a:r>
              <a:rPr lang="en-US" dirty="0"/>
              <a:t>Admin API to replay from previous offset</a:t>
            </a:r>
          </a:p>
          <a:p>
            <a:r>
              <a:rPr lang="en-US" dirty="0"/>
              <a:t>Business exception (out of stock)</a:t>
            </a:r>
          </a:p>
          <a:p>
            <a:pPr lvl="1"/>
            <a:r>
              <a:rPr lang="en-US" dirty="0"/>
              <a:t>Compensation process</a:t>
            </a:r>
          </a:p>
        </p:txBody>
      </p:sp>
      <p:sp>
        <p:nvSpPr>
          <p:cNvPr id="4" name="Slide Number Placeholder 3">
            <a:extLst>
              <a:ext uri="{FF2B5EF4-FFF2-40B4-BE49-F238E27FC236}">
                <a16:creationId xmlns:a16="http://schemas.microsoft.com/office/drawing/2014/main" id="{FAD18DD2-108A-6C41-842C-8E128005E4CE}"/>
              </a:ext>
            </a:extLst>
          </p:cNvPr>
          <p:cNvSpPr>
            <a:spLocks noGrp="1"/>
          </p:cNvSpPr>
          <p:nvPr>
            <p:ph type="sldNum" sz="quarter" idx="10"/>
          </p:nvPr>
        </p:nvSpPr>
        <p:spPr/>
        <p:txBody>
          <a:bodyPr/>
          <a:lstStyle/>
          <a:p>
            <a:fld id="{2F63A97E-D605-DC42-8452-C14CD1FA87FA}" type="slidenum">
              <a:rPr lang="en-US" smtClean="0">
                <a:solidFill>
                  <a:srgbClr val="5AAAFA"/>
                </a:solidFill>
              </a:rPr>
              <a:pPr/>
              <a:t>21</a:t>
            </a:fld>
            <a:endParaRPr lang="en-US">
              <a:solidFill>
                <a:srgbClr val="5AAAFA"/>
              </a:solidFill>
            </a:endParaRPr>
          </a:p>
        </p:txBody>
      </p:sp>
    </p:spTree>
    <p:extLst>
      <p:ext uri="{BB962C8B-B14F-4D97-AF65-F5344CB8AC3E}">
        <p14:creationId xmlns:p14="http://schemas.microsoft.com/office/powerpoint/2010/main" val="2152114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4D983-2A5D-7B46-BCBE-66F6B73333DA}"/>
              </a:ext>
            </a:extLst>
          </p:cNvPr>
          <p:cNvSpPr>
            <a:spLocks noGrp="1"/>
          </p:cNvSpPr>
          <p:nvPr>
            <p:ph type="title"/>
          </p:nvPr>
        </p:nvSpPr>
        <p:spPr/>
        <p:txBody>
          <a:bodyPr/>
          <a:lstStyle/>
          <a:p>
            <a:r>
              <a:rPr lang="en-US" dirty="0"/>
              <a:t>Saga</a:t>
            </a:r>
          </a:p>
        </p:txBody>
      </p:sp>
      <p:graphicFrame>
        <p:nvGraphicFramePr>
          <p:cNvPr id="5" name="Content Placeholder 4">
            <a:extLst>
              <a:ext uri="{FF2B5EF4-FFF2-40B4-BE49-F238E27FC236}">
                <a16:creationId xmlns:a16="http://schemas.microsoft.com/office/drawing/2014/main" id="{391D73CF-7A60-D646-93DF-460A3AFEC7FD}"/>
              </a:ext>
            </a:extLst>
          </p:cNvPr>
          <p:cNvGraphicFramePr>
            <a:graphicFrameLocks noGrp="1"/>
          </p:cNvGraphicFramePr>
          <p:nvPr>
            <p:ph idx="1"/>
          </p:nvPr>
        </p:nvGraphicFramePr>
        <p:xfrm>
          <a:off x="433953" y="901700"/>
          <a:ext cx="8252847" cy="4028440"/>
        </p:xfrm>
        <a:graphic>
          <a:graphicData uri="http://schemas.openxmlformats.org/drawingml/2006/table">
            <a:tbl>
              <a:tblPr firstRow="1" bandRow="1">
                <a:tableStyleId>{5C22544A-7EE6-4342-B048-85BDC9FD1C3A}</a:tableStyleId>
              </a:tblPr>
              <a:tblGrid>
                <a:gridCol w="1022888">
                  <a:extLst>
                    <a:ext uri="{9D8B030D-6E8A-4147-A177-3AD203B41FA5}">
                      <a16:colId xmlns:a16="http://schemas.microsoft.com/office/drawing/2014/main" val="3375608850"/>
                    </a:ext>
                  </a:extLst>
                </a:gridCol>
                <a:gridCol w="4389583">
                  <a:extLst>
                    <a:ext uri="{9D8B030D-6E8A-4147-A177-3AD203B41FA5}">
                      <a16:colId xmlns:a16="http://schemas.microsoft.com/office/drawing/2014/main" val="3550011811"/>
                    </a:ext>
                  </a:extLst>
                </a:gridCol>
                <a:gridCol w="2840376">
                  <a:extLst>
                    <a:ext uri="{9D8B030D-6E8A-4147-A177-3AD203B41FA5}">
                      <a16:colId xmlns:a16="http://schemas.microsoft.com/office/drawing/2014/main" val="3259335763"/>
                    </a:ext>
                  </a:extLst>
                </a:gridCol>
              </a:tblGrid>
              <a:tr h="370840">
                <a:tc>
                  <a:txBody>
                    <a:bodyPr/>
                    <a:lstStyle/>
                    <a:p>
                      <a:endParaRPr lang="en-US" sz="1200" dirty="0"/>
                    </a:p>
                  </a:txBody>
                  <a:tcPr/>
                </a:tc>
                <a:tc>
                  <a:txBody>
                    <a:bodyPr/>
                    <a:lstStyle/>
                    <a:p>
                      <a:r>
                        <a:rPr lang="en-US" sz="1200" dirty="0"/>
                        <a:t>Choreography</a:t>
                      </a:r>
                    </a:p>
                  </a:txBody>
                  <a:tcPr/>
                </a:tc>
                <a:tc>
                  <a:txBody>
                    <a:bodyPr/>
                    <a:lstStyle/>
                    <a:p>
                      <a:r>
                        <a:rPr lang="en-US" sz="1200" dirty="0"/>
                        <a:t>Orchestration</a:t>
                      </a:r>
                    </a:p>
                  </a:txBody>
                  <a:tcPr/>
                </a:tc>
                <a:extLst>
                  <a:ext uri="{0D108BD9-81ED-4DB2-BD59-A6C34878D82A}">
                    <a16:rowId xmlns:a16="http://schemas.microsoft.com/office/drawing/2014/main" val="2833761112"/>
                  </a:ext>
                </a:extLst>
              </a:tr>
              <a:tr h="370840">
                <a:tc>
                  <a:txBody>
                    <a:bodyPr/>
                    <a:lstStyle/>
                    <a:p>
                      <a:r>
                        <a:rPr lang="en-US" sz="1200" dirty="0"/>
                        <a:t>Pros</a:t>
                      </a:r>
                    </a:p>
                  </a:txBody>
                  <a:tcPr/>
                </a:tc>
                <a:tc>
                  <a:txBody>
                    <a:bodyPr/>
                    <a:lstStyle/>
                    <a:p>
                      <a:r>
                        <a:rPr lang="en-US" sz="1400" b="0" i="0" kern="1200" dirty="0">
                          <a:solidFill>
                            <a:schemeClr val="dk1"/>
                          </a:solidFill>
                          <a:effectLst/>
                          <a:latin typeface="+mn-lt"/>
                          <a:ea typeface="+mn-ea"/>
                          <a:cs typeface="+mn-cs"/>
                        </a:rPr>
                        <a:t>+ simple, does not require much effort to build</a:t>
                      </a:r>
                    </a:p>
                    <a:p>
                      <a:r>
                        <a:rPr lang="en-US" sz="1400" b="0" i="0" kern="1200" dirty="0">
                          <a:solidFill>
                            <a:schemeClr val="dk1"/>
                          </a:solidFill>
                          <a:effectLst/>
                          <a:latin typeface="+mn-lt"/>
                          <a:ea typeface="+mn-ea"/>
                          <a:cs typeface="+mn-cs"/>
                        </a:rPr>
                        <a:t>+ participants are loosely coupled.</a:t>
                      </a:r>
                    </a:p>
                  </a:txBody>
                  <a:tcPr/>
                </a:tc>
                <a:tc>
                  <a:txBody>
                    <a:bodyPr/>
                    <a:lstStyle/>
                    <a:p>
                      <a:r>
                        <a:rPr lang="en-US" sz="1200" b="0" i="0" kern="1200" dirty="0">
                          <a:solidFill>
                            <a:schemeClr val="dk1"/>
                          </a:solidFill>
                          <a:effectLst/>
                          <a:latin typeface="+mn-lt"/>
                          <a:ea typeface="+mn-ea"/>
                          <a:cs typeface="+mn-cs"/>
                        </a:rPr>
                        <a:t>Avoid cyclic dependencies between services</a:t>
                      </a:r>
                    </a:p>
                    <a:p>
                      <a:pPr marL="0" marR="0" lvl="0" indent="0" algn="l" defTabSz="457189"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Centralize the orchestration of the distributed transaction in one state machine</a:t>
                      </a:r>
                    </a:p>
                    <a:p>
                      <a:pPr marL="0" marR="0" lvl="0" indent="0" algn="l" defTabSz="457189"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Participants are simpler as they respond to command and send events </a:t>
                      </a:r>
                    </a:p>
                  </a:txBody>
                  <a:tcPr/>
                </a:tc>
                <a:extLst>
                  <a:ext uri="{0D108BD9-81ED-4DB2-BD59-A6C34878D82A}">
                    <a16:rowId xmlns:a16="http://schemas.microsoft.com/office/drawing/2014/main" val="2898832511"/>
                  </a:ext>
                </a:extLst>
              </a:tr>
              <a:tr h="370840">
                <a:tc>
                  <a:txBody>
                    <a:bodyPr/>
                    <a:lstStyle/>
                    <a:p>
                      <a:r>
                        <a:rPr lang="en-US" sz="1200" dirty="0"/>
                        <a:t>Cons</a:t>
                      </a:r>
                    </a:p>
                  </a:txBody>
                  <a:tcPr/>
                </a:tc>
                <a:tc>
                  <a:txBody>
                    <a:bodyPr/>
                    <a:lstStyle/>
                    <a:p>
                      <a:pPr marL="285750" marR="0" lvl="0" indent="-285750" algn="l" defTabSz="457189" rtl="0" eaLnBrk="1" fontAlgn="auto" latinLnBrk="0" hangingPunct="1">
                        <a:lnSpc>
                          <a:spcPct val="100000"/>
                        </a:lnSpc>
                        <a:spcBef>
                          <a:spcPts val="0"/>
                        </a:spcBef>
                        <a:spcAft>
                          <a:spcPts val="0"/>
                        </a:spcAft>
                        <a:buClrTx/>
                        <a:buSzTx/>
                        <a:buFontTx/>
                        <a:buChar char="-"/>
                        <a:tabLst/>
                        <a:defRPr/>
                      </a:pPr>
                      <a:r>
                        <a:rPr lang="en-US" sz="1400" b="0" i="0" kern="1200" dirty="0">
                          <a:solidFill>
                            <a:schemeClr val="dk1"/>
                          </a:solidFill>
                          <a:effectLst/>
                          <a:latin typeface="+mn-lt"/>
                          <a:ea typeface="+mn-ea"/>
                          <a:cs typeface="+mn-cs"/>
                        </a:rPr>
                        <a:t>difficult to track which services listen to which events</a:t>
                      </a:r>
                    </a:p>
                  </a:txBody>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1200" dirty="0"/>
                        <a:t>Risk to have dump service and big brain orchestrator</a:t>
                      </a:r>
                    </a:p>
                    <a:p>
                      <a:pPr marL="0" marR="0" lvl="0" indent="0" algn="l" defTabSz="457189"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design command and response event structure</a:t>
                      </a:r>
                      <a:endParaRPr lang="en-US" sz="1200" dirty="0"/>
                    </a:p>
                  </a:txBody>
                  <a:tcPr/>
                </a:tc>
                <a:extLst>
                  <a:ext uri="{0D108BD9-81ED-4DB2-BD59-A6C34878D82A}">
                    <a16:rowId xmlns:a16="http://schemas.microsoft.com/office/drawing/2014/main" val="2225054021"/>
                  </a:ext>
                </a:extLst>
              </a:tr>
              <a:tr h="370840">
                <a:tc>
                  <a:txBody>
                    <a:bodyPr/>
                    <a:lstStyle/>
                    <a:p>
                      <a:r>
                        <a:rPr lang="en-US" sz="1200" dirty="0"/>
                        <a:t>Fail over</a:t>
                      </a:r>
                    </a:p>
                  </a:txBody>
                  <a:tcPr/>
                </a:tc>
                <a:tc>
                  <a:txBody>
                    <a:bodyPr/>
                    <a:lstStyle/>
                    <a:p>
                      <a:r>
                        <a:rPr lang="en-US" sz="1200" dirty="0"/>
                        <a:t>Producers must ensure event delivery and idempotence to do not generate same order event multiple times</a:t>
                      </a:r>
                    </a:p>
                    <a:p>
                      <a:r>
                        <a:rPr lang="en-US" sz="1200" dirty="0"/>
                        <a:t>Delivery once</a:t>
                      </a:r>
                    </a:p>
                  </a:txBody>
                  <a:tcPr/>
                </a:tc>
                <a:tc>
                  <a:txBody>
                    <a:bodyPr/>
                    <a:lstStyle/>
                    <a:p>
                      <a:r>
                        <a:rPr lang="en-US" sz="1200" dirty="0"/>
                        <a:t>Same logic needs to be done, but centralized in the orchestration component. Write to the Order response topics needs to be transactional </a:t>
                      </a:r>
                    </a:p>
                  </a:txBody>
                  <a:tcPr/>
                </a:tc>
                <a:extLst>
                  <a:ext uri="{0D108BD9-81ED-4DB2-BD59-A6C34878D82A}">
                    <a16:rowId xmlns:a16="http://schemas.microsoft.com/office/drawing/2014/main" val="661760825"/>
                  </a:ext>
                </a:extLst>
              </a:tr>
              <a:tr h="370840">
                <a:tc>
                  <a:txBody>
                    <a:bodyPr/>
                    <a:lstStyle/>
                    <a:p>
                      <a:r>
                        <a:rPr lang="en-US" sz="1200" dirty="0"/>
                        <a:t>Rollback</a:t>
                      </a:r>
                    </a:p>
                  </a:txBody>
                  <a:tcPr/>
                </a:tc>
                <a:tc>
                  <a:txBody>
                    <a:bodyPr/>
                    <a:lstStyle/>
                    <a:p>
                      <a:r>
                        <a:rPr lang="en-US" sz="1200" dirty="0"/>
                        <a:t>Create compensation plan in the producer</a:t>
                      </a:r>
                    </a:p>
                  </a:txBody>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1200" dirty="0"/>
                        <a:t>Create compensation plan in the orchestrator</a:t>
                      </a:r>
                    </a:p>
                  </a:txBody>
                  <a:tcPr/>
                </a:tc>
                <a:extLst>
                  <a:ext uri="{0D108BD9-81ED-4DB2-BD59-A6C34878D82A}">
                    <a16:rowId xmlns:a16="http://schemas.microsoft.com/office/drawing/2014/main" val="1519190703"/>
                  </a:ext>
                </a:extLst>
              </a:tr>
            </a:tbl>
          </a:graphicData>
        </a:graphic>
      </p:graphicFrame>
      <p:sp>
        <p:nvSpPr>
          <p:cNvPr id="4" name="Slide Number Placeholder 3">
            <a:extLst>
              <a:ext uri="{FF2B5EF4-FFF2-40B4-BE49-F238E27FC236}">
                <a16:creationId xmlns:a16="http://schemas.microsoft.com/office/drawing/2014/main" id="{9343D3CB-E50D-FB4A-9686-7207450859EA}"/>
              </a:ext>
            </a:extLst>
          </p:cNvPr>
          <p:cNvSpPr>
            <a:spLocks noGrp="1"/>
          </p:cNvSpPr>
          <p:nvPr>
            <p:ph type="sldNum" sz="quarter" idx="10"/>
          </p:nvPr>
        </p:nvSpPr>
        <p:spPr/>
        <p:txBody>
          <a:bodyPr/>
          <a:lstStyle/>
          <a:p>
            <a:fld id="{2F63A97E-D605-DC42-8452-C14CD1FA87FA}" type="slidenum">
              <a:rPr lang="en-US" smtClean="0">
                <a:solidFill>
                  <a:srgbClr val="5AAAFA"/>
                </a:solidFill>
              </a:rPr>
              <a:pPr/>
              <a:t>22</a:t>
            </a:fld>
            <a:endParaRPr lang="en-US">
              <a:solidFill>
                <a:srgbClr val="5AAAFA"/>
              </a:solidFill>
            </a:endParaRPr>
          </a:p>
        </p:txBody>
      </p:sp>
    </p:spTree>
    <p:extLst>
      <p:ext uri="{BB962C8B-B14F-4D97-AF65-F5344CB8AC3E}">
        <p14:creationId xmlns:p14="http://schemas.microsoft.com/office/powerpoint/2010/main" val="3019990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sz="2400"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a:xfrm>
            <a:off x="11383211" y="6441552"/>
            <a:ext cx="533845"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685800" rtl="0" eaLnBrk="0" fontAlgn="base" latinLnBrk="0" hangingPunct="0">
              <a:lnSpc>
                <a:spcPct val="100000"/>
              </a:lnSpc>
              <a:spcBef>
                <a:spcPct val="0"/>
              </a:spcBef>
              <a:spcAft>
                <a:spcPct val="0"/>
              </a:spcAft>
              <a:buClrTx/>
              <a:buSzTx/>
              <a:buFontTx/>
              <a:buNone/>
              <a:tabLst/>
              <a:defRPr/>
            </a:pPr>
            <a:fld id="{E9549862-13E2-C34D-815E-8545BD36FC59}" type="slidenum">
              <a:rPr kumimoji="0" lang="en-US" sz="1200" b="0" i="0" u="none" strike="noStrike" kern="1200" cap="none" spc="0" normalizeH="0" baseline="0" noProof="0" smtClean="0">
                <a:ln>
                  <a:noFill/>
                </a:ln>
                <a:solidFill>
                  <a:srgbClr val="6D7777"/>
                </a:solidFill>
                <a:effectLst/>
                <a:uLnTx/>
                <a:uFillTx/>
                <a:latin typeface="Arial" panose="020B0604020202020204" pitchFamily="34" charset="0"/>
                <a:ea typeface="+mn-ea"/>
                <a:cs typeface="Arial" panose="020B0604020202020204" pitchFamily="34" charset="0"/>
              </a:rPr>
              <a:pPr marL="0" marR="0" lvl="0" indent="0" algn="r" defTabSz="685800" rtl="0" eaLnBrk="0" fontAlgn="base" latinLnBrk="0" hangingPunct="0">
                <a:lnSpc>
                  <a:spcPct val="100000"/>
                </a:lnSpc>
                <a:spcBef>
                  <a:spcPct val="0"/>
                </a:spcBef>
                <a:spcAft>
                  <a:spcPct val="0"/>
                </a:spcAft>
                <a:buClrTx/>
                <a:buSzTx/>
                <a:buFontTx/>
                <a:buNone/>
                <a:tabLst/>
                <a:defRPr/>
              </a:pPr>
              <a:t>23</a:t>
            </a:fld>
            <a:endParaRPr kumimoji="0" lang="en-US" sz="1200" b="0" i="0" u="none" strike="noStrike" kern="1200" cap="none" spc="0" normalizeH="0" baseline="0" noProof="0" dirty="0">
              <a:ln>
                <a:noFill/>
              </a:ln>
              <a:solidFill>
                <a:srgbClr val="6D7777"/>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49FBB146-15E9-D94F-B15B-70468AB1DE48}"/>
              </a:ext>
            </a:extLst>
          </p:cNvPr>
          <p:cNvSpPr/>
          <p:nvPr/>
        </p:nvSpPr>
        <p:spPr>
          <a:xfrm>
            <a:off x="965458" y="1493891"/>
            <a:ext cx="3038666" cy="1820809"/>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Arial"/>
                <a:ea typeface="+mn-ea"/>
                <a:cs typeface="+mn-cs"/>
              </a:rPr>
              <a:t>Order MS</a:t>
            </a:r>
          </a:p>
        </p:txBody>
      </p:sp>
      <p:sp>
        <p:nvSpPr>
          <p:cNvPr id="7" name="Can 6">
            <a:extLst>
              <a:ext uri="{FF2B5EF4-FFF2-40B4-BE49-F238E27FC236}">
                <a16:creationId xmlns:a16="http://schemas.microsoft.com/office/drawing/2014/main" id="{E6D4EA1D-6A39-714A-9E5C-421D88572842}"/>
              </a:ext>
            </a:extLst>
          </p:cNvPr>
          <p:cNvSpPr/>
          <p:nvPr/>
        </p:nvSpPr>
        <p:spPr>
          <a:xfrm>
            <a:off x="1890886" y="3825081"/>
            <a:ext cx="593906" cy="465283"/>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126379" y="3293213"/>
            <a:ext cx="1340059" cy="188958"/>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A5F1FD6-A860-DE41-98AA-8D336AB8C2BF}"/>
              </a:ext>
            </a:extLst>
          </p:cNvPr>
          <p:cNvSpPr/>
          <p:nvPr/>
        </p:nvSpPr>
        <p:spPr>
          <a:xfrm>
            <a:off x="1126423" y="1865851"/>
            <a:ext cx="1151012" cy="85181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2583602" y="1873474"/>
            <a:ext cx="1151012" cy="85181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7" idx="0"/>
            <a:endCxn id="29" idx="2"/>
          </p:cNvCxnSpPr>
          <p:nvPr/>
        </p:nvCxnSpPr>
        <p:spPr>
          <a:xfrm rot="5400000" flipH="1" flipV="1">
            <a:off x="2065416" y="2847711"/>
            <a:ext cx="1216115" cy="971269"/>
          </a:xfrm>
          <a:prstGeom prst="bentConnector3">
            <a:avLst>
              <a:gd name="adj1" fmla="val 6375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4198572" y="2189549"/>
            <a:ext cx="790288" cy="429491"/>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3734614" y="2299381"/>
            <a:ext cx="463958" cy="10491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endCxn id="23" idx="0"/>
          </p:cNvCxnSpPr>
          <p:nvPr/>
        </p:nvCxnSpPr>
        <p:spPr>
          <a:xfrm rot="5400000">
            <a:off x="1907037" y="1288093"/>
            <a:ext cx="372649" cy="78286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endCxn id="29" idx="0"/>
          </p:cNvCxnSpPr>
          <p:nvPr/>
        </p:nvCxnSpPr>
        <p:spPr>
          <a:xfrm rot="16200000" flipH="1">
            <a:off x="2631814" y="1346180"/>
            <a:ext cx="380273" cy="674316"/>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38C85B5-559D-A64F-B23E-F18D672022E8}"/>
              </a:ext>
            </a:extLst>
          </p:cNvPr>
          <p:cNvGrpSpPr/>
          <p:nvPr/>
        </p:nvGrpSpPr>
        <p:grpSpPr>
          <a:xfrm>
            <a:off x="3159108" y="2725288"/>
            <a:ext cx="1078484" cy="1134386"/>
            <a:chOff x="3159108" y="2725288"/>
            <a:chExt cx="1078484" cy="1134386"/>
          </a:xfrm>
        </p:grpSpPr>
        <p:pic>
          <p:nvPicPr>
            <p:cNvPr id="32" name="Picture 31">
              <a:extLst>
                <a:ext uri="{FF2B5EF4-FFF2-40B4-BE49-F238E27FC236}">
                  <a16:creationId xmlns:a16="http://schemas.microsoft.com/office/drawing/2014/main" id="{EC4ED7CF-6313-DB4F-B4BB-5739A5D41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260" y="3424532"/>
              <a:ext cx="414713" cy="290095"/>
            </a:xfrm>
            <a:prstGeom prst="rect">
              <a:avLst/>
            </a:prstGeom>
          </p:spPr>
        </p:pic>
        <p:pic>
          <p:nvPicPr>
            <p:cNvPr id="33" name="Picture 32">
              <a:extLst>
                <a:ext uri="{FF2B5EF4-FFF2-40B4-BE49-F238E27FC236}">
                  <a16:creationId xmlns:a16="http://schemas.microsoft.com/office/drawing/2014/main" id="{DFA31C7C-5FC0-7C4B-9911-F234A5CAD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2879" y="3569579"/>
              <a:ext cx="414713" cy="290095"/>
            </a:xfrm>
            <a:prstGeom prst="rect">
              <a:avLst/>
            </a:prstGeom>
          </p:spPr>
        </p:pic>
        <p:cxnSp>
          <p:nvCxnSpPr>
            <p:cNvPr id="34" name="Elbow Connector 33">
              <a:extLst>
                <a:ext uri="{FF2B5EF4-FFF2-40B4-BE49-F238E27FC236}">
                  <a16:creationId xmlns:a16="http://schemas.microsoft.com/office/drawing/2014/main" id="{0F34A877-A470-AD4B-A313-74C17DEB8FDC}"/>
                </a:ext>
              </a:extLst>
            </p:cNvPr>
            <p:cNvCxnSpPr>
              <a:cxnSpLocks/>
              <a:stCxn id="32" idx="1"/>
              <a:endCxn id="29" idx="2"/>
            </p:cNvCxnSpPr>
            <p:nvPr/>
          </p:nvCxnSpPr>
          <p:spPr>
            <a:xfrm rot="10800000">
              <a:off x="3159108" y="2725288"/>
              <a:ext cx="433152" cy="844293"/>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93BFC243-BB4B-A049-BE45-A957BD3BB7A5}"/>
              </a:ext>
            </a:extLst>
          </p:cNvPr>
          <p:cNvSpPr txBox="1"/>
          <p:nvPr/>
        </p:nvSpPr>
        <p:spPr>
          <a:xfrm>
            <a:off x="3042109" y="1099871"/>
            <a:ext cx="55015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Arial"/>
                <a:ea typeface="+mn-ea"/>
                <a:cs typeface="+mn-cs"/>
              </a:rPr>
              <a:t>APIs</a:t>
            </a:r>
          </a:p>
        </p:txBody>
      </p:sp>
      <p:grpSp>
        <p:nvGrpSpPr>
          <p:cNvPr id="36" name="Group 35">
            <a:extLst>
              <a:ext uri="{FF2B5EF4-FFF2-40B4-BE49-F238E27FC236}">
                <a16:creationId xmlns:a16="http://schemas.microsoft.com/office/drawing/2014/main" id="{1AB4FAAD-B6CB-6649-8552-B1E338A0995A}"/>
              </a:ext>
            </a:extLst>
          </p:cNvPr>
          <p:cNvGrpSpPr/>
          <p:nvPr/>
        </p:nvGrpSpPr>
        <p:grpSpPr>
          <a:xfrm>
            <a:off x="2038904" y="1065482"/>
            <a:ext cx="785022" cy="420094"/>
            <a:chOff x="3383969" y="684409"/>
            <a:chExt cx="626831" cy="266407"/>
          </a:xfrm>
        </p:grpSpPr>
        <p:grpSp>
          <p:nvGrpSpPr>
            <p:cNvPr id="37" name="Group 36">
              <a:extLst>
                <a:ext uri="{FF2B5EF4-FFF2-40B4-BE49-F238E27FC236}">
                  <a16:creationId xmlns:a16="http://schemas.microsoft.com/office/drawing/2014/main" id="{C1090BE0-575E-7744-935E-F567069B2EF2}"/>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48" name="Oval 47">
                <a:extLst>
                  <a:ext uri="{FF2B5EF4-FFF2-40B4-BE49-F238E27FC236}">
                    <a16:creationId xmlns:a16="http://schemas.microsoft.com/office/drawing/2014/main" id="{A34EF395-3E58-9740-AA13-0961E2C22EDB}"/>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49" name="Straight Connector 48">
                <a:extLst>
                  <a:ext uri="{FF2B5EF4-FFF2-40B4-BE49-F238E27FC236}">
                    <a16:creationId xmlns:a16="http://schemas.microsoft.com/office/drawing/2014/main" id="{F102DA59-8E24-9C4B-9AFD-39E2F20E3892}"/>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32BBDDE3-D705-0440-9E79-7A8A6EECBF71}"/>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45" name="Oval 44">
                <a:extLst>
                  <a:ext uri="{FF2B5EF4-FFF2-40B4-BE49-F238E27FC236}">
                    <a16:creationId xmlns:a16="http://schemas.microsoft.com/office/drawing/2014/main" id="{081ABCD9-39C9-AE49-926B-7BF483A8CF69}"/>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47" name="Straight Connector 46">
                <a:extLst>
                  <a:ext uri="{FF2B5EF4-FFF2-40B4-BE49-F238E27FC236}">
                    <a16:creationId xmlns:a16="http://schemas.microsoft.com/office/drawing/2014/main" id="{11E97CCD-C9D2-E04F-8A5A-F2E3F64A02B6}"/>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5645F35F-A119-AC4A-9C0E-1EC5261F193E}"/>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42" name="Oval 41">
                <a:extLst>
                  <a:ext uri="{FF2B5EF4-FFF2-40B4-BE49-F238E27FC236}">
                    <a16:creationId xmlns:a16="http://schemas.microsoft.com/office/drawing/2014/main" id="{0AEBABC3-212A-764B-B79A-DC78ED411E17}"/>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44" name="Straight Connector 43">
                <a:extLst>
                  <a:ext uri="{FF2B5EF4-FFF2-40B4-BE49-F238E27FC236}">
                    <a16:creationId xmlns:a16="http://schemas.microsoft.com/office/drawing/2014/main" id="{76DBEE8F-D619-8549-8C77-C001024E0766}"/>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 name="Rectangle 2">
            <a:extLst>
              <a:ext uri="{FF2B5EF4-FFF2-40B4-BE49-F238E27FC236}">
                <a16:creationId xmlns:a16="http://schemas.microsoft.com/office/drawing/2014/main" id="{0070E44E-4601-1F49-9797-67A9261AA887}"/>
              </a:ext>
            </a:extLst>
          </p:cNvPr>
          <p:cNvSpPr/>
          <p:nvPr/>
        </p:nvSpPr>
        <p:spPr>
          <a:xfrm>
            <a:off x="5107390" y="968745"/>
            <a:ext cx="3819634" cy="2377574"/>
          </a:xfrm>
          <a:prstGeom prst="rect">
            <a:avLst/>
          </a:prstGeom>
        </p:spPr>
        <p:txBody>
          <a:bodyPr wrap="square">
            <a:spAutoFit/>
          </a:bodyPr>
          <a:lstStyle/>
          <a:p>
            <a:r>
              <a:rPr lang="en-US" dirty="0"/>
              <a:t>Separate the read model from the write model</a:t>
            </a:r>
          </a:p>
          <a:p>
            <a:endParaRPr lang="en-US" dirty="0"/>
          </a:p>
          <a:p>
            <a:r>
              <a:rPr lang="en-US" dirty="0"/>
              <a:t>CUD on write model</a:t>
            </a:r>
          </a:p>
          <a:p>
            <a:r>
              <a:rPr lang="en-US" dirty="0"/>
              <a:t>… with basic read by ID, name….</a:t>
            </a:r>
          </a:p>
          <a:p>
            <a:endParaRPr lang="en-US" dirty="0"/>
          </a:p>
          <a:p>
            <a:r>
              <a:rPr lang="en-US" dirty="0"/>
              <a:t>Complex query done on  Read model</a:t>
            </a:r>
          </a:p>
          <a:p>
            <a:endParaRPr lang="en-US" dirty="0"/>
          </a:p>
          <a:p>
            <a:endParaRPr lang="en-US" dirty="0"/>
          </a:p>
          <a:p>
            <a:endParaRPr lang="en-US" dirty="0"/>
          </a:p>
          <a:p>
            <a:endParaRPr lang="en-US" dirty="0"/>
          </a:p>
          <a:p>
            <a:r>
              <a:rPr lang="en-US" dirty="0"/>
              <a:t>How to </a:t>
            </a:r>
            <a:r>
              <a:rPr lang="en-US" b="1" dirty="0"/>
              <a:t>join </a:t>
            </a:r>
            <a:r>
              <a:rPr lang="en-US" dirty="0"/>
              <a:t>data / entities ?</a:t>
            </a:r>
            <a:endParaRPr lang="en-US" b="1" dirty="0"/>
          </a:p>
        </p:txBody>
      </p:sp>
      <p:sp>
        <p:nvSpPr>
          <p:cNvPr id="50" name="Rectangle 49">
            <a:hlinkClick r:id="" action="ppaction://noaction"/>
            <a:extLst>
              <a:ext uri="{FF2B5EF4-FFF2-40B4-BE49-F238E27FC236}">
                <a16:creationId xmlns:a16="http://schemas.microsoft.com/office/drawing/2014/main" id="{6061CE9E-8DB7-6145-99F8-7D07FC0F1288}"/>
              </a:ext>
            </a:extLst>
          </p:cNvPr>
          <p:cNvSpPr/>
          <p:nvPr/>
        </p:nvSpPr>
        <p:spPr>
          <a:xfrm>
            <a:off x="212105" y="4672460"/>
            <a:ext cx="7932719" cy="300082"/>
          </a:xfrm>
          <a:prstGeom prst="rect">
            <a:avLst/>
          </a:prstGeom>
        </p:spPr>
        <p:txBody>
          <a:bodyPr wrap="square">
            <a:spAutoFit/>
          </a:bodyPr>
          <a:lstStyle/>
          <a:p>
            <a:r>
              <a:rPr lang="en-US" dirty="0">
                <a:hlinkClick r:id="rId4"/>
              </a:rPr>
              <a:t>https://</a:t>
            </a:r>
            <a:r>
              <a:rPr lang="en-US" dirty="0" err="1">
                <a:hlinkClick r:id="rId4"/>
              </a:rPr>
              <a:t>ibm</a:t>
            </a:r>
            <a:r>
              <a:rPr lang="en-US" dirty="0">
                <a:hlinkClick r:id="rId4"/>
              </a:rPr>
              <a:t>-cloud-</a:t>
            </a:r>
            <a:r>
              <a:rPr lang="en-US" dirty="0" err="1">
                <a:hlinkClick r:id="rId4"/>
              </a:rPr>
              <a:t>architecture.github.io</a:t>
            </a:r>
            <a:r>
              <a:rPr lang="en-US" dirty="0">
                <a:hlinkClick r:id="rId4"/>
              </a:rPr>
              <a:t>/</a:t>
            </a:r>
            <a:r>
              <a:rPr lang="en-US" dirty="0" err="1">
                <a:hlinkClick r:id="rId4"/>
              </a:rPr>
              <a:t>refarch-eda</a:t>
            </a:r>
            <a:r>
              <a:rPr lang="en-US" dirty="0">
                <a:hlinkClick r:id="rId4"/>
              </a:rPr>
              <a:t>/</a:t>
            </a:r>
            <a:r>
              <a:rPr lang="en-US" dirty="0" err="1">
                <a:hlinkClick r:id="rId4"/>
              </a:rPr>
              <a:t>evt</a:t>
            </a:r>
            <a:r>
              <a:rPr lang="en-US" dirty="0">
                <a:hlinkClick r:id="rId4"/>
              </a:rPr>
              <a:t>-microservices/ED-patterns/</a:t>
            </a:r>
            <a:endParaRPr lang="en-US" dirty="0"/>
          </a:p>
        </p:txBody>
      </p:sp>
    </p:spTree>
    <p:extLst>
      <p:ext uri="{BB962C8B-B14F-4D97-AF65-F5344CB8AC3E}">
        <p14:creationId xmlns:p14="http://schemas.microsoft.com/office/powerpoint/2010/main" val="197294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1E72CEF4-9317-AA4E-9698-5F99B404CB96}"/>
              </a:ext>
            </a:extLst>
          </p:cNvPr>
          <p:cNvSpPr/>
          <p:nvPr/>
        </p:nvSpPr>
        <p:spPr>
          <a:xfrm>
            <a:off x="4278931" y="1922771"/>
            <a:ext cx="824010" cy="686729"/>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accent2">
                    <a:lumMod val="50000"/>
                  </a:schemeClr>
                </a:solidFill>
                <a:effectLst/>
                <a:uLnTx/>
                <a:uFillTx/>
                <a:latin typeface="Arial"/>
                <a:ea typeface="+mn-ea"/>
                <a:cs typeface="+mn-cs"/>
              </a:rPr>
              <a:t>Order Queries MS</a:t>
            </a:r>
          </a:p>
        </p:txBody>
      </p:sp>
      <p:sp>
        <p:nvSpPr>
          <p:cNvPr id="61" name="Rectangle 60"/>
          <p:cNvSpPr/>
          <p:nvPr/>
        </p:nvSpPr>
        <p:spPr>
          <a:xfrm>
            <a:off x="1220064" y="3546310"/>
            <a:ext cx="4784648" cy="744130"/>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30A0"/>
                </a:solidFill>
                <a:effectLst/>
                <a:uLnTx/>
                <a:uFillTx/>
                <a:latin typeface="Arial"/>
                <a:ea typeface="+mn-ea"/>
                <a:cs typeface="+mn-cs"/>
              </a:rPr>
              <a:t>Event Backbone</a:t>
            </a:r>
          </a:p>
        </p:txBody>
      </p:sp>
      <p:sp>
        <p:nvSpPr>
          <p:cNvPr id="2" name="Title 1"/>
          <p:cNvSpPr>
            <a:spLocks noGrp="1"/>
          </p:cNvSpPr>
          <p:nvPr>
            <p:ph type="title"/>
          </p:nvPr>
        </p:nvSpPr>
        <p:spPr>
          <a:xfrm>
            <a:off x="99757" y="121459"/>
            <a:ext cx="8152409" cy="400193"/>
          </a:xfrm>
        </p:spPr>
        <p:txBody>
          <a:bodyPr/>
          <a:lstStyle/>
          <a:p>
            <a:pPr algn="l"/>
            <a:r>
              <a:rPr lang="en-US" dirty="0"/>
              <a:t>Event Sourcing &amp; CQRS</a:t>
            </a:r>
          </a:p>
        </p:txBody>
      </p:sp>
      <p:cxnSp>
        <p:nvCxnSpPr>
          <p:cNvPr id="52" name="Elbow Connector 51"/>
          <p:cNvCxnSpPr>
            <a:cxnSpLocks/>
            <a:stCxn id="31" idx="2"/>
          </p:cNvCxnSpPr>
          <p:nvPr/>
        </p:nvCxnSpPr>
        <p:spPr>
          <a:xfrm rot="16200000" flipH="1">
            <a:off x="1327780" y="1736278"/>
            <a:ext cx="518921" cy="10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086266" y="1969189"/>
            <a:ext cx="824010" cy="686729"/>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accent2">
                    <a:lumMod val="50000"/>
                  </a:schemeClr>
                </a:solidFill>
                <a:effectLst/>
                <a:uLnTx/>
                <a:uFillTx/>
                <a:latin typeface="Arial"/>
                <a:ea typeface="+mn-ea"/>
                <a:cs typeface="+mn-cs"/>
              </a:rPr>
              <a:t>Order Command MS</a:t>
            </a:r>
          </a:p>
        </p:txBody>
      </p:sp>
      <p:sp>
        <p:nvSpPr>
          <p:cNvPr id="53" name="Rectangle 52"/>
          <p:cNvSpPr/>
          <p:nvPr/>
        </p:nvSpPr>
        <p:spPr>
          <a:xfrm>
            <a:off x="1179331" y="2116097"/>
            <a:ext cx="824010" cy="414207"/>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accent2">
                    <a:lumMod val="50000"/>
                  </a:schemeClr>
                </a:solidFill>
                <a:effectLst/>
                <a:uLnTx/>
                <a:uFillTx/>
                <a:latin typeface="Arial"/>
                <a:ea typeface="+mn-ea"/>
                <a:cs typeface="+mn-cs"/>
              </a:rPr>
              <a:t>BFF</a:t>
            </a:r>
          </a:p>
        </p:txBody>
      </p:sp>
      <p:cxnSp>
        <p:nvCxnSpPr>
          <p:cNvPr id="60" name="Elbow Connector 59"/>
          <p:cNvCxnSpPr>
            <a:cxnSpLocks/>
            <a:stCxn id="34" idx="2"/>
          </p:cNvCxnSpPr>
          <p:nvPr/>
        </p:nvCxnSpPr>
        <p:spPr>
          <a:xfrm rot="5400000">
            <a:off x="5327763" y="637207"/>
            <a:ext cx="443498" cy="184810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43760" y="1063153"/>
            <a:ext cx="1285875" cy="414207"/>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30A0"/>
                </a:solidFill>
                <a:effectLst/>
                <a:uLnTx/>
                <a:uFillTx/>
                <a:latin typeface="Arial"/>
                <a:ea typeface="+mn-ea"/>
                <a:cs typeface="+mn-cs"/>
              </a:rPr>
              <a:t>Order UI Web SPA</a:t>
            </a:r>
          </a:p>
        </p:txBody>
      </p:sp>
      <p:sp>
        <p:nvSpPr>
          <p:cNvPr id="34" name="Rectangle 33"/>
          <p:cNvSpPr/>
          <p:nvPr/>
        </p:nvSpPr>
        <p:spPr>
          <a:xfrm>
            <a:off x="5830627" y="925304"/>
            <a:ext cx="1285875" cy="414207"/>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30A0"/>
                </a:solidFill>
                <a:effectLst/>
                <a:uLnTx/>
                <a:uFillTx/>
                <a:latin typeface="Arial"/>
                <a:ea typeface="+mn-ea"/>
                <a:cs typeface="+mn-cs"/>
              </a:rPr>
              <a:t>Order Dashboard Web</a:t>
            </a:r>
          </a:p>
        </p:txBody>
      </p:sp>
      <p:sp>
        <p:nvSpPr>
          <p:cNvPr id="48" name="TextBox 47"/>
          <p:cNvSpPr txBox="1"/>
          <p:nvPr/>
        </p:nvSpPr>
        <p:spPr>
          <a:xfrm>
            <a:off x="5083546" y="1559933"/>
            <a:ext cx="968535" cy="21358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prstClr val="black"/>
                </a:solidFill>
                <a:effectLst/>
                <a:uLnTx/>
                <a:uFillTx/>
                <a:latin typeface="Arial"/>
                <a:ea typeface="+mn-ea"/>
                <a:cs typeface="+mn-cs"/>
              </a:rPr>
              <a:t>Complex Queries</a:t>
            </a:r>
          </a:p>
        </p:txBody>
      </p:sp>
      <p:sp>
        <p:nvSpPr>
          <p:cNvPr id="55" name="TextBox 54"/>
          <p:cNvSpPr txBox="1"/>
          <p:nvPr/>
        </p:nvSpPr>
        <p:spPr>
          <a:xfrm>
            <a:off x="640313" y="1644515"/>
            <a:ext cx="949299" cy="33483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srgbClr val="4178BE">
                    <a:lumMod val="25000"/>
                  </a:srgbClr>
                </a:solidFill>
                <a:effectLst/>
                <a:uLnTx/>
                <a:uFillTx/>
                <a:latin typeface="Arial"/>
                <a:ea typeface="+mn-ea"/>
                <a:cs typeface="+mn-cs"/>
              </a:rPr>
              <a:t>Add, read by ID,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srgbClr val="4178BE">
                    <a:lumMod val="25000"/>
                  </a:srgbClr>
                </a:solidFill>
                <a:effectLst/>
                <a:uLnTx/>
                <a:uFillTx/>
                <a:latin typeface="Arial"/>
                <a:ea typeface="+mn-ea"/>
                <a:cs typeface="+mn-cs"/>
              </a:rPr>
              <a:t>update Order</a:t>
            </a:r>
          </a:p>
        </p:txBody>
      </p:sp>
      <p:cxnSp>
        <p:nvCxnSpPr>
          <p:cNvPr id="56" name="Elbow Connector 55"/>
          <p:cNvCxnSpPr>
            <a:cxnSpLocks/>
            <a:endCxn id="88" idx="2"/>
          </p:cNvCxnSpPr>
          <p:nvPr/>
        </p:nvCxnSpPr>
        <p:spPr>
          <a:xfrm flipV="1">
            <a:off x="4418928" y="2668970"/>
            <a:ext cx="208816" cy="1154786"/>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cxnSpLocks/>
            <a:stCxn id="47" idx="2"/>
          </p:cNvCxnSpPr>
          <p:nvPr/>
        </p:nvCxnSpPr>
        <p:spPr>
          <a:xfrm rot="5400000">
            <a:off x="2633352" y="2958837"/>
            <a:ext cx="1167838" cy="562000"/>
          </a:xfrm>
          <a:prstGeom prst="bentConnector4">
            <a:avLst>
              <a:gd name="adj1" fmla="val 43708"/>
              <a:gd name="adj2" fmla="val 14067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187891" y="992605"/>
            <a:ext cx="468022" cy="631144"/>
            <a:chOff x="8826" y="-1"/>
            <a:chExt cx="707232" cy="953727"/>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sz="1800">
                    <a:solidFill>
                      <a:srgbClr val="FFFFFF"/>
                    </a:solidFill>
                  </a:defRPr>
                </a:pPr>
                <a:endParaRPr kumimoji="0" sz="1191" b="0" i="0" u="none" strike="noStrike" kern="1200" cap="none" spc="0" normalizeH="0" baseline="0" noProof="0">
                  <a:ln>
                    <a:noFill/>
                  </a:ln>
                  <a:solidFill>
                    <a:srgbClr val="FFFFFF"/>
                  </a:solidFill>
                  <a:effectLst/>
                  <a:uLnTx/>
                  <a:uFillTx/>
                  <a:latin typeface="Arial"/>
                  <a:ea typeface="+mn-ea"/>
                  <a:cs typeface="+mn-cs"/>
                </a:endParaRPr>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85832" cy="24649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6858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US" sz="530" b="0" i="0" u="none" strike="noStrike" kern="1200" cap="none" spc="0" normalizeH="0" baseline="0" noProof="0" dirty="0">
                  <a:ln>
                    <a:noFill/>
                  </a:ln>
                  <a:solidFill>
                    <a:srgbClr val="000000"/>
                  </a:solidFill>
                  <a:effectLst/>
                  <a:uLnTx/>
                  <a:uFillTx/>
                  <a:latin typeface="Helvetica"/>
                  <a:sym typeface="Helvetica"/>
                </a:rPr>
                <a:t>END</a:t>
              </a:r>
            </a:p>
            <a:p>
              <a:pPr marL="0" marR="0" lvl="0" indent="0" algn="l" defTabSz="685800" rtl="0" eaLnBrk="1" fontAlgn="auto" latinLnBrk="0" hangingPunct="1">
                <a:lnSpc>
                  <a:spcPct val="100000"/>
                </a:lnSpc>
                <a:spcBef>
                  <a:spcPts val="0"/>
                </a:spcBef>
                <a:spcAft>
                  <a:spcPts val="0"/>
                </a:spcAft>
                <a:buClrTx/>
                <a:buSzTx/>
                <a:buFontTx/>
                <a:buNone/>
                <a:tabLst/>
                <a:defRPr sz="1800" b="0">
                  <a:solidFill>
                    <a:srgbClr val="000000"/>
                  </a:solidFill>
                </a:defRPr>
              </a:pPr>
              <a:r>
                <a:rPr kumimoji="0" sz="530" b="0" i="0" u="none" strike="noStrike" kern="1200" cap="none" spc="0" normalizeH="0" baseline="0" noProof="0" dirty="0">
                  <a:ln>
                    <a:noFill/>
                  </a:ln>
                  <a:solidFill>
                    <a:srgbClr val="000000"/>
                  </a:solidFill>
                  <a:effectLst/>
                  <a:uLnTx/>
                  <a:uFillTx/>
                  <a:latin typeface="Helvetica"/>
                  <a:sym typeface="Helvetica"/>
                </a:rPr>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7289093" y="848670"/>
            <a:ext cx="468022" cy="631144"/>
            <a:chOff x="8826" y="-1"/>
            <a:chExt cx="707232" cy="953727"/>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sz="1800">
                    <a:solidFill>
                      <a:srgbClr val="FFFFFF"/>
                    </a:solidFill>
                  </a:defRPr>
                </a:pPr>
                <a:endParaRPr kumimoji="0" sz="1191" b="0" i="0" u="none" strike="noStrike" kern="1200" cap="none" spc="0" normalizeH="0" baseline="0" noProof="0">
                  <a:ln>
                    <a:noFill/>
                  </a:ln>
                  <a:solidFill>
                    <a:srgbClr val="FFFFFF"/>
                  </a:solidFill>
                  <a:effectLst/>
                  <a:uLnTx/>
                  <a:uFillTx/>
                  <a:latin typeface="Arial"/>
                  <a:ea typeface="+mn-ea"/>
                  <a:cs typeface="+mn-cs"/>
                </a:endParaRPr>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18375" cy="24649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6858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US" sz="530" b="0" i="0" u="none" strike="noStrike" kern="1200" cap="none" spc="0" normalizeH="0" baseline="0" noProof="0" dirty="0">
                  <a:ln>
                    <a:noFill/>
                  </a:ln>
                  <a:solidFill>
                    <a:srgbClr val="000000"/>
                  </a:solidFill>
                  <a:effectLst/>
                  <a:uLnTx/>
                  <a:uFillTx/>
                  <a:latin typeface="Helvetica"/>
                  <a:sym typeface="Helvetica"/>
                </a:rPr>
                <a:t>BUSINESS</a:t>
              </a:r>
            </a:p>
            <a:p>
              <a:pPr marL="0" marR="0" lvl="0" indent="0" algn="l" defTabSz="685800" rtl="0" eaLnBrk="1" fontAlgn="auto" latinLnBrk="0" hangingPunct="1">
                <a:lnSpc>
                  <a:spcPct val="100000"/>
                </a:lnSpc>
                <a:spcBef>
                  <a:spcPts val="0"/>
                </a:spcBef>
                <a:spcAft>
                  <a:spcPts val="0"/>
                </a:spcAft>
                <a:buClrTx/>
                <a:buSzTx/>
                <a:buFontTx/>
                <a:buNone/>
                <a:tabLst/>
                <a:defRPr sz="1800" b="0">
                  <a:solidFill>
                    <a:srgbClr val="000000"/>
                  </a:solidFill>
                </a:defRPr>
              </a:pPr>
              <a:r>
                <a:rPr kumimoji="0" sz="530" b="0" i="0" u="none" strike="noStrike" kern="1200" cap="none" spc="0" normalizeH="0" baseline="0" noProof="0" dirty="0">
                  <a:ln>
                    <a:noFill/>
                  </a:ln>
                  <a:solidFill>
                    <a:srgbClr val="000000"/>
                  </a:solidFill>
                  <a:effectLst/>
                  <a:uLnTx/>
                  <a:uFillTx/>
                  <a:latin typeface="Helvetica"/>
                  <a:sym typeface="Helvetica"/>
                </a:rPr>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endCxn id="53" idx="3"/>
          </p:cNvCxnSpPr>
          <p:nvPr/>
        </p:nvCxnSpPr>
        <p:spPr>
          <a:xfrm rot="16200000" flipH="1" flipV="1">
            <a:off x="2473042" y="1300255"/>
            <a:ext cx="553244" cy="1492646"/>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3808546" y="2499398"/>
            <a:ext cx="267746" cy="35723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sp>
        <p:nvSpPr>
          <p:cNvPr id="88" name="Rectangle 87">
            <a:extLst>
              <a:ext uri="{FF2B5EF4-FFF2-40B4-BE49-F238E27FC236}">
                <a16:creationId xmlns:a16="http://schemas.microsoft.com/office/drawing/2014/main" id="{44E51D17-B445-A14E-B573-92EB0C82C6DB}"/>
              </a:ext>
            </a:extLst>
          </p:cNvPr>
          <p:cNvSpPr/>
          <p:nvPr/>
        </p:nvSpPr>
        <p:spPr>
          <a:xfrm>
            <a:off x="4215739" y="1982241"/>
            <a:ext cx="824010" cy="686729"/>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accent2">
                    <a:lumMod val="50000"/>
                  </a:schemeClr>
                </a:solidFill>
                <a:effectLst/>
                <a:uLnTx/>
                <a:uFillTx/>
                <a:latin typeface="Arial"/>
                <a:ea typeface="+mn-ea"/>
                <a:cs typeface="+mn-cs"/>
              </a:rPr>
              <a:t>Order Queries MS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928" y="3218779"/>
            <a:ext cx="414713" cy="29009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8629" y="2977479"/>
            <a:ext cx="414713" cy="290095"/>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endCxn id="53" idx="3"/>
          </p:cNvCxnSpPr>
          <p:nvPr/>
        </p:nvCxnSpPr>
        <p:spPr>
          <a:xfrm rot="16200000" flipH="1" flipV="1">
            <a:off x="3044304" y="742045"/>
            <a:ext cx="540193" cy="2622119"/>
          </a:xfrm>
          <a:prstGeom prst="bentConnector4">
            <a:avLst>
              <a:gd name="adj1" fmla="val -113886"/>
              <a:gd name="adj2" fmla="val 7978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16C78587-C305-8E4F-9E46-8B03C58DD9B6}"/>
              </a:ext>
            </a:extLst>
          </p:cNvPr>
          <p:cNvSpPr/>
          <p:nvPr/>
        </p:nvSpPr>
        <p:spPr bwMode="auto">
          <a:xfrm>
            <a:off x="2948942" y="3636983"/>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0</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40" name="Rounded Rectangle 39">
            <a:extLst>
              <a:ext uri="{FF2B5EF4-FFF2-40B4-BE49-F238E27FC236}">
                <a16:creationId xmlns:a16="http://schemas.microsoft.com/office/drawing/2014/main" id="{7EDE5BCB-E9B5-F243-8618-573B9CA5E25B}"/>
              </a:ext>
            </a:extLst>
          </p:cNvPr>
          <p:cNvSpPr/>
          <p:nvPr/>
        </p:nvSpPr>
        <p:spPr bwMode="auto">
          <a:xfrm>
            <a:off x="3131820" y="3636983"/>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1</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41" name="Rounded Rectangle 40">
            <a:extLst>
              <a:ext uri="{FF2B5EF4-FFF2-40B4-BE49-F238E27FC236}">
                <a16:creationId xmlns:a16="http://schemas.microsoft.com/office/drawing/2014/main" id="{6383300F-167E-044E-A428-95CC8D7EFA81}"/>
              </a:ext>
            </a:extLst>
          </p:cNvPr>
          <p:cNvSpPr/>
          <p:nvPr/>
        </p:nvSpPr>
        <p:spPr bwMode="auto">
          <a:xfrm>
            <a:off x="3315991" y="3636983"/>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2</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Rounded Rectangle 41">
            <a:extLst>
              <a:ext uri="{FF2B5EF4-FFF2-40B4-BE49-F238E27FC236}">
                <a16:creationId xmlns:a16="http://schemas.microsoft.com/office/drawing/2014/main" id="{EFD70F6B-4B52-C442-A4EF-74CD0856A926}"/>
              </a:ext>
            </a:extLst>
          </p:cNvPr>
          <p:cNvSpPr/>
          <p:nvPr/>
        </p:nvSpPr>
        <p:spPr bwMode="auto">
          <a:xfrm>
            <a:off x="3498869" y="3636983"/>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3</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43" name="Rounded Rectangle 42">
            <a:extLst>
              <a:ext uri="{FF2B5EF4-FFF2-40B4-BE49-F238E27FC236}">
                <a16:creationId xmlns:a16="http://schemas.microsoft.com/office/drawing/2014/main" id="{E3B972D3-E7C8-3D4F-8831-8DDE49258781}"/>
              </a:ext>
            </a:extLst>
          </p:cNvPr>
          <p:cNvSpPr/>
          <p:nvPr/>
        </p:nvSpPr>
        <p:spPr bwMode="auto">
          <a:xfrm>
            <a:off x="3683040" y="3636983"/>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4</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44" name="Rounded Rectangle 43">
            <a:extLst>
              <a:ext uri="{FF2B5EF4-FFF2-40B4-BE49-F238E27FC236}">
                <a16:creationId xmlns:a16="http://schemas.microsoft.com/office/drawing/2014/main" id="{D6B816F5-9CE3-4743-9772-B7E59793130B}"/>
              </a:ext>
            </a:extLst>
          </p:cNvPr>
          <p:cNvSpPr/>
          <p:nvPr/>
        </p:nvSpPr>
        <p:spPr bwMode="auto">
          <a:xfrm>
            <a:off x="3869819" y="3636983"/>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5</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45" name="Rounded Rectangle 44">
            <a:extLst>
              <a:ext uri="{FF2B5EF4-FFF2-40B4-BE49-F238E27FC236}">
                <a16:creationId xmlns:a16="http://schemas.microsoft.com/office/drawing/2014/main" id="{2FB68ACB-82A3-2147-9348-153685F50EEB}"/>
              </a:ext>
            </a:extLst>
          </p:cNvPr>
          <p:cNvSpPr/>
          <p:nvPr/>
        </p:nvSpPr>
        <p:spPr bwMode="auto">
          <a:xfrm>
            <a:off x="4050089" y="3636983"/>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6</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B60A4CEF-5BBE-6C42-8F50-8C026673E18B}"/>
              </a:ext>
            </a:extLst>
          </p:cNvPr>
          <p:cNvSpPr/>
          <p:nvPr/>
        </p:nvSpPr>
        <p:spPr bwMode="auto">
          <a:xfrm>
            <a:off x="4230359" y="3636983"/>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7</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50" name="Can 49">
            <a:extLst>
              <a:ext uri="{FF2B5EF4-FFF2-40B4-BE49-F238E27FC236}">
                <a16:creationId xmlns:a16="http://schemas.microsoft.com/office/drawing/2014/main" id="{08677E26-4C99-334F-B272-C29B26BA4A31}"/>
              </a:ext>
            </a:extLst>
          </p:cNvPr>
          <p:cNvSpPr/>
          <p:nvPr/>
        </p:nvSpPr>
        <p:spPr>
          <a:xfrm>
            <a:off x="4952518" y="2485838"/>
            <a:ext cx="267746" cy="35723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grpSp>
        <p:nvGrpSpPr>
          <p:cNvPr id="51" name="Group 50">
            <a:extLst>
              <a:ext uri="{FF2B5EF4-FFF2-40B4-BE49-F238E27FC236}">
                <a16:creationId xmlns:a16="http://schemas.microsoft.com/office/drawing/2014/main" id="{3D297CC9-095F-E34C-BE35-C102CC63EE32}"/>
              </a:ext>
            </a:extLst>
          </p:cNvPr>
          <p:cNvGrpSpPr/>
          <p:nvPr/>
        </p:nvGrpSpPr>
        <p:grpSpPr>
          <a:xfrm>
            <a:off x="3215215" y="1779016"/>
            <a:ext cx="599030" cy="186182"/>
            <a:chOff x="3383969" y="684409"/>
            <a:chExt cx="626831" cy="266407"/>
          </a:xfrm>
        </p:grpSpPr>
        <p:grpSp>
          <p:nvGrpSpPr>
            <p:cNvPr id="54" name="Group 53">
              <a:extLst>
                <a:ext uri="{FF2B5EF4-FFF2-40B4-BE49-F238E27FC236}">
                  <a16:creationId xmlns:a16="http://schemas.microsoft.com/office/drawing/2014/main" id="{B841E361-693A-2E48-B105-695569FBB9D2}"/>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70" name="Oval 69">
                <a:extLst>
                  <a:ext uri="{FF2B5EF4-FFF2-40B4-BE49-F238E27FC236}">
                    <a16:creationId xmlns:a16="http://schemas.microsoft.com/office/drawing/2014/main" id="{552129DA-0BFA-9645-AD70-81888EEBD5C6}"/>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71" name="Straight Connector 70">
                <a:extLst>
                  <a:ext uri="{FF2B5EF4-FFF2-40B4-BE49-F238E27FC236}">
                    <a16:creationId xmlns:a16="http://schemas.microsoft.com/office/drawing/2014/main" id="{6FD1107B-3DDC-E544-8B10-69E63EEBBF1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7" name="Group 56">
              <a:extLst>
                <a:ext uri="{FF2B5EF4-FFF2-40B4-BE49-F238E27FC236}">
                  <a16:creationId xmlns:a16="http://schemas.microsoft.com/office/drawing/2014/main" id="{976EAF13-BF2D-B54F-8F6C-8AF7EEE0DFED}"/>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68" name="Oval 67">
                <a:extLst>
                  <a:ext uri="{FF2B5EF4-FFF2-40B4-BE49-F238E27FC236}">
                    <a16:creationId xmlns:a16="http://schemas.microsoft.com/office/drawing/2014/main" id="{08A5F7C9-D5C1-384A-B310-8FFFAF7557CE}"/>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69" name="Straight Connector 68">
                <a:extLst>
                  <a:ext uri="{FF2B5EF4-FFF2-40B4-BE49-F238E27FC236}">
                    <a16:creationId xmlns:a16="http://schemas.microsoft.com/office/drawing/2014/main" id="{AFAC790A-DFE0-234E-BE4C-12D05833A6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4" name="Group 63">
              <a:extLst>
                <a:ext uri="{FF2B5EF4-FFF2-40B4-BE49-F238E27FC236}">
                  <a16:creationId xmlns:a16="http://schemas.microsoft.com/office/drawing/2014/main" id="{F5AF5707-E42B-F44E-8D08-7716D07324B1}"/>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65" name="Oval 64">
                <a:extLst>
                  <a:ext uri="{FF2B5EF4-FFF2-40B4-BE49-F238E27FC236}">
                    <a16:creationId xmlns:a16="http://schemas.microsoft.com/office/drawing/2014/main" id="{F4652F23-ACBC-5B4A-936E-26893AC6662E}"/>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66" name="Straight Connector 65">
                <a:extLst>
                  <a:ext uri="{FF2B5EF4-FFF2-40B4-BE49-F238E27FC236}">
                    <a16:creationId xmlns:a16="http://schemas.microsoft.com/office/drawing/2014/main" id="{C7D733F4-F34C-1847-8E4E-EA5CDD14C1F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72" name="Group 71">
            <a:extLst>
              <a:ext uri="{FF2B5EF4-FFF2-40B4-BE49-F238E27FC236}">
                <a16:creationId xmlns:a16="http://schemas.microsoft.com/office/drawing/2014/main" id="{1B3F0891-277D-D74B-A847-FDE5EAB9E651}"/>
              </a:ext>
            </a:extLst>
          </p:cNvPr>
          <p:cNvGrpSpPr/>
          <p:nvPr/>
        </p:nvGrpSpPr>
        <p:grpSpPr>
          <a:xfrm>
            <a:off x="1300157" y="1911197"/>
            <a:ext cx="599030" cy="186182"/>
            <a:chOff x="3383969" y="684409"/>
            <a:chExt cx="626831" cy="266407"/>
          </a:xfrm>
        </p:grpSpPr>
        <p:grpSp>
          <p:nvGrpSpPr>
            <p:cNvPr id="74" name="Group 73">
              <a:extLst>
                <a:ext uri="{FF2B5EF4-FFF2-40B4-BE49-F238E27FC236}">
                  <a16:creationId xmlns:a16="http://schemas.microsoft.com/office/drawing/2014/main" id="{2DDB8DF0-411D-2540-9852-2943A965AF1C}"/>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92" name="Oval 91">
                <a:extLst>
                  <a:ext uri="{FF2B5EF4-FFF2-40B4-BE49-F238E27FC236}">
                    <a16:creationId xmlns:a16="http://schemas.microsoft.com/office/drawing/2014/main" id="{062914FE-AF53-1140-882A-2199DEBD37BB}"/>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93" name="Straight Connector 92">
                <a:extLst>
                  <a:ext uri="{FF2B5EF4-FFF2-40B4-BE49-F238E27FC236}">
                    <a16:creationId xmlns:a16="http://schemas.microsoft.com/office/drawing/2014/main" id="{5AC213C3-7F13-6540-B0CC-4A1E5DA57D3F}"/>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5" name="Group 74">
              <a:extLst>
                <a:ext uri="{FF2B5EF4-FFF2-40B4-BE49-F238E27FC236}">
                  <a16:creationId xmlns:a16="http://schemas.microsoft.com/office/drawing/2014/main" id="{394B4C0B-1A4C-7746-BCCC-1408679AB6A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83" name="Oval 82">
                <a:extLst>
                  <a:ext uri="{FF2B5EF4-FFF2-40B4-BE49-F238E27FC236}">
                    <a16:creationId xmlns:a16="http://schemas.microsoft.com/office/drawing/2014/main" id="{D719099D-7762-B84C-83A2-F0244AA88398}"/>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90" name="Straight Connector 89">
                <a:extLst>
                  <a:ext uri="{FF2B5EF4-FFF2-40B4-BE49-F238E27FC236}">
                    <a16:creationId xmlns:a16="http://schemas.microsoft.com/office/drawing/2014/main" id="{854EA636-DC65-004D-9658-4BB0AE564256}"/>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D485925-7CE7-9344-8A63-5E1521D602F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77" name="Oval 76">
                <a:extLst>
                  <a:ext uri="{FF2B5EF4-FFF2-40B4-BE49-F238E27FC236}">
                    <a16:creationId xmlns:a16="http://schemas.microsoft.com/office/drawing/2014/main" id="{006E0720-BD2E-3F45-873B-8D6AE64A406E}"/>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82" name="Straight Connector 81">
                <a:extLst>
                  <a:ext uri="{FF2B5EF4-FFF2-40B4-BE49-F238E27FC236}">
                    <a16:creationId xmlns:a16="http://schemas.microsoft.com/office/drawing/2014/main" id="{5A6EDB27-5B86-7745-B47B-22247649DC9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94" name="Group 93">
            <a:extLst>
              <a:ext uri="{FF2B5EF4-FFF2-40B4-BE49-F238E27FC236}">
                <a16:creationId xmlns:a16="http://schemas.microsoft.com/office/drawing/2014/main" id="{0602803D-3FDD-684C-9519-C6EF213F3397}"/>
              </a:ext>
            </a:extLst>
          </p:cNvPr>
          <p:cNvGrpSpPr/>
          <p:nvPr/>
        </p:nvGrpSpPr>
        <p:grpSpPr>
          <a:xfrm>
            <a:off x="4340099" y="1788829"/>
            <a:ext cx="599030" cy="186182"/>
            <a:chOff x="3383969" y="684409"/>
            <a:chExt cx="626831" cy="266407"/>
          </a:xfrm>
        </p:grpSpPr>
        <p:grpSp>
          <p:nvGrpSpPr>
            <p:cNvPr id="95" name="Group 94">
              <a:extLst>
                <a:ext uri="{FF2B5EF4-FFF2-40B4-BE49-F238E27FC236}">
                  <a16:creationId xmlns:a16="http://schemas.microsoft.com/office/drawing/2014/main" id="{6E3336C3-B411-F44D-A98C-2FBC05A7F617}"/>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102" name="Oval 101">
                <a:extLst>
                  <a:ext uri="{FF2B5EF4-FFF2-40B4-BE49-F238E27FC236}">
                    <a16:creationId xmlns:a16="http://schemas.microsoft.com/office/drawing/2014/main" id="{2F18F5FF-D180-7D4B-A55B-ED73D99B68BE}"/>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03" name="Straight Connector 102">
                <a:extLst>
                  <a:ext uri="{FF2B5EF4-FFF2-40B4-BE49-F238E27FC236}">
                    <a16:creationId xmlns:a16="http://schemas.microsoft.com/office/drawing/2014/main" id="{AC3D4D8F-11B3-DA4C-B55A-56D412D0F1CC}"/>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6" name="Group 95">
              <a:extLst>
                <a:ext uri="{FF2B5EF4-FFF2-40B4-BE49-F238E27FC236}">
                  <a16:creationId xmlns:a16="http://schemas.microsoft.com/office/drawing/2014/main" id="{4D651CDB-F67E-4943-98BD-5CA87720E230}"/>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100" name="Oval 99">
                <a:extLst>
                  <a:ext uri="{FF2B5EF4-FFF2-40B4-BE49-F238E27FC236}">
                    <a16:creationId xmlns:a16="http://schemas.microsoft.com/office/drawing/2014/main" id="{1B227507-B51C-8346-9207-52E04EDA0429}"/>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01" name="Straight Connector 100">
                <a:extLst>
                  <a:ext uri="{FF2B5EF4-FFF2-40B4-BE49-F238E27FC236}">
                    <a16:creationId xmlns:a16="http://schemas.microsoft.com/office/drawing/2014/main" id="{C00CB02D-6CEE-944E-9ED0-F12CB2D40456}"/>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7" name="Group 96">
              <a:extLst>
                <a:ext uri="{FF2B5EF4-FFF2-40B4-BE49-F238E27FC236}">
                  <a16:creationId xmlns:a16="http://schemas.microsoft.com/office/drawing/2014/main" id="{130A0940-278D-F544-B3E3-902F80B8A2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98" name="Oval 97">
                <a:extLst>
                  <a:ext uri="{FF2B5EF4-FFF2-40B4-BE49-F238E27FC236}">
                    <a16:creationId xmlns:a16="http://schemas.microsoft.com/office/drawing/2014/main" id="{608E5BC4-EF5D-4F41-8FDA-9F9C7CCF6EE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99" name="Straight Connector 98">
                <a:extLst>
                  <a:ext uri="{FF2B5EF4-FFF2-40B4-BE49-F238E27FC236}">
                    <a16:creationId xmlns:a16="http://schemas.microsoft.com/office/drawing/2014/main" id="{08DA1EEA-DE45-2541-9939-F458EF46E08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 name="Slide Number Placeholder 4">
            <a:extLst>
              <a:ext uri="{FF2B5EF4-FFF2-40B4-BE49-F238E27FC236}">
                <a16:creationId xmlns:a16="http://schemas.microsoft.com/office/drawing/2014/main" id="{86EF0809-F6B0-F342-82F7-9BB4697E600C}"/>
              </a:ext>
            </a:extLst>
          </p:cNvPr>
          <p:cNvSpPr>
            <a:spLocks noGrp="1"/>
          </p:cNvSpPr>
          <p:nvPr>
            <p:ph type="sldNum" sz="quarter" idx="10"/>
          </p:nvPr>
        </p:nvSpPr>
        <p:spPr/>
        <p:txBody>
          <a:bodyPr/>
          <a:lstStyle/>
          <a:p>
            <a:fld id="{2F63A97E-D605-DC42-8452-C14CD1FA87FA}" type="slidenum">
              <a:rPr lang="en-US" smtClean="0">
                <a:solidFill>
                  <a:srgbClr val="5AAAFA"/>
                </a:solidFill>
              </a:rPr>
              <a:pPr/>
              <a:t>24</a:t>
            </a:fld>
            <a:endParaRPr lang="en-US">
              <a:solidFill>
                <a:srgbClr val="5AAAFA"/>
              </a:solidFill>
            </a:endParaRPr>
          </a:p>
        </p:txBody>
      </p:sp>
      <p:sp>
        <p:nvSpPr>
          <p:cNvPr id="4" name="Rectangle 3">
            <a:extLst>
              <a:ext uri="{FF2B5EF4-FFF2-40B4-BE49-F238E27FC236}">
                <a16:creationId xmlns:a16="http://schemas.microsoft.com/office/drawing/2014/main" id="{40044BA8-4163-7243-8132-6A28AC963F12}"/>
              </a:ext>
            </a:extLst>
          </p:cNvPr>
          <p:cNvSpPr/>
          <p:nvPr/>
        </p:nvSpPr>
        <p:spPr>
          <a:xfrm>
            <a:off x="2434110" y="2934664"/>
            <a:ext cx="965329" cy="246221"/>
          </a:xfrm>
          <a:prstGeom prst="rect">
            <a:avLst/>
          </a:prstGeom>
        </p:spPr>
        <p:txBody>
          <a:bodyPr wrap="none">
            <a:spAutoFit/>
          </a:bodyPr>
          <a:lstStyle/>
          <a:p>
            <a:r>
              <a:rPr lang="en-US" sz="1000" dirty="0" err="1"/>
              <a:t>OrderCreated</a:t>
            </a:r>
            <a:endParaRPr lang="en-US" sz="1000" dirty="0"/>
          </a:p>
        </p:txBody>
      </p:sp>
      <p:grpSp>
        <p:nvGrpSpPr>
          <p:cNvPr id="89" name="Group 88">
            <a:extLst>
              <a:ext uri="{FF2B5EF4-FFF2-40B4-BE49-F238E27FC236}">
                <a16:creationId xmlns:a16="http://schemas.microsoft.com/office/drawing/2014/main" id="{CAB84604-601E-A444-AEB6-554DE0FFD9CE}"/>
              </a:ext>
            </a:extLst>
          </p:cNvPr>
          <p:cNvGrpSpPr/>
          <p:nvPr/>
        </p:nvGrpSpPr>
        <p:grpSpPr>
          <a:xfrm>
            <a:off x="4865245" y="2658382"/>
            <a:ext cx="1078484" cy="1134386"/>
            <a:chOff x="3159108" y="2725288"/>
            <a:chExt cx="1078484" cy="1134386"/>
          </a:xfrm>
        </p:grpSpPr>
        <p:pic>
          <p:nvPicPr>
            <p:cNvPr id="104" name="Picture 103">
              <a:extLst>
                <a:ext uri="{FF2B5EF4-FFF2-40B4-BE49-F238E27FC236}">
                  <a16:creationId xmlns:a16="http://schemas.microsoft.com/office/drawing/2014/main" id="{904B9D6D-3222-5841-99C9-796BECB30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260" y="3424532"/>
              <a:ext cx="414713" cy="290095"/>
            </a:xfrm>
            <a:prstGeom prst="rect">
              <a:avLst/>
            </a:prstGeom>
          </p:spPr>
        </p:pic>
        <p:pic>
          <p:nvPicPr>
            <p:cNvPr id="105" name="Picture 104">
              <a:extLst>
                <a:ext uri="{FF2B5EF4-FFF2-40B4-BE49-F238E27FC236}">
                  <a16:creationId xmlns:a16="http://schemas.microsoft.com/office/drawing/2014/main" id="{5BD970D5-575B-AD47-8306-4874AEB8E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2879" y="3569579"/>
              <a:ext cx="414713" cy="290095"/>
            </a:xfrm>
            <a:prstGeom prst="rect">
              <a:avLst/>
            </a:prstGeom>
          </p:spPr>
        </p:pic>
        <p:cxnSp>
          <p:nvCxnSpPr>
            <p:cNvPr id="106" name="Elbow Connector 105">
              <a:extLst>
                <a:ext uri="{FF2B5EF4-FFF2-40B4-BE49-F238E27FC236}">
                  <a16:creationId xmlns:a16="http://schemas.microsoft.com/office/drawing/2014/main" id="{11843B31-5519-6945-93DC-31E9E6D9096B}"/>
                </a:ext>
              </a:extLst>
            </p:cNvPr>
            <p:cNvCxnSpPr>
              <a:cxnSpLocks/>
              <a:stCxn id="104" idx="1"/>
            </p:cNvCxnSpPr>
            <p:nvPr/>
          </p:nvCxnSpPr>
          <p:spPr>
            <a:xfrm rot="10800000">
              <a:off x="3159108" y="2725288"/>
              <a:ext cx="433152" cy="844293"/>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108" name="Rectangle 107">
            <a:extLst>
              <a:ext uri="{FF2B5EF4-FFF2-40B4-BE49-F238E27FC236}">
                <a16:creationId xmlns:a16="http://schemas.microsoft.com/office/drawing/2014/main" id="{6F2228B7-DB94-D845-ABDC-D0CC4FFA781F}"/>
              </a:ext>
            </a:extLst>
          </p:cNvPr>
          <p:cNvSpPr/>
          <p:nvPr/>
        </p:nvSpPr>
        <p:spPr>
          <a:xfrm>
            <a:off x="2642498" y="1392831"/>
            <a:ext cx="511679" cy="246221"/>
          </a:xfrm>
          <a:prstGeom prst="rect">
            <a:avLst/>
          </a:prstGeom>
        </p:spPr>
        <p:txBody>
          <a:bodyPr wrap="none">
            <a:spAutoFit/>
          </a:bodyPr>
          <a:lstStyle/>
          <a:p>
            <a:r>
              <a:rPr lang="en-US" sz="1000" dirty="0"/>
              <a:t>Order</a:t>
            </a:r>
          </a:p>
        </p:txBody>
      </p:sp>
      <p:pic>
        <p:nvPicPr>
          <p:cNvPr id="109" name="Picture 108">
            <a:extLst>
              <a:ext uri="{FF2B5EF4-FFF2-40B4-BE49-F238E27FC236}">
                <a16:creationId xmlns:a16="http://schemas.microsoft.com/office/drawing/2014/main" id="{484CA672-E385-7344-83D7-D724360EB41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1218603" y="4028671"/>
            <a:ext cx="719507" cy="378203"/>
          </a:xfrm>
          <a:prstGeom prst="rect">
            <a:avLst/>
          </a:prstGeom>
        </p:spPr>
      </p:pic>
    </p:spTree>
    <p:extLst>
      <p:ext uri="{BB962C8B-B14F-4D97-AF65-F5344CB8AC3E}">
        <p14:creationId xmlns:p14="http://schemas.microsoft.com/office/powerpoint/2010/main" val="245801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293687" y="44451"/>
            <a:ext cx="8643937" cy="660400"/>
          </a:xfrm>
        </p:spPr>
        <p:txBody>
          <a:bodyPr/>
          <a:lstStyle/>
          <a:p>
            <a:r>
              <a:rPr lang="en-US" sz="2400" dirty="0"/>
              <a:t>Command Query Responsibility Segregation Pattern</a:t>
            </a:r>
          </a:p>
        </p:txBody>
      </p:sp>
      <p:sp>
        <p:nvSpPr>
          <p:cNvPr id="5" name="Rectangle 4">
            <a:extLst>
              <a:ext uri="{FF2B5EF4-FFF2-40B4-BE49-F238E27FC236}">
                <a16:creationId xmlns:a16="http://schemas.microsoft.com/office/drawing/2014/main" id="{49FBB146-15E9-D94F-B15B-70468AB1DE48}"/>
              </a:ext>
            </a:extLst>
          </p:cNvPr>
          <p:cNvSpPr/>
          <p:nvPr/>
        </p:nvSpPr>
        <p:spPr>
          <a:xfrm>
            <a:off x="1234396" y="1655238"/>
            <a:ext cx="3573305" cy="1699802"/>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030A0"/>
                </a:solidFill>
                <a:effectLst/>
                <a:uLnTx/>
                <a:uFillTx/>
                <a:latin typeface="Arial"/>
                <a:ea typeface="+mn-ea"/>
                <a:cs typeface="+mn-cs"/>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5344460" y="2589012"/>
            <a:ext cx="733611" cy="465283"/>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C8D2D2">
                    <a:lumMod val="25000"/>
                  </a:srgbClr>
                </a:solidFill>
                <a:effectLst/>
                <a:uLnTx/>
                <a:uFillTx/>
                <a:latin typeface="Arial"/>
                <a:ea typeface="+mn-ea"/>
                <a:cs typeface="+mn-cs"/>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4436409" y="2821654"/>
            <a:ext cx="908051" cy="952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1867196" y="2861674"/>
            <a:ext cx="1508837" cy="130149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696" y="3669009"/>
            <a:ext cx="414713" cy="290095"/>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395361" y="2086002"/>
            <a:ext cx="1151012" cy="67200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accent2">
                    <a:lumMod val="50000"/>
                  </a:schemeClr>
                </a:solidFill>
                <a:effectLst/>
                <a:uLnTx/>
                <a:uFillTx/>
                <a:latin typeface="Arial"/>
                <a:ea typeface="+mn-ea"/>
                <a:cs typeface="+mn-cs"/>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1741798" y="1391203"/>
            <a:ext cx="923869" cy="46573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156203" y="3581791"/>
            <a:ext cx="583814"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C8D2D2">
                    <a:lumMod val="25000"/>
                  </a:srgbClr>
                </a:solidFill>
                <a:effectLst/>
                <a:uLnTx/>
                <a:uFillTx/>
                <a:latin typeface="Arial"/>
                <a:ea typeface="+mn-ea"/>
                <a:cs typeface="+mn-cs"/>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806820" y="1391254"/>
            <a:ext cx="6904190" cy="2078084"/>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030A0"/>
                </a:solidFill>
                <a:effectLst/>
                <a:uLnTx/>
                <a:uFillTx/>
                <a:latin typeface="Arial"/>
                <a:ea typeface="+mn-ea"/>
                <a:cs typeface="+mn-cs"/>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272362"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chemeClr val="accent2">
                    <a:lumMod val="50000"/>
                  </a:schemeClr>
                </a:solidFill>
                <a:effectLst/>
                <a:uLnTx/>
                <a:uFillTx/>
                <a:latin typeface="Arial"/>
                <a:ea typeface="+mn-ea"/>
                <a:cs typeface="+mn-cs"/>
              </a:rPr>
              <a:t>0</a:t>
            </a:r>
            <a:endParaRPr kumimoji="0" lang="en-US" sz="500"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455240"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chemeClr val="accent2">
                    <a:lumMod val="50000"/>
                  </a:schemeClr>
                </a:solidFill>
                <a:effectLst/>
                <a:uLnTx/>
                <a:uFillTx/>
                <a:latin typeface="Arial"/>
                <a:ea typeface="+mn-ea"/>
                <a:cs typeface="+mn-cs"/>
              </a:rPr>
              <a:t>1</a:t>
            </a:r>
            <a:endParaRPr kumimoji="0" lang="en-US" sz="500"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639411"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chemeClr val="accent2">
                    <a:lumMod val="50000"/>
                  </a:schemeClr>
                </a:solidFill>
                <a:effectLst/>
                <a:uLnTx/>
                <a:uFillTx/>
                <a:latin typeface="Arial"/>
                <a:ea typeface="+mn-ea"/>
                <a:cs typeface="+mn-cs"/>
              </a:rPr>
              <a:t>2</a:t>
            </a:r>
            <a:endParaRPr kumimoji="0" lang="en-US" sz="500"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3822289"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chemeClr val="accent2">
                    <a:lumMod val="50000"/>
                  </a:schemeClr>
                </a:solidFill>
                <a:effectLst/>
                <a:uLnTx/>
                <a:uFillTx/>
                <a:latin typeface="Arial"/>
                <a:ea typeface="+mn-ea"/>
                <a:cs typeface="+mn-cs"/>
              </a:rPr>
              <a:t>3</a:t>
            </a:r>
            <a:endParaRPr kumimoji="0" lang="en-US" sz="500"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006460"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chemeClr val="accent2">
                    <a:lumMod val="50000"/>
                  </a:schemeClr>
                </a:solidFill>
                <a:effectLst/>
                <a:uLnTx/>
                <a:uFillTx/>
                <a:latin typeface="Arial"/>
                <a:ea typeface="+mn-ea"/>
                <a:cs typeface="+mn-cs"/>
              </a:rPr>
              <a:t>4</a:t>
            </a:r>
            <a:endParaRPr kumimoji="0" lang="en-US" sz="500"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193239" y="3992524"/>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chemeClr val="accent2">
                    <a:lumMod val="50000"/>
                  </a:schemeClr>
                </a:solidFill>
                <a:effectLst/>
                <a:uLnTx/>
                <a:uFillTx/>
                <a:latin typeface="Arial"/>
                <a:ea typeface="+mn-ea"/>
                <a:cs typeface="+mn-cs"/>
              </a:rPr>
              <a:t>5</a:t>
            </a:r>
            <a:endParaRPr kumimoji="0" lang="en-US" sz="500"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373509" y="3992524"/>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chemeClr val="accent2">
                    <a:lumMod val="50000"/>
                  </a:schemeClr>
                </a:solidFill>
                <a:effectLst/>
                <a:uLnTx/>
                <a:uFillTx/>
                <a:latin typeface="Arial"/>
                <a:ea typeface="+mn-ea"/>
                <a:cs typeface="+mn-cs"/>
              </a:rPr>
              <a:t>6</a:t>
            </a:r>
            <a:endParaRPr kumimoji="0" lang="en-US" sz="500"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4553779" y="3992524"/>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chemeClr val="accent2">
                    <a:lumMod val="50000"/>
                  </a:schemeClr>
                </a:solidFill>
                <a:effectLst/>
                <a:uLnTx/>
                <a:uFillTx/>
                <a:latin typeface="Arial"/>
                <a:ea typeface="+mn-ea"/>
                <a:cs typeface="+mn-cs"/>
              </a:rPr>
              <a:t>7</a:t>
            </a:r>
            <a:endParaRPr kumimoji="0" lang="en-US" sz="500"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621614" y="3773301"/>
            <a:ext cx="2811637" cy="89965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6D7777"/>
              </a:solidFill>
              <a:effectLst/>
              <a:uLnTx/>
              <a:uFillTx/>
              <a:latin typeface="Arial"/>
              <a:ea typeface="+mn-ea"/>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619006" y="4412561"/>
            <a:ext cx="719507" cy="37820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215820" y="3755892"/>
            <a:ext cx="503664"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C8D2D2">
                    <a:lumMod val="25000"/>
                  </a:srgbClr>
                </a:solidFill>
                <a:effectLst/>
                <a:uLnTx/>
                <a:uFillTx/>
                <a:latin typeface="Arial"/>
                <a:ea typeface="+mn-ea"/>
                <a:cs typeface="+mn-cs"/>
              </a:rPr>
              <a:t>Topic</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67845" y="3114185"/>
            <a:ext cx="673434" cy="24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69458763-689F-6340-87C8-BA306FFA7944}"/>
              </a:ext>
            </a:extLst>
          </p:cNvPr>
          <p:cNvSpPr/>
          <p:nvPr/>
        </p:nvSpPr>
        <p:spPr>
          <a:xfrm>
            <a:off x="1970476" y="601732"/>
            <a:ext cx="932240" cy="560402"/>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30A0"/>
                </a:solidFill>
                <a:effectLst/>
                <a:uLnTx/>
                <a:uFillTx/>
                <a:latin typeface="Arial"/>
                <a:ea typeface="+mn-ea"/>
                <a:cs typeface="+mn-cs"/>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122722" y="563791"/>
            <a:ext cx="479910" cy="647896"/>
            <a:chOff x="8826" y="-1"/>
            <a:chExt cx="707232" cy="899521"/>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sz="1800">
                    <a:solidFill>
                      <a:srgbClr val="FFFFFF"/>
                    </a:solidFill>
                  </a:defRPr>
                </a:pPr>
                <a:endParaRPr kumimoji="0" sz="1191" b="0" i="0" u="none" strike="noStrike" kern="1200" cap="none" spc="0" normalizeH="0" baseline="0" noProof="0">
                  <a:ln>
                    <a:noFill/>
                  </a:ln>
                  <a:solidFill>
                    <a:srgbClr val="FFFFFF"/>
                  </a:solidFill>
                  <a:effectLst/>
                  <a:uLnTx/>
                  <a:uFillTx/>
                  <a:latin typeface="Arial"/>
                  <a:ea typeface="+mn-ea"/>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7"/>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2462" cy="1922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685800" rtl="0" eaLnBrk="1" fontAlgn="auto" latinLnBrk="0" hangingPunct="1">
                <a:lnSpc>
                  <a:spcPct val="100000"/>
                </a:lnSpc>
                <a:spcBef>
                  <a:spcPts val="0"/>
                </a:spcBef>
                <a:spcAft>
                  <a:spcPts val="0"/>
                </a:spcAft>
                <a:buClrTx/>
                <a:buSzTx/>
                <a:buFontTx/>
                <a:buNone/>
                <a:tabLst/>
                <a:defRPr sz="1800" b="0">
                  <a:solidFill>
                    <a:srgbClr val="000000"/>
                  </a:solidFill>
                </a:defRPr>
              </a:pPr>
              <a:r>
                <a:rPr kumimoji="0" sz="900" b="0" i="0" u="none" strike="noStrike" kern="1200" cap="none" spc="0" normalizeH="0" baseline="0" noProof="0" dirty="0">
                  <a:ln>
                    <a:noFill/>
                  </a:ln>
                  <a:solidFill>
                    <a:srgbClr val="000000"/>
                  </a:solidFill>
                  <a:effectLst/>
                  <a:uLnTx/>
                  <a:uFillTx/>
                  <a:latin typeface="Helvetica"/>
                  <a:sym typeface="Helvetica"/>
                </a:rPr>
                <a:t>USER</a:t>
              </a:r>
              <a:endParaRPr kumimoji="0" sz="530" b="0" i="0" u="none" strike="noStrike" kern="1200" cap="none" spc="0" normalizeH="0" baseline="0" noProof="0" dirty="0">
                <a:ln>
                  <a:noFill/>
                </a:ln>
                <a:solidFill>
                  <a:srgbClr val="000000"/>
                </a:solidFill>
                <a:effectLst/>
                <a:uLnTx/>
                <a:uFillTx/>
                <a:latin typeface="Helvetica"/>
                <a:sym typeface="Helvetica"/>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3285397" y="2485653"/>
            <a:ext cx="1151012" cy="67200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accent2">
                    <a:lumMod val="50000"/>
                  </a:schemeClr>
                </a:solidFill>
                <a:effectLst/>
                <a:uLnTx/>
                <a:uFillTx/>
                <a:latin typeface="Arial"/>
                <a:ea typeface="+mn-ea"/>
                <a:cs typeface="+mn-cs"/>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3860904" y="3157655"/>
            <a:ext cx="877046" cy="1109186"/>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5344460" y="1964697"/>
            <a:ext cx="733611" cy="465283"/>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C8D2D2">
                    <a:lumMod val="25000"/>
                  </a:srgbClr>
                </a:solidFill>
                <a:effectLst/>
                <a:uLnTx/>
                <a:uFillTx/>
                <a:latin typeface="Arial"/>
                <a:ea typeface="+mn-ea"/>
                <a:cs typeface="+mn-cs"/>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4449445" y="2197338"/>
            <a:ext cx="895015" cy="424645"/>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5119" y="3473976"/>
            <a:ext cx="414713" cy="290095"/>
          </a:xfrm>
          <a:prstGeom prst="rect">
            <a:avLst/>
          </a:prstGeom>
        </p:spPr>
      </p:pic>
      <p:sp>
        <p:nvSpPr>
          <p:cNvPr id="15" name="Rounded Rectangle 14">
            <a:extLst>
              <a:ext uri="{FF2B5EF4-FFF2-40B4-BE49-F238E27FC236}">
                <a16:creationId xmlns:a16="http://schemas.microsoft.com/office/drawing/2014/main" id="{FD75B24F-F7C7-5549-BD06-51182B7F7ADE}"/>
              </a:ext>
            </a:extLst>
          </p:cNvPr>
          <p:cNvSpPr/>
          <p:nvPr/>
        </p:nvSpPr>
        <p:spPr>
          <a:xfrm>
            <a:off x="6936348" y="2678908"/>
            <a:ext cx="685800" cy="6858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7030A0"/>
                </a:solidFill>
                <a:effectLst/>
                <a:uLnTx/>
                <a:uFillTx/>
                <a:latin typeface="Arial"/>
                <a:ea typeface="+mn-ea"/>
                <a:cs typeface="+mn-cs"/>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6078071" y="2197339"/>
            <a:ext cx="1201177" cy="481569"/>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8566ADB-5CEA-7941-AACF-A347236E2BF9}"/>
              </a:ext>
            </a:extLst>
          </p:cNvPr>
          <p:cNvCxnSpPr>
            <a:cxnSpLocks/>
            <a:stCxn id="15" idx="3"/>
            <a:endCxn id="63" idx="0"/>
          </p:cNvCxnSpPr>
          <p:nvPr/>
        </p:nvCxnSpPr>
        <p:spPr>
          <a:xfrm flipH="1" flipV="1">
            <a:off x="3860903" y="2485653"/>
            <a:ext cx="3761245" cy="536155"/>
          </a:xfrm>
          <a:prstGeom prst="bentConnector4">
            <a:avLst>
              <a:gd name="adj1" fmla="val -6078"/>
              <a:gd name="adj2" fmla="val 277827"/>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1975063" y="2993517"/>
            <a:ext cx="337648" cy="326476"/>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FFFFFF"/>
                </a:solidFill>
                <a:effectLst/>
                <a:uLnTx/>
                <a:uFillTx/>
                <a:latin typeface="Arial"/>
                <a:ea typeface="+mn-ea"/>
                <a:cs typeface="+mn-cs"/>
              </a:rPr>
              <a:t>1</a:t>
            </a:r>
          </a:p>
        </p:txBody>
      </p:sp>
      <p:sp>
        <p:nvSpPr>
          <p:cNvPr id="71" name="Oval 70">
            <a:extLst>
              <a:ext uri="{FF2B5EF4-FFF2-40B4-BE49-F238E27FC236}">
                <a16:creationId xmlns:a16="http://schemas.microsoft.com/office/drawing/2014/main" id="{BA5068DF-FB86-C34A-BA2E-5F3E5AD1796F}"/>
              </a:ext>
            </a:extLst>
          </p:cNvPr>
          <p:cNvSpPr/>
          <p:nvPr/>
        </p:nvSpPr>
        <p:spPr>
          <a:xfrm>
            <a:off x="4054571" y="3187742"/>
            <a:ext cx="337648" cy="326476"/>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FFFFFF"/>
                </a:solidFill>
                <a:effectLst/>
                <a:uLnTx/>
                <a:uFillTx/>
                <a:latin typeface="Arial"/>
                <a:ea typeface="+mn-ea"/>
                <a:cs typeface="+mn-cs"/>
              </a:rPr>
              <a:t>2</a:t>
            </a:r>
          </a:p>
        </p:txBody>
      </p:sp>
      <p:sp>
        <p:nvSpPr>
          <p:cNvPr id="72" name="Oval 71">
            <a:extLst>
              <a:ext uri="{FF2B5EF4-FFF2-40B4-BE49-F238E27FC236}">
                <a16:creationId xmlns:a16="http://schemas.microsoft.com/office/drawing/2014/main" id="{5D76A1AA-A4C4-9843-936F-3DEAA849BEC1}"/>
              </a:ext>
            </a:extLst>
          </p:cNvPr>
          <p:cNvSpPr/>
          <p:nvPr/>
        </p:nvSpPr>
        <p:spPr>
          <a:xfrm>
            <a:off x="4993486" y="2879036"/>
            <a:ext cx="337648" cy="326476"/>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FFFFFF"/>
                </a:solidFill>
                <a:effectLst/>
                <a:uLnTx/>
                <a:uFillTx/>
                <a:latin typeface="Arial"/>
                <a:ea typeface="+mn-ea"/>
                <a:cs typeface="+mn-cs"/>
              </a:rPr>
              <a:t>3</a:t>
            </a:r>
          </a:p>
        </p:txBody>
      </p:sp>
      <p:sp>
        <p:nvSpPr>
          <p:cNvPr id="73" name="Oval 72">
            <a:extLst>
              <a:ext uri="{FF2B5EF4-FFF2-40B4-BE49-F238E27FC236}">
                <a16:creationId xmlns:a16="http://schemas.microsoft.com/office/drawing/2014/main" id="{E68FC668-8567-254E-AC61-9BC8F1F5321C}"/>
              </a:ext>
            </a:extLst>
          </p:cNvPr>
          <p:cNvSpPr/>
          <p:nvPr/>
        </p:nvSpPr>
        <p:spPr>
          <a:xfrm>
            <a:off x="4946423" y="2267195"/>
            <a:ext cx="337648" cy="326476"/>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FFFFFF"/>
                </a:solidFill>
                <a:effectLst/>
                <a:uLnTx/>
                <a:uFillTx/>
                <a:latin typeface="Arial"/>
                <a:ea typeface="+mn-ea"/>
                <a:cs typeface="+mn-cs"/>
              </a:rPr>
              <a:t>4</a:t>
            </a:r>
          </a:p>
        </p:txBody>
      </p:sp>
      <p:sp>
        <p:nvSpPr>
          <p:cNvPr id="74" name="Oval 73">
            <a:extLst>
              <a:ext uri="{FF2B5EF4-FFF2-40B4-BE49-F238E27FC236}">
                <a16:creationId xmlns:a16="http://schemas.microsoft.com/office/drawing/2014/main" id="{BF7ED549-503E-7046-BBBE-9ADB884ED142}"/>
              </a:ext>
            </a:extLst>
          </p:cNvPr>
          <p:cNvSpPr/>
          <p:nvPr/>
        </p:nvSpPr>
        <p:spPr>
          <a:xfrm>
            <a:off x="7275387" y="2248497"/>
            <a:ext cx="337648" cy="326476"/>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FFFFFF"/>
                </a:solidFill>
                <a:effectLst/>
                <a:uLnTx/>
                <a:uFillTx/>
                <a:latin typeface="Arial"/>
                <a:ea typeface="+mn-ea"/>
                <a:cs typeface="+mn-cs"/>
              </a:rPr>
              <a:t>5</a:t>
            </a:r>
          </a:p>
        </p:txBody>
      </p:sp>
      <p:sp>
        <p:nvSpPr>
          <p:cNvPr id="75" name="Oval 74">
            <a:extLst>
              <a:ext uri="{FF2B5EF4-FFF2-40B4-BE49-F238E27FC236}">
                <a16:creationId xmlns:a16="http://schemas.microsoft.com/office/drawing/2014/main" id="{62F55B04-F965-DF49-8F92-2027E9FF17C0}"/>
              </a:ext>
            </a:extLst>
          </p:cNvPr>
          <p:cNvSpPr/>
          <p:nvPr/>
        </p:nvSpPr>
        <p:spPr>
          <a:xfrm>
            <a:off x="7887229" y="2846890"/>
            <a:ext cx="337648" cy="326476"/>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FFFFFF"/>
                </a:solidFill>
                <a:effectLst/>
                <a:uLnTx/>
                <a:uFillTx/>
                <a:latin typeface="Arial"/>
                <a:ea typeface="+mn-ea"/>
                <a:cs typeface="+mn-cs"/>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293687" y="4782348"/>
            <a:ext cx="6904189" cy="300082"/>
          </a:xfrm>
          <a:prstGeom prst="rect">
            <a:avLst/>
          </a:prstGeom>
        </p:spPr>
        <p:txBody>
          <a:bodyPr wrap="square">
            <a:spAutoFit/>
          </a:bodyPr>
          <a:lstStyle/>
          <a:p>
            <a:r>
              <a:rPr lang="en-US" dirty="0">
                <a:hlinkClick r:id="rId8"/>
              </a:rPr>
              <a:t>https://ibm-cloud-architecture.github.io/refarch-kc-order-ms/</a:t>
            </a:r>
            <a:endParaRPr lang="en-US" dirty="0"/>
          </a:p>
        </p:txBody>
      </p:sp>
      <p:sp>
        <p:nvSpPr>
          <p:cNvPr id="50" name="Oval 49">
            <a:extLst>
              <a:ext uri="{FF2B5EF4-FFF2-40B4-BE49-F238E27FC236}">
                <a16:creationId xmlns:a16="http://schemas.microsoft.com/office/drawing/2014/main" id="{37DA9642-28AD-654A-BAB6-9B5704A4063D}"/>
              </a:ext>
            </a:extLst>
          </p:cNvPr>
          <p:cNvSpPr/>
          <p:nvPr/>
        </p:nvSpPr>
        <p:spPr>
          <a:xfrm>
            <a:off x="4766742" y="4246919"/>
            <a:ext cx="337648" cy="326476"/>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FFFFFF"/>
                </a:solidFill>
                <a:effectLst/>
                <a:uLnTx/>
                <a:uFillTx/>
                <a:latin typeface="Arial"/>
                <a:ea typeface="+mn-ea"/>
                <a:cs typeface="+mn-cs"/>
              </a:rPr>
              <a:t>3</a:t>
            </a:r>
          </a:p>
        </p:txBody>
      </p:sp>
    </p:spTree>
    <p:extLst>
      <p:ext uri="{BB962C8B-B14F-4D97-AF65-F5344CB8AC3E}">
        <p14:creationId xmlns:p14="http://schemas.microsoft.com/office/powerpoint/2010/main" val="56875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56DE-69D9-7843-9C15-09AF008C423B}"/>
              </a:ext>
            </a:extLst>
          </p:cNvPr>
          <p:cNvSpPr>
            <a:spLocks noGrp="1"/>
          </p:cNvSpPr>
          <p:nvPr>
            <p:ph type="title"/>
          </p:nvPr>
        </p:nvSpPr>
        <p:spPr/>
        <p:txBody>
          <a:bodyPr/>
          <a:lstStyle/>
          <a:p>
            <a:r>
              <a:rPr lang="en-US" dirty="0"/>
              <a:t>Code Review</a:t>
            </a:r>
          </a:p>
        </p:txBody>
      </p:sp>
      <p:sp>
        <p:nvSpPr>
          <p:cNvPr id="3" name="Content Placeholder 2">
            <a:extLst>
              <a:ext uri="{FF2B5EF4-FFF2-40B4-BE49-F238E27FC236}">
                <a16:creationId xmlns:a16="http://schemas.microsoft.com/office/drawing/2014/main" id="{4C3BA2D0-6F66-4D4F-9E7B-F2BE72EE32FF}"/>
              </a:ext>
            </a:extLst>
          </p:cNvPr>
          <p:cNvSpPr>
            <a:spLocks noGrp="1"/>
          </p:cNvSpPr>
          <p:nvPr>
            <p:ph idx="1"/>
          </p:nvPr>
        </p:nvSpPr>
        <p:spPr/>
        <p:txBody>
          <a:bodyPr/>
          <a:lstStyle/>
          <a:p>
            <a:r>
              <a:rPr lang="en-US" dirty="0"/>
              <a:t>Open an IDE and go to the Java class: </a:t>
            </a:r>
            <a:r>
              <a:rPr lang="en-US" dirty="0">
                <a:hlinkClick r:id="rId2"/>
              </a:rPr>
              <a:t>OrderCRUDService.java</a:t>
            </a:r>
            <a:r>
              <a:rPr lang="en-US" dirty="0"/>
              <a:t> the function </a:t>
            </a:r>
            <a:r>
              <a:rPr lang="en-US" dirty="0" err="1"/>
              <a:t>createOrder</a:t>
            </a:r>
            <a:r>
              <a:rPr lang="en-US" dirty="0"/>
              <a:t>().</a:t>
            </a:r>
          </a:p>
          <a:p>
            <a:pPr lvl="1"/>
            <a:r>
              <a:rPr lang="en-US" dirty="0"/>
              <a:t>Support the post operation</a:t>
            </a:r>
          </a:p>
          <a:p>
            <a:pPr lvl="1"/>
            <a:r>
              <a:rPr lang="en-US" dirty="0"/>
              <a:t>Transform data to event</a:t>
            </a:r>
          </a:p>
          <a:p>
            <a:pPr lvl="1"/>
            <a:r>
              <a:rPr lang="en-US" dirty="0"/>
              <a:t>Use event emitter to </a:t>
            </a:r>
            <a:r>
              <a:rPr lang="en-US" dirty="0" err="1"/>
              <a:t>kafka</a:t>
            </a:r>
            <a:endParaRPr lang="en-US" dirty="0"/>
          </a:p>
          <a:p>
            <a:r>
              <a:rPr lang="en-US" dirty="0"/>
              <a:t>Study the event producer: </a:t>
            </a:r>
            <a:r>
              <a:rPr lang="en-US" dirty="0">
                <a:hlinkClick r:id="rId3"/>
              </a:rPr>
              <a:t>OrderProducer.java</a:t>
            </a:r>
            <a:r>
              <a:rPr lang="en-US" dirty="0"/>
              <a:t> code which uses Kafka API.</a:t>
            </a:r>
          </a:p>
          <a:p>
            <a:pPr lvl="1"/>
            <a:r>
              <a:rPr lang="en-US" dirty="0"/>
              <a:t>Kafka configuration</a:t>
            </a:r>
          </a:p>
          <a:p>
            <a:pPr lvl="1"/>
            <a:r>
              <a:rPr lang="en-US" dirty="0"/>
              <a:t>Kafka consumer, Java Future.</a:t>
            </a:r>
          </a:p>
          <a:p>
            <a:pPr lvl="1"/>
            <a:r>
              <a:rPr lang="en-US" dirty="0"/>
              <a:t>Need to add circuit breaker.</a:t>
            </a:r>
          </a:p>
        </p:txBody>
      </p:sp>
      <p:sp>
        <p:nvSpPr>
          <p:cNvPr id="5" name="Slide Number Placeholder 4">
            <a:extLst>
              <a:ext uri="{FF2B5EF4-FFF2-40B4-BE49-F238E27FC236}">
                <a16:creationId xmlns:a16="http://schemas.microsoft.com/office/drawing/2014/main" id="{2609C5F5-A27A-F044-93A6-02A74644FAE8}"/>
              </a:ext>
            </a:extLst>
          </p:cNvPr>
          <p:cNvSpPr>
            <a:spLocks noGrp="1"/>
          </p:cNvSpPr>
          <p:nvPr>
            <p:ph type="sldNum" sz="quarter" idx="10"/>
          </p:nvPr>
        </p:nvSpPr>
        <p:spPr/>
        <p:txBody>
          <a:bodyPr/>
          <a:lstStyle/>
          <a:p>
            <a:fld id="{8A158888-7CA9-084D-A641-EC66ACF9DB3C}" type="slidenum">
              <a:rPr lang="en-US" smtClean="0">
                <a:solidFill>
                  <a:srgbClr val="5AAAFA"/>
                </a:solidFill>
              </a:rPr>
              <a:pPr/>
              <a:t>26</a:t>
            </a:fld>
            <a:endParaRPr lang="en-US">
              <a:solidFill>
                <a:srgbClr val="5AAAFA"/>
              </a:solidFill>
            </a:endParaRPr>
          </a:p>
        </p:txBody>
      </p:sp>
    </p:spTree>
    <p:extLst>
      <p:ext uri="{BB962C8B-B14F-4D97-AF65-F5344CB8AC3E}">
        <p14:creationId xmlns:p14="http://schemas.microsoft.com/office/powerpoint/2010/main" val="3962991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1024CE-5F90-E74A-BB37-1260DD5DD06F}"/>
              </a:ext>
            </a:extLst>
          </p:cNvPr>
          <p:cNvSpPr/>
          <p:nvPr/>
        </p:nvSpPr>
        <p:spPr>
          <a:xfrm>
            <a:off x="293090" y="821802"/>
            <a:ext cx="1744054" cy="1157469"/>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800" dirty="0">
                <a:solidFill>
                  <a:srgbClr val="002060"/>
                </a:solidFill>
              </a:rPr>
              <a:t>@POST</a:t>
            </a:r>
          </a:p>
          <a:p>
            <a:r>
              <a:rPr lang="en-US" sz="800" dirty="0">
                <a:solidFill>
                  <a:srgbClr val="002060"/>
                </a:solidFill>
              </a:rPr>
              <a:t>Response create( </a:t>
            </a:r>
            <a:r>
              <a:rPr lang="en-US" sz="800" dirty="0" err="1">
                <a:solidFill>
                  <a:srgbClr val="002060"/>
                </a:solidFill>
              </a:rPr>
              <a:t>OrderDTO</a:t>
            </a:r>
            <a:r>
              <a:rPr lang="en-US" sz="800" dirty="0">
                <a:solidFill>
                  <a:srgbClr val="002060"/>
                </a:solidFill>
              </a:rPr>
              <a:t> o)</a:t>
            </a:r>
          </a:p>
          <a:p>
            <a:endParaRPr lang="en-US" sz="800" dirty="0">
              <a:solidFill>
                <a:srgbClr val="002060"/>
              </a:solidFill>
            </a:endParaRPr>
          </a:p>
          <a:p>
            <a:r>
              <a:rPr lang="en-US" sz="800" dirty="0">
                <a:solidFill>
                  <a:srgbClr val="002060"/>
                </a:solidFill>
              </a:rPr>
              <a:t>@PUT</a:t>
            </a:r>
          </a:p>
          <a:p>
            <a:r>
              <a:rPr lang="en-US" sz="800" dirty="0">
                <a:solidFill>
                  <a:srgbClr val="002060"/>
                </a:solidFill>
              </a:rPr>
              <a:t>Response update( </a:t>
            </a:r>
            <a:r>
              <a:rPr lang="en-US" sz="800" dirty="0" err="1">
                <a:solidFill>
                  <a:srgbClr val="002060"/>
                </a:solidFill>
              </a:rPr>
              <a:t>OrderDTO</a:t>
            </a:r>
            <a:r>
              <a:rPr lang="en-US" sz="800" dirty="0">
                <a:solidFill>
                  <a:srgbClr val="002060"/>
                </a:solidFill>
              </a:rPr>
              <a:t> o)</a:t>
            </a:r>
          </a:p>
          <a:p>
            <a:endParaRPr lang="en-US" sz="800" dirty="0">
              <a:solidFill>
                <a:srgbClr val="002060"/>
              </a:solidFill>
            </a:endParaRPr>
          </a:p>
        </p:txBody>
      </p:sp>
      <p:sp>
        <p:nvSpPr>
          <p:cNvPr id="2" name="Title 1">
            <a:extLst>
              <a:ext uri="{FF2B5EF4-FFF2-40B4-BE49-F238E27FC236}">
                <a16:creationId xmlns:a16="http://schemas.microsoft.com/office/drawing/2014/main" id="{D852BAD0-89BF-8F40-B616-9CDFADEE8DE9}"/>
              </a:ext>
            </a:extLst>
          </p:cNvPr>
          <p:cNvSpPr>
            <a:spLocks noGrp="1"/>
          </p:cNvSpPr>
          <p:nvPr>
            <p:ph type="title"/>
          </p:nvPr>
        </p:nvSpPr>
        <p:spPr/>
        <p:txBody>
          <a:bodyPr/>
          <a:lstStyle/>
          <a:p>
            <a:r>
              <a:rPr lang="en-US" sz="2400" dirty="0" err="1"/>
              <a:t>OrderCommand</a:t>
            </a:r>
            <a:r>
              <a:rPr lang="en-US" sz="2400" dirty="0"/>
              <a:t> Microservice main Class Diagram</a:t>
            </a:r>
          </a:p>
        </p:txBody>
      </p:sp>
      <p:sp>
        <p:nvSpPr>
          <p:cNvPr id="4" name="Slide Number Placeholder 3">
            <a:extLst>
              <a:ext uri="{FF2B5EF4-FFF2-40B4-BE49-F238E27FC236}">
                <a16:creationId xmlns:a16="http://schemas.microsoft.com/office/drawing/2014/main" id="{71B2AC5E-8E39-C144-B3AE-39E3F1F48EFF}"/>
              </a:ext>
            </a:extLst>
          </p:cNvPr>
          <p:cNvSpPr>
            <a:spLocks noGrp="1"/>
          </p:cNvSpPr>
          <p:nvPr>
            <p:ph type="sldNum" sz="quarter" idx="10"/>
          </p:nvPr>
        </p:nvSpPr>
        <p:spPr/>
        <p:txBody>
          <a:bodyPr/>
          <a:lstStyle/>
          <a:p>
            <a:fld id="{E9549862-13E2-C34D-815E-8545BD36FC59}" type="slidenum">
              <a:rPr lang="en-US" smtClean="0">
                <a:solidFill>
                  <a:srgbClr val="6D7777"/>
                </a:solidFill>
              </a:rPr>
              <a:pPr/>
              <a:t>27</a:t>
            </a:fld>
            <a:endParaRPr lang="en-US" dirty="0">
              <a:solidFill>
                <a:srgbClr val="6D7777"/>
              </a:solidFill>
            </a:endParaRPr>
          </a:p>
        </p:txBody>
      </p:sp>
      <p:sp>
        <p:nvSpPr>
          <p:cNvPr id="5" name="Rectangle 4">
            <a:extLst>
              <a:ext uri="{FF2B5EF4-FFF2-40B4-BE49-F238E27FC236}">
                <a16:creationId xmlns:a16="http://schemas.microsoft.com/office/drawing/2014/main" id="{18C331A5-FA16-F04D-8ADC-898EBE95C5AC}"/>
              </a:ext>
            </a:extLst>
          </p:cNvPr>
          <p:cNvSpPr/>
          <p:nvPr/>
        </p:nvSpPr>
        <p:spPr>
          <a:xfrm>
            <a:off x="316240" y="821803"/>
            <a:ext cx="1720904" cy="26621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002060"/>
                </a:solidFill>
              </a:rPr>
              <a:t>OrderCRUDService</a:t>
            </a:r>
            <a:endParaRPr lang="en-US" sz="1000" dirty="0">
              <a:solidFill>
                <a:srgbClr val="002060"/>
              </a:solidFill>
            </a:endParaRPr>
          </a:p>
        </p:txBody>
      </p:sp>
      <p:sp>
        <p:nvSpPr>
          <p:cNvPr id="7" name="Rectangle 6">
            <a:extLst>
              <a:ext uri="{FF2B5EF4-FFF2-40B4-BE49-F238E27FC236}">
                <a16:creationId xmlns:a16="http://schemas.microsoft.com/office/drawing/2014/main" id="{7AB9D41C-DFD5-7C4D-9252-556F4E2F0D47}"/>
              </a:ext>
            </a:extLst>
          </p:cNvPr>
          <p:cNvSpPr/>
          <p:nvPr/>
        </p:nvSpPr>
        <p:spPr>
          <a:xfrm>
            <a:off x="293090" y="2571750"/>
            <a:ext cx="1593583" cy="75042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800" dirty="0">
                <a:solidFill>
                  <a:srgbClr val="002060"/>
                </a:solidFill>
              </a:rPr>
              <a:t>add( Order o)</a:t>
            </a:r>
          </a:p>
          <a:p>
            <a:r>
              <a:rPr lang="en-US" sz="800" dirty="0" err="1">
                <a:solidFill>
                  <a:srgbClr val="002060"/>
                </a:solidFill>
              </a:rPr>
              <a:t>getByID</a:t>
            </a:r>
            <a:r>
              <a:rPr lang="en-US" sz="800" dirty="0">
                <a:solidFill>
                  <a:srgbClr val="002060"/>
                </a:solidFill>
              </a:rPr>
              <a:t>(String)</a:t>
            </a:r>
          </a:p>
          <a:p>
            <a:r>
              <a:rPr lang="en-US" sz="800" dirty="0">
                <a:solidFill>
                  <a:srgbClr val="002060"/>
                </a:solidFill>
              </a:rPr>
              <a:t>Update(Order o)</a:t>
            </a:r>
          </a:p>
        </p:txBody>
      </p:sp>
      <p:sp>
        <p:nvSpPr>
          <p:cNvPr id="8" name="Rectangle 7">
            <a:extLst>
              <a:ext uri="{FF2B5EF4-FFF2-40B4-BE49-F238E27FC236}">
                <a16:creationId xmlns:a16="http://schemas.microsoft.com/office/drawing/2014/main" id="{016411ED-3214-9B43-BB43-3D13D259FE87}"/>
              </a:ext>
            </a:extLst>
          </p:cNvPr>
          <p:cNvSpPr/>
          <p:nvPr/>
        </p:nvSpPr>
        <p:spPr>
          <a:xfrm>
            <a:off x="316240" y="2594900"/>
            <a:ext cx="1570433" cy="24306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002060"/>
                </a:solidFill>
              </a:rPr>
              <a:t>OrderDAO</a:t>
            </a:r>
            <a:endParaRPr lang="en-US" sz="1000" dirty="0">
              <a:solidFill>
                <a:srgbClr val="002060"/>
              </a:solidFill>
            </a:endParaRPr>
          </a:p>
        </p:txBody>
      </p:sp>
      <p:sp>
        <p:nvSpPr>
          <p:cNvPr id="9" name="Rectangle 8">
            <a:extLst>
              <a:ext uri="{FF2B5EF4-FFF2-40B4-BE49-F238E27FC236}">
                <a16:creationId xmlns:a16="http://schemas.microsoft.com/office/drawing/2014/main" id="{ACD4AE04-9943-834F-8CF5-9A83E0A92490}"/>
              </a:ext>
            </a:extLst>
          </p:cNvPr>
          <p:cNvSpPr/>
          <p:nvPr/>
        </p:nvSpPr>
        <p:spPr>
          <a:xfrm>
            <a:off x="2644680" y="821804"/>
            <a:ext cx="1593583" cy="65975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800" dirty="0">
                <a:solidFill>
                  <a:srgbClr val="002060"/>
                </a:solidFill>
              </a:rPr>
              <a:t>emit( </a:t>
            </a:r>
            <a:r>
              <a:rPr lang="en-US" sz="800" dirty="0" err="1">
                <a:solidFill>
                  <a:srgbClr val="002060"/>
                </a:solidFill>
              </a:rPr>
              <a:t>OrderEvent</a:t>
            </a:r>
            <a:r>
              <a:rPr lang="en-US" sz="800" dirty="0">
                <a:solidFill>
                  <a:srgbClr val="002060"/>
                </a:solidFill>
              </a:rPr>
              <a:t> e)</a:t>
            </a:r>
          </a:p>
        </p:txBody>
      </p:sp>
      <p:sp>
        <p:nvSpPr>
          <p:cNvPr id="10" name="Rectangle 9">
            <a:extLst>
              <a:ext uri="{FF2B5EF4-FFF2-40B4-BE49-F238E27FC236}">
                <a16:creationId xmlns:a16="http://schemas.microsoft.com/office/drawing/2014/main" id="{D81C1630-0D0E-D145-8FD1-D810EDB0E0B1}"/>
              </a:ext>
            </a:extLst>
          </p:cNvPr>
          <p:cNvSpPr/>
          <p:nvPr/>
        </p:nvSpPr>
        <p:spPr>
          <a:xfrm>
            <a:off x="2667830" y="844954"/>
            <a:ext cx="1570433" cy="24306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002060"/>
                </a:solidFill>
              </a:rPr>
              <a:t>EventEmitter</a:t>
            </a:r>
            <a:endParaRPr lang="en-US" sz="1000" dirty="0">
              <a:solidFill>
                <a:srgbClr val="002060"/>
              </a:solidFill>
            </a:endParaRPr>
          </a:p>
        </p:txBody>
      </p:sp>
      <p:cxnSp>
        <p:nvCxnSpPr>
          <p:cNvPr id="12" name="Elbow Connector 11">
            <a:extLst>
              <a:ext uri="{FF2B5EF4-FFF2-40B4-BE49-F238E27FC236}">
                <a16:creationId xmlns:a16="http://schemas.microsoft.com/office/drawing/2014/main" id="{75E6F6B2-3F85-C140-9E61-EFAAC2238217}"/>
              </a:ext>
            </a:extLst>
          </p:cNvPr>
          <p:cNvCxnSpPr>
            <a:stCxn id="6" idx="3"/>
            <a:endCxn id="9" idx="1"/>
          </p:cNvCxnSpPr>
          <p:nvPr/>
        </p:nvCxnSpPr>
        <p:spPr>
          <a:xfrm flipV="1">
            <a:off x="2037144" y="1151682"/>
            <a:ext cx="607536" cy="248855"/>
          </a:xfrm>
          <a:prstGeom prst="bentConnector3">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Elbow Connector 12">
            <a:extLst>
              <a:ext uri="{FF2B5EF4-FFF2-40B4-BE49-F238E27FC236}">
                <a16:creationId xmlns:a16="http://schemas.microsoft.com/office/drawing/2014/main" id="{574CCF24-39E2-4745-8B72-7BCAF9FE1FA1}"/>
              </a:ext>
            </a:extLst>
          </p:cNvPr>
          <p:cNvCxnSpPr>
            <a:cxnSpLocks/>
            <a:stCxn id="6" idx="2"/>
            <a:endCxn id="7" idx="0"/>
          </p:cNvCxnSpPr>
          <p:nvPr/>
        </p:nvCxnSpPr>
        <p:spPr>
          <a:xfrm rot="5400000">
            <a:off x="831261" y="2237893"/>
            <a:ext cx="592479" cy="7523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F95C3F60-0BB5-CC43-AFFC-8DC852431C42}"/>
              </a:ext>
            </a:extLst>
          </p:cNvPr>
          <p:cNvSpPr/>
          <p:nvPr/>
        </p:nvSpPr>
        <p:spPr>
          <a:xfrm>
            <a:off x="5061861" y="821804"/>
            <a:ext cx="1593583" cy="659755"/>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800" dirty="0">
                <a:solidFill>
                  <a:srgbClr val="002060"/>
                </a:solidFill>
              </a:rPr>
              <a:t>handle( </a:t>
            </a:r>
            <a:r>
              <a:rPr lang="en-US" sz="800" dirty="0" err="1">
                <a:solidFill>
                  <a:srgbClr val="002060"/>
                </a:solidFill>
              </a:rPr>
              <a:t>OrderEvent</a:t>
            </a:r>
            <a:r>
              <a:rPr lang="en-US" sz="800" dirty="0">
                <a:solidFill>
                  <a:srgbClr val="002060"/>
                </a:solidFill>
              </a:rPr>
              <a:t> e)</a:t>
            </a:r>
          </a:p>
        </p:txBody>
      </p:sp>
      <p:sp>
        <p:nvSpPr>
          <p:cNvPr id="17" name="Rectangle 16">
            <a:extLst>
              <a:ext uri="{FF2B5EF4-FFF2-40B4-BE49-F238E27FC236}">
                <a16:creationId xmlns:a16="http://schemas.microsoft.com/office/drawing/2014/main" id="{B2387D52-4403-6848-9829-F35851C73E34}"/>
              </a:ext>
            </a:extLst>
          </p:cNvPr>
          <p:cNvSpPr/>
          <p:nvPr/>
        </p:nvSpPr>
        <p:spPr>
          <a:xfrm>
            <a:off x="5085011" y="844954"/>
            <a:ext cx="1570433" cy="24306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002060"/>
                </a:solidFill>
              </a:rPr>
              <a:t>EventListener</a:t>
            </a:r>
            <a:endParaRPr lang="en-US" sz="1000" dirty="0">
              <a:solidFill>
                <a:srgbClr val="002060"/>
              </a:solidFill>
            </a:endParaRPr>
          </a:p>
        </p:txBody>
      </p:sp>
      <p:sp>
        <p:nvSpPr>
          <p:cNvPr id="18" name="Rectangle 17">
            <a:extLst>
              <a:ext uri="{FF2B5EF4-FFF2-40B4-BE49-F238E27FC236}">
                <a16:creationId xmlns:a16="http://schemas.microsoft.com/office/drawing/2014/main" id="{FE29D75D-47EF-7247-94E6-0866338FDDC5}"/>
              </a:ext>
            </a:extLst>
          </p:cNvPr>
          <p:cNvSpPr/>
          <p:nvPr/>
        </p:nvSpPr>
        <p:spPr>
          <a:xfrm>
            <a:off x="5061861" y="2120096"/>
            <a:ext cx="1744054" cy="1157469"/>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800" dirty="0">
                <a:solidFill>
                  <a:srgbClr val="002060"/>
                </a:solidFill>
              </a:rPr>
              <a:t>handle( </a:t>
            </a:r>
            <a:r>
              <a:rPr lang="en-US" sz="800" dirty="0" err="1">
                <a:solidFill>
                  <a:srgbClr val="002060"/>
                </a:solidFill>
              </a:rPr>
              <a:t>OrderEvent</a:t>
            </a:r>
            <a:r>
              <a:rPr lang="en-US" sz="800" dirty="0">
                <a:solidFill>
                  <a:srgbClr val="002060"/>
                </a:solidFill>
              </a:rPr>
              <a:t> e)</a:t>
            </a:r>
          </a:p>
          <a:p>
            <a:endParaRPr lang="en-US" sz="800" dirty="0">
              <a:solidFill>
                <a:srgbClr val="002060"/>
              </a:solidFill>
            </a:endParaRPr>
          </a:p>
          <a:p>
            <a:r>
              <a:rPr lang="en-US" sz="800" dirty="0">
                <a:solidFill>
                  <a:srgbClr val="002060"/>
                </a:solidFill>
              </a:rPr>
              <a:t>@GET</a:t>
            </a:r>
          </a:p>
          <a:p>
            <a:r>
              <a:rPr lang="en-US" sz="800" dirty="0">
                <a:solidFill>
                  <a:srgbClr val="002060"/>
                </a:solidFill>
              </a:rPr>
              <a:t>Response </a:t>
            </a:r>
            <a:r>
              <a:rPr lang="en-US" sz="800" dirty="0" err="1">
                <a:solidFill>
                  <a:srgbClr val="002060"/>
                </a:solidFill>
              </a:rPr>
              <a:t>getAll</a:t>
            </a:r>
            <a:r>
              <a:rPr lang="en-US" sz="800" dirty="0">
                <a:solidFill>
                  <a:srgbClr val="002060"/>
                </a:solidFill>
              </a:rPr>
              <a:t>()</a:t>
            </a:r>
          </a:p>
          <a:p>
            <a:endParaRPr lang="en-US" sz="800" dirty="0">
              <a:solidFill>
                <a:srgbClr val="002060"/>
              </a:solidFill>
            </a:endParaRPr>
          </a:p>
        </p:txBody>
      </p:sp>
      <p:sp>
        <p:nvSpPr>
          <p:cNvPr id="19" name="Rectangle 18">
            <a:extLst>
              <a:ext uri="{FF2B5EF4-FFF2-40B4-BE49-F238E27FC236}">
                <a16:creationId xmlns:a16="http://schemas.microsoft.com/office/drawing/2014/main" id="{C3E22227-E764-E545-99FC-334A3423721C}"/>
              </a:ext>
            </a:extLst>
          </p:cNvPr>
          <p:cNvSpPr/>
          <p:nvPr/>
        </p:nvSpPr>
        <p:spPr>
          <a:xfrm>
            <a:off x="5085011" y="2120097"/>
            <a:ext cx="1720904" cy="26621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002060"/>
                </a:solidFill>
              </a:rPr>
              <a:t>OrderAdminService</a:t>
            </a:r>
            <a:endParaRPr lang="en-US" sz="1000" dirty="0">
              <a:solidFill>
                <a:srgbClr val="002060"/>
              </a:solidFill>
            </a:endParaRPr>
          </a:p>
        </p:txBody>
      </p:sp>
      <p:cxnSp>
        <p:nvCxnSpPr>
          <p:cNvPr id="20" name="Elbow Connector 19">
            <a:extLst>
              <a:ext uri="{FF2B5EF4-FFF2-40B4-BE49-F238E27FC236}">
                <a16:creationId xmlns:a16="http://schemas.microsoft.com/office/drawing/2014/main" id="{DFC73213-D354-3049-A87D-3DE470E0B2B2}"/>
              </a:ext>
            </a:extLst>
          </p:cNvPr>
          <p:cNvCxnSpPr>
            <a:cxnSpLocks/>
            <a:stCxn id="19" idx="0"/>
            <a:endCxn id="16" idx="2"/>
          </p:cNvCxnSpPr>
          <p:nvPr/>
        </p:nvCxnSpPr>
        <p:spPr>
          <a:xfrm rot="16200000" flipV="1">
            <a:off x="5582789" y="1757423"/>
            <a:ext cx="638538" cy="86810"/>
          </a:xfrm>
          <a:prstGeom prst="bentConnector3">
            <a:avLst>
              <a:gd name="adj1" fmla="val 50000"/>
            </a:avLst>
          </a:prstGeom>
          <a:ln>
            <a:solidFill>
              <a:srgbClr val="7030A0"/>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C6777272-E06B-B249-834B-0408B099A2D8}"/>
              </a:ext>
            </a:extLst>
          </p:cNvPr>
          <p:cNvSpPr/>
          <p:nvPr/>
        </p:nvSpPr>
        <p:spPr>
          <a:xfrm>
            <a:off x="2601140" y="2880263"/>
            <a:ext cx="1877437" cy="246221"/>
          </a:xfrm>
          <a:prstGeom prst="rect">
            <a:avLst/>
          </a:prstGeom>
          <a:solidFill>
            <a:schemeClr val="accent2">
              <a:lumMod val="40000"/>
              <a:lumOff val="60000"/>
            </a:schemeClr>
          </a:solidFill>
        </p:spPr>
        <p:txBody>
          <a:bodyPr wrap="none">
            <a:spAutoFit/>
          </a:bodyPr>
          <a:lstStyle/>
          <a:p>
            <a:r>
              <a:rPr lang="en-US" sz="1000" dirty="0" err="1">
                <a:solidFill>
                  <a:srgbClr val="002060"/>
                </a:solidFill>
                <a:latin typeface="Monaco" pitchFamily="2" charset="77"/>
              </a:rPr>
              <a:t>ServletContextListener</a:t>
            </a:r>
            <a:endParaRPr lang="en-US" sz="1000" dirty="0">
              <a:solidFill>
                <a:srgbClr val="002060"/>
              </a:solidFill>
              <a:effectLst/>
              <a:latin typeface="Monaco" pitchFamily="2" charset="77"/>
            </a:endParaRPr>
          </a:p>
        </p:txBody>
      </p:sp>
      <p:sp>
        <p:nvSpPr>
          <p:cNvPr id="24" name="Rectangle 23">
            <a:extLst>
              <a:ext uri="{FF2B5EF4-FFF2-40B4-BE49-F238E27FC236}">
                <a16:creationId xmlns:a16="http://schemas.microsoft.com/office/drawing/2014/main" id="{2A48382B-24C3-514C-B0D0-3D3AB667E5BF}"/>
              </a:ext>
            </a:extLst>
          </p:cNvPr>
          <p:cNvSpPr/>
          <p:nvPr/>
        </p:nvSpPr>
        <p:spPr>
          <a:xfrm>
            <a:off x="2656257" y="3528832"/>
            <a:ext cx="1744054" cy="1157469"/>
          </a:xfrm>
          <a:prstGeom prst="rect">
            <a:avLst/>
          </a:prstGeom>
          <a:solidFill>
            <a:schemeClr val="bg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800" i="1" dirty="0" err="1">
                <a:solidFill>
                  <a:srgbClr val="002060"/>
                </a:solidFill>
              </a:rPr>
              <a:t>KafkaConsumer</a:t>
            </a:r>
            <a:r>
              <a:rPr lang="en-US" sz="800" i="1" dirty="0">
                <a:solidFill>
                  <a:srgbClr val="002060"/>
                </a:solidFill>
              </a:rPr>
              <a:t> delegates the event processing to </a:t>
            </a:r>
            <a:r>
              <a:rPr lang="en-US" sz="800" i="1" dirty="0" err="1">
                <a:solidFill>
                  <a:srgbClr val="002060"/>
                </a:solidFill>
              </a:rPr>
              <a:t>OrderAdminService</a:t>
            </a:r>
            <a:endParaRPr lang="en-US" sz="800" i="1" dirty="0">
              <a:solidFill>
                <a:srgbClr val="002060"/>
              </a:solidFill>
            </a:endParaRPr>
          </a:p>
        </p:txBody>
      </p:sp>
      <p:sp>
        <p:nvSpPr>
          <p:cNvPr id="25" name="Rectangle 24">
            <a:extLst>
              <a:ext uri="{FF2B5EF4-FFF2-40B4-BE49-F238E27FC236}">
                <a16:creationId xmlns:a16="http://schemas.microsoft.com/office/drawing/2014/main" id="{F3D00694-1120-C843-A092-3653E1BF4C37}"/>
              </a:ext>
            </a:extLst>
          </p:cNvPr>
          <p:cNvSpPr/>
          <p:nvPr/>
        </p:nvSpPr>
        <p:spPr>
          <a:xfrm>
            <a:off x="2679407" y="3528833"/>
            <a:ext cx="1720904" cy="26621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002060"/>
                </a:solidFill>
              </a:rPr>
              <a:t>EventLoop</a:t>
            </a:r>
            <a:endParaRPr lang="en-US" sz="1000" dirty="0">
              <a:solidFill>
                <a:srgbClr val="002060"/>
              </a:solidFill>
            </a:endParaRPr>
          </a:p>
        </p:txBody>
      </p:sp>
      <p:cxnSp>
        <p:nvCxnSpPr>
          <p:cNvPr id="26" name="Elbow Connector 25">
            <a:extLst>
              <a:ext uri="{FF2B5EF4-FFF2-40B4-BE49-F238E27FC236}">
                <a16:creationId xmlns:a16="http://schemas.microsoft.com/office/drawing/2014/main" id="{6CD941B1-A03D-0944-9D45-B04D140C2CED}"/>
              </a:ext>
            </a:extLst>
          </p:cNvPr>
          <p:cNvCxnSpPr>
            <a:cxnSpLocks/>
            <a:stCxn id="24" idx="3"/>
            <a:endCxn id="18" idx="2"/>
          </p:cNvCxnSpPr>
          <p:nvPr/>
        </p:nvCxnSpPr>
        <p:spPr>
          <a:xfrm flipV="1">
            <a:off x="4400311" y="3277565"/>
            <a:ext cx="1533577" cy="830002"/>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Elbow Connector 29">
            <a:extLst>
              <a:ext uri="{FF2B5EF4-FFF2-40B4-BE49-F238E27FC236}">
                <a16:creationId xmlns:a16="http://schemas.microsoft.com/office/drawing/2014/main" id="{24CBC006-62E2-8148-AFD4-09C0CE28B11A}"/>
              </a:ext>
            </a:extLst>
          </p:cNvPr>
          <p:cNvCxnSpPr>
            <a:cxnSpLocks/>
            <a:stCxn id="25" idx="0"/>
            <a:endCxn id="23" idx="2"/>
          </p:cNvCxnSpPr>
          <p:nvPr/>
        </p:nvCxnSpPr>
        <p:spPr>
          <a:xfrm rot="5400000" flipH="1" flipV="1">
            <a:off x="3338685" y="3327659"/>
            <a:ext cx="402349" cy="12700"/>
          </a:xfrm>
          <a:prstGeom prst="bentConnector3">
            <a:avLst>
              <a:gd name="adj1" fmla="val 50000"/>
            </a:avLst>
          </a:prstGeom>
          <a:ln>
            <a:solidFill>
              <a:srgbClr val="7030A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5619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Data Models</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a:xfrm>
            <a:off x="11383211" y="6441552"/>
            <a:ext cx="533845"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685800" rtl="0" eaLnBrk="0" fontAlgn="base" latinLnBrk="0" hangingPunct="0">
              <a:lnSpc>
                <a:spcPct val="100000"/>
              </a:lnSpc>
              <a:spcBef>
                <a:spcPct val="0"/>
              </a:spcBef>
              <a:spcAft>
                <a:spcPct val="0"/>
              </a:spcAft>
              <a:buClrTx/>
              <a:buSzTx/>
              <a:buFontTx/>
              <a:buNone/>
              <a:tabLst/>
              <a:defRPr/>
            </a:pPr>
            <a:fld id="{E9549862-13E2-C34D-815E-8545BD36FC59}" type="slidenum">
              <a:rPr kumimoji="0" lang="en-US" sz="1200" b="0" i="0" u="none" strike="noStrike" kern="1200" cap="none" spc="0" normalizeH="0" baseline="0" noProof="0" smtClean="0">
                <a:ln>
                  <a:noFill/>
                </a:ln>
                <a:solidFill>
                  <a:srgbClr val="6D7777"/>
                </a:solidFill>
                <a:effectLst/>
                <a:uLnTx/>
                <a:uFillTx/>
                <a:latin typeface="Arial" panose="020B0604020202020204" pitchFamily="34" charset="0"/>
                <a:ea typeface="+mn-ea"/>
                <a:cs typeface="Arial" panose="020B0604020202020204" pitchFamily="34" charset="0"/>
              </a:rPr>
              <a:pPr marL="0" marR="0" lvl="0" indent="0" algn="r" defTabSz="685800" rtl="0" eaLnBrk="0" fontAlgn="base" latinLnBrk="0" hangingPunct="0">
                <a:lnSpc>
                  <a:spcPct val="100000"/>
                </a:lnSpc>
                <a:spcBef>
                  <a:spcPct val="0"/>
                </a:spcBef>
                <a:spcAft>
                  <a:spcPct val="0"/>
                </a:spcAft>
                <a:buClrTx/>
                <a:buSzTx/>
                <a:buFontTx/>
                <a:buNone/>
                <a:tabLst/>
                <a:defRPr/>
              </a:pPr>
              <a:t>28</a:t>
            </a:fld>
            <a:endParaRPr kumimoji="0" lang="en-US" sz="1200" b="0" i="0" u="none" strike="noStrike" kern="1200" cap="none" spc="0" normalizeH="0" baseline="0" noProof="0" dirty="0">
              <a:ln>
                <a:noFill/>
              </a:ln>
              <a:solidFill>
                <a:srgbClr val="6D7777"/>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49FBB146-15E9-D94F-B15B-70468AB1DE48}"/>
              </a:ext>
            </a:extLst>
          </p:cNvPr>
          <p:cNvSpPr/>
          <p:nvPr/>
        </p:nvSpPr>
        <p:spPr>
          <a:xfrm>
            <a:off x="3451604" y="1524690"/>
            <a:ext cx="763471" cy="900246"/>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Arial"/>
                <a:ea typeface="+mn-ea"/>
                <a:cs typeface="+mn-cs"/>
              </a:rPr>
              <a:t>Order MS</a:t>
            </a:r>
          </a:p>
        </p:txBody>
      </p:sp>
      <p:sp>
        <p:nvSpPr>
          <p:cNvPr id="7" name="Can 6">
            <a:extLst>
              <a:ext uri="{FF2B5EF4-FFF2-40B4-BE49-F238E27FC236}">
                <a16:creationId xmlns:a16="http://schemas.microsoft.com/office/drawing/2014/main" id="{E6D4EA1D-6A39-714A-9E5C-421D88572842}"/>
              </a:ext>
            </a:extLst>
          </p:cNvPr>
          <p:cNvSpPr/>
          <p:nvPr/>
        </p:nvSpPr>
        <p:spPr>
          <a:xfrm>
            <a:off x="4710252" y="1651105"/>
            <a:ext cx="530108" cy="616193"/>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sp>
        <p:nvSpPr>
          <p:cNvPr id="8" name="Rectangle 7">
            <a:extLst>
              <a:ext uri="{FF2B5EF4-FFF2-40B4-BE49-F238E27FC236}">
                <a16:creationId xmlns:a16="http://schemas.microsoft.com/office/drawing/2014/main" id="{6012C7E4-3333-A449-B4D8-5EC0ECE0D77D}"/>
              </a:ext>
            </a:extLst>
          </p:cNvPr>
          <p:cNvSpPr/>
          <p:nvPr/>
        </p:nvSpPr>
        <p:spPr>
          <a:xfrm>
            <a:off x="1085890" y="1368644"/>
            <a:ext cx="932240" cy="560402"/>
          </a:xfrm>
          <a:prstGeom prst="rect">
            <a:avLst/>
          </a:prstGeom>
          <a:solidFill>
            <a:schemeClr val="accent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30A0"/>
                </a:solidFill>
                <a:effectLst/>
                <a:uLnTx/>
                <a:uFillTx/>
                <a:latin typeface="Arial"/>
                <a:ea typeface="+mn-ea"/>
                <a:cs typeface="+mn-cs"/>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320191" y="1369153"/>
            <a:ext cx="479909" cy="672519"/>
            <a:chOff x="8826" y="-1"/>
            <a:chExt cx="707232" cy="933707"/>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sz="1800">
                    <a:solidFill>
                      <a:srgbClr val="FFFFFF"/>
                    </a:solidFill>
                  </a:defRPr>
                </a:pPr>
                <a:endParaRPr kumimoji="0" sz="1191" b="0" i="0" u="none" strike="noStrike" kern="1200" cap="none" spc="0" normalizeH="0" baseline="0" noProof="0">
                  <a:ln>
                    <a:noFill/>
                  </a:ln>
                  <a:solidFill>
                    <a:srgbClr val="FFFFFF"/>
                  </a:solidFill>
                  <a:effectLst/>
                  <a:uLnTx/>
                  <a:uFillTx/>
                  <a:latin typeface="Arial"/>
                  <a:ea typeface="+mn-ea"/>
                  <a:cs typeface="+mn-cs"/>
                </a:endParaRPr>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3" y="707232"/>
              <a:ext cx="278752" cy="22647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6858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US" sz="530" b="0" i="0" u="none" strike="noStrike" kern="1200" cap="none" spc="0" normalizeH="0" baseline="0" noProof="0" dirty="0">
                  <a:ln>
                    <a:noFill/>
                  </a:ln>
                  <a:solidFill>
                    <a:srgbClr val="000000"/>
                  </a:solidFill>
                  <a:effectLst/>
                  <a:uLnTx/>
                  <a:uFillTx/>
                  <a:latin typeface="Helvetica"/>
                  <a:sym typeface="Helvetica"/>
                </a:rPr>
                <a:t>END</a:t>
              </a:r>
            </a:p>
            <a:p>
              <a:pPr marL="0" marR="0" lvl="0" indent="0" algn="l" defTabSz="685800" rtl="0" eaLnBrk="1" fontAlgn="auto" latinLnBrk="0" hangingPunct="1">
                <a:lnSpc>
                  <a:spcPct val="100000"/>
                </a:lnSpc>
                <a:spcBef>
                  <a:spcPts val="0"/>
                </a:spcBef>
                <a:spcAft>
                  <a:spcPts val="0"/>
                </a:spcAft>
                <a:buClrTx/>
                <a:buSzTx/>
                <a:buFontTx/>
                <a:buNone/>
                <a:tabLst/>
                <a:defRPr sz="1800" b="0">
                  <a:solidFill>
                    <a:srgbClr val="000000"/>
                  </a:solidFill>
                </a:defRPr>
              </a:pPr>
              <a:r>
                <a:rPr kumimoji="0" sz="530" b="0" i="0" u="none" strike="noStrike" kern="1200" cap="none" spc="0" normalizeH="0" baseline="0" noProof="0" dirty="0">
                  <a:ln>
                    <a:noFill/>
                  </a:ln>
                  <a:solidFill>
                    <a:srgbClr val="000000"/>
                  </a:solidFill>
                  <a:effectLst/>
                  <a:uLnTx/>
                  <a:uFillTx/>
                  <a:latin typeface="Helvetica"/>
                  <a:sym typeface="Helvetica"/>
                </a:rPr>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31" idx="0"/>
          </p:cNvCxnSpPr>
          <p:nvPr/>
        </p:nvCxnSpPr>
        <p:spPr>
          <a:xfrm flipV="1">
            <a:off x="2018130" y="1267425"/>
            <a:ext cx="1789357" cy="381420"/>
          </a:xfrm>
          <a:prstGeom prst="bentConnector4">
            <a:avLst>
              <a:gd name="adj1" fmla="val 46514"/>
              <a:gd name="adj2" fmla="val 159934"/>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4215075" y="1959202"/>
            <a:ext cx="495177" cy="15611"/>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3693037" y="2528667"/>
            <a:ext cx="244034" cy="3657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9411" y="2668970"/>
            <a:ext cx="414713" cy="290095"/>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5340931" y="1620967"/>
            <a:ext cx="1746392" cy="64633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Order id, addresses, customer id, product id, container id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Order specifics attributes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949101" y="2108447"/>
            <a:ext cx="1601721" cy="90024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a:ea typeface="+mn-ea"/>
                <a:cs typeface="+mn-cs"/>
              </a:rPr>
              <a:t>{Customer id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black"/>
                </a:solidFill>
                <a:effectLst/>
                <a:uLnTx/>
                <a:uFillTx/>
                <a:latin typeface="Arial"/>
                <a:ea typeface="+mn-ea"/>
                <a:cs typeface="+mn-cs"/>
              </a:rPr>
              <a:t>Src</a:t>
            </a:r>
            <a:r>
              <a:rPr kumimoji="0" lang="en-US" sz="1050" b="0" i="0" u="none" strike="noStrike" kern="1200" cap="none" spc="0" normalizeH="0" baseline="0" noProof="0" dirty="0">
                <a:ln>
                  <a:noFill/>
                </a:ln>
                <a:solidFill>
                  <a:prstClr val="black"/>
                </a:solidFill>
                <a:effectLst/>
                <a:uLnTx/>
                <a:uFillTx/>
                <a:latin typeface="Arial"/>
                <a:ea typeface="+mn-ea"/>
                <a:cs typeface="+mn-cs"/>
              </a:rPr>
              <a:t> and </a:t>
            </a:r>
            <a:r>
              <a:rPr kumimoji="0" lang="en-US" sz="1050" b="0" i="0" u="none" strike="noStrike" kern="1200" cap="none" spc="0" normalizeH="0" baseline="0" noProof="0" dirty="0" err="1">
                <a:ln>
                  <a:noFill/>
                </a:ln>
                <a:solidFill>
                  <a:prstClr val="black"/>
                </a:solidFill>
                <a:effectLst/>
                <a:uLnTx/>
                <a:uFillTx/>
                <a:latin typeface="Arial"/>
                <a:ea typeface="+mn-ea"/>
                <a:cs typeface="+mn-cs"/>
              </a:rPr>
              <a:t>dest</a:t>
            </a:r>
            <a:r>
              <a:rPr kumimoji="0" lang="en-US" sz="1050" b="0" i="0" u="none" strike="noStrike" kern="1200" cap="none" spc="0" normalizeH="0" baseline="0" noProof="0" dirty="0">
                <a:ln>
                  <a:noFill/>
                </a:ln>
                <a:solidFill>
                  <a:prstClr val="black"/>
                </a:solidFill>
                <a:effectLst/>
                <a:uLnTx/>
                <a:uFillTx/>
                <a:latin typeface="Arial"/>
                <a:ea typeface="+mn-ea"/>
                <a:cs typeface="+mn-cs"/>
              </a:rPr>
              <a:t> addresses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a:ea typeface="+mn-ea"/>
                <a:cs typeface="+mn-cs"/>
              </a:rPr>
              <a:t>Product id,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a:ea typeface="+mn-ea"/>
                <a:cs typeface="+mn-cs"/>
              </a:rPr>
              <a:t>Quantity,</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a:ea typeface="+mn-ea"/>
                <a:cs typeface="+mn-cs"/>
              </a:rPr>
              <a:t>Target delivery date }</a:t>
            </a:r>
          </a:p>
        </p:txBody>
      </p:sp>
      <p:sp>
        <p:nvSpPr>
          <p:cNvPr id="26" name="TextBox 25">
            <a:extLst>
              <a:ext uri="{FF2B5EF4-FFF2-40B4-BE49-F238E27FC236}">
                <a16:creationId xmlns:a16="http://schemas.microsoft.com/office/drawing/2014/main" id="{598248B0-22CB-894F-ACBB-9173B2F124C8}"/>
              </a:ext>
            </a:extLst>
          </p:cNvPr>
          <p:cNvSpPr txBox="1"/>
          <p:nvPr/>
        </p:nvSpPr>
        <p:spPr>
          <a:xfrm>
            <a:off x="4004124" y="2933629"/>
            <a:ext cx="1236236" cy="106182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black"/>
                </a:solidFill>
                <a:effectLst/>
                <a:uLnTx/>
                <a:uFillTx/>
                <a:latin typeface="Arial"/>
                <a:ea typeface="+mn-ea"/>
                <a:cs typeface="+mn-cs"/>
              </a:rPr>
              <a:t>OrderCreated</a:t>
            </a:r>
            <a:endParaRPr kumimoji="0" lang="en-US"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black"/>
                </a:solidFill>
                <a:effectLst/>
                <a:uLnTx/>
                <a:uFillTx/>
                <a:latin typeface="Arial"/>
                <a:ea typeface="+mn-ea"/>
                <a:cs typeface="+mn-cs"/>
              </a:rPr>
              <a:t>OrderCancelled</a:t>
            </a:r>
            <a:endParaRPr kumimoji="0" lang="en-US"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black"/>
                </a:solidFill>
                <a:effectLst/>
                <a:uLnTx/>
                <a:uFillTx/>
                <a:latin typeface="Arial"/>
                <a:ea typeface="+mn-ea"/>
                <a:cs typeface="+mn-cs"/>
              </a:rPr>
              <a:t>OrderUpdated</a:t>
            </a:r>
            <a:endParaRPr kumimoji="0" lang="en-US"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050" dirty="0" err="1">
                <a:solidFill>
                  <a:prstClr val="black"/>
                </a:solidFill>
                <a:latin typeface="Arial"/>
              </a:rPr>
              <a:t>OrderBooked</a:t>
            </a:r>
            <a:endParaRPr kumimoji="0" lang="en-US"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black"/>
                </a:solidFill>
                <a:effectLst/>
                <a:uLnTx/>
                <a:uFillTx/>
                <a:latin typeface="Arial"/>
                <a:ea typeface="+mn-ea"/>
                <a:cs typeface="+mn-cs"/>
              </a:rPr>
              <a:t>OrderDelivered</a:t>
            </a:r>
            <a:r>
              <a:rPr kumimoji="0" lang="en-US" sz="1050" b="0" i="0" u="none" strike="noStrike" kern="1200" cap="none" spc="0" normalizeH="0" baseline="0" noProof="0" dirty="0">
                <a:ln>
                  <a:noFill/>
                </a:ln>
                <a:solidFill>
                  <a:prstClr val="black"/>
                </a:solidFill>
                <a:effectLst/>
                <a:uLnTx/>
                <a:uFillTx/>
                <a:latin typeface="Arial"/>
                <a:ea typeface="+mn-ea"/>
                <a:cs typeface="+mn-cs"/>
              </a:rPr>
              <a:t>…</a:t>
            </a:r>
          </a:p>
        </p:txBody>
      </p:sp>
      <p:grpSp>
        <p:nvGrpSpPr>
          <p:cNvPr id="22" name="Group 21">
            <a:extLst>
              <a:ext uri="{FF2B5EF4-FFF2-40B4-BE49-F238E27FC236}">
                <a16:creationId xmlns:a16="http://schemas.microsoft.com/office/drawing/2014/main" id="{B0384C49-3FEB-7A4D-B8E9-5536612FDD18}"/>
              </a:ext>
            </a:extLst>
          </p:cNvPr>
          <p:cNvGrpSpPr/>
          <p:nvPr/>
        </p:nvGrpSpPr>
        <p:grpSpPr>
          <a:xfrm>
            <a:off x="3391064" y="1267425"/>
            <a:ext cx="824009" cy="244032"/>
            <a:chOff x="3383969" y="684409"/>
            <a:chExt cx="626831" cy="266407"/>
          </a:xfrm>
        </p:grpSpPr>
        <p:grpSp>
          <p:nvGrpSpPr>
            <p:cNvPr id="23" name="Group 22">
              <a:extLst>
                <a:ext uri="{FF2B5EF4-FFF2-40B4-BE49-F238E27FC236}">
                  <a16:creationId xmlns:a16="http://schemas.microsoft.com/office/drawing/2014/main" id="{DADE8B0E-3F92-0D43-B185-7C33CAF52753}"/>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33" name="Oval 32">
                <a:extLst>
                  <a:ext uri="{FF2B5EF4-FFF2-40B4-BE49-F238E27FC236}">
                    <a16:creationId xmlns:a16="http://schemas.microsoft.com/office/drawing/2014/main" id="{2C57653D-D85E-9D40-8CA7-50731C8E687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34" name="Straight Connector 33">
                <a:extLst>
                  <a:ext uri="{FF2B5EF4-FFF2-40B4-BE49-F238E27FC236}">
                    <a16:creationId xmlns:a16="http://schemas.microsoft.com/office/drawing/2014/main" id="{AF44CF8A-7D39-3740-8C98-559CEE5FD982}"/>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9DA7C419-13E6-944C-95BF-0CBFEFD3F6F9}"/>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31" name="Oval 30">
                <a:extLst>
                  <a:ext uri="{FF2B5EF4-FFF2-40B4-BE49-F238E27FC236}">
                    <a16:creationId xmlns:a16="http://schemas.microsoft.com/office/drawing/2014/main" id="{5954F62A-20B4-F543-BE04-005D54E9AF7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32" name="Straight Connector 31">
                <a:extLst>
                  <a:ext uri="{FF2B5EF4-FFF2-40B4-BE49-F238E27FC236}">
                    <a16:creationId xmlns:a16="http://schemas.microsoft.com/office/drawing/2014/main" id="{7B4CAC0A-A98C-ED46-97AA-A6C1A34EEE62}"/>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22802E36-9457-EB44-AB15-EE20586FBCD4}"/>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9" name="Oval 28">
                <a:extLst>
                  <a:ext uri="{FF2B5EF4-FFF2-40B4-BE49-F238E27FC236}">
                    <a16:creationId xmlns:a16="http://schemas.microsoft.com/office/drawing/2014/main" id="{CBE29B1D-91EB-C245-A9E2-1A2CBF11840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30" name="Straight Connector 29">
                <a:extLst>
                  <a:ext uri="{FF2B5EF4-FFF2-40B4-BE49-F238E27FC236}">
                    <a16:creationId xmlns:a16="http://schemas.microsoft.com/office/drawing/2014/main" id="{9841B261-D3EA-4D44-8964-21EA6EA96AB9}"/>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 name="Rectangular Callout 2">
            <a:extLst>
              <a:ext uri="{FF2B5EF4-FFF2-40B4-BE49-F238E27FC236}">
                <a16:creationId xmlns:a16="http://schemas.microsoft.com/office/drawing/2014/main" id="{A978FE6B-3816-D24C-9CBD-810D76C4DC2B}"/>
              </a:ext>
            </a:extLst>
          </p:cNvPr>
          <p:cNvSpPr/>
          <p:nvPr/>
        </p:nvSpPr>
        <p:spPr>
          <a:xfrm>
            <a:off x="6512312" y="4159405"/>
            <a:ext cx="1746392" cy="612648"/>
          </a:xfrm>
          <a:prstGeom prst="wedgeRectCallout">
            <a:avLst>
              <a:gd name="adj1" fmla="val -123636"/>
              <a:gd name="adj2" fmla="val -132258"/>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accent2">
                    <a:lumMod val="50000"/>
                  </a:schemeClr>
                </a:solidFill>
                <a:effectLst/>
                <a:uLnTx/>
                <a:uFillTx/>
                <a:latin typeface="Arial"/>
                <a:ea typeface="+mn-ea"/>
                <a:cs typeface="+mn-cs"/>
              </a:rPr>
              <a:t>Event type can be added easily</a:t>
            </a:r>
          </a:p>
        </p:txBody>
      </p:sp>
      <p:sp>
        <p:nvSpPr>
          <p:cNvPr id="35" name="Rectangular Callout 34">
            <a:extLst>
              <a:ext uri="{FF2B5EF4-FFF2-40B4-BE49-F238E27FC236}">
                <a16:creationId xmlns:a16="http://schemas.microsoft.com/office/drawing/2014/main" id="{1698A55D-9F74-C54A-964B-FAC9C6BB6D96}"/>
              </a:ext>
            </a:extLst>
          </p:cNvPr>
          <p:cNvSpPr/>
          <p:nvPr/>
        </p:nvSpPr>
        <p:spPr>
          <a:xfrm>
            <a:off x="7087323" y="2049106"/>
            <a:ext cx="1746392" cy="612648"/>
          </a:xfrm>
          <a:prstGeom prst="wedgeRectCallout">
            <a:avLst>
              <a:gd name="adj1" fmla="val -61060"/>
              <a:gd name="adj2" fmla="val -64912"/>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accent2">
                    <a:lumMod val="50000"/>
                  </a:schemeClr>
                </a:solidFill>
                <a:latin typeface="Arial"/>
              </a:rPr>
              <a:t>Model = data payload as persistence entity</a:t>
            </a:r>
            <a:endParaRPr kumimoji="0" lang="en-US" sz="1000"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36" name="Rectangular Callout 35">
            <a:extLst>
              <a:ext uri="{FF2B5EF4-FFF2-40B4-BE49-F238E27FC236}">
                <a16:creationId xmlns:a16="http://schemas.microsoft.com/office/drawing/2014/main" id="{BAF5C9DB-9A5A-7044-BBDA-7DF2E79AE88F}"/>
              </a:ext>
            </a:extLst>
          </p:cNvPr>
          <p:cNvSpPr/>
          <p:nvPr/>
        </p:nvSpPr>
        <p:spPr>
          <a:xfrm>
            <a:off x="6214127" y="520341"/>
            <a:ext cx="1746392" cy="438663"/>
          </a:xfrm>
          <a:prstGeom prst="wedgeRectCallout">
            <a:avLst>
              <a:gd name="adj1" fmla="val -181742"/>
              <a:gd name="adj2" fmla="val 10505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accent2">
                    <a:lumMod val="50000"/>
                  </a:schemeClr>
                </a:solidFill>
                <a:effectLst/>
                <a:uLnTx/>
                <a:uFillTx/>
                <a:latin typeface="Arial"/>
                <a:ea typeface="+mn-ea"/>
                <a:cs typeface="+mn-cs"/>
              </a:rPr>
              <a:t>Data Transfer Objects</a:t>
            </a:r>
          </a:p>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accent2">
                    <a:lumMod val="50000"/>
                  </a:schemeClr>
                </a:solidFill>
                <a:effectLst/>
                <a:uLnTx/>
                <a:uFillTx/>
                <a:latin typeface="Arial"/>
                <a:ea typeface="+mn-ea"/>
                <a:cs typeface="+mn-cs"/>
              </a:rPr>
              <a:t>JSON</a:t>
            </a:r>
          </a:p>
        </p:txBody>
      </p:sp>
    </p:spTree>
    <p:extLst>
      <p:ext uri="{BB962C8B-B14F-4D97-AF65-F5344CB8AC3E}">
        <p14:creationId xmlns:p14="http://schemas.microsoft.com/office/powerpoint/2010/main" val="3808415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6656538" y="1647261"/>
            <a:ext cx="790288" cy="429491"/>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5017731" y="654366"/>
            <a:ext cx="1575409" cy="169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030A0"/>
                </a:solidFill>
                <a:effectLst/>
                <a:uLnTx/>
                <a:uFillTx/>
                <a:latin typeface="Arial"/>
                <a:ea typeface="+mn-ea"/>
                <a:cs typeface="+mn-cs"/>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6593791" y="1774496"/>
            <a:ext cx="790288" cy="429491"/>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4940518" y="779153"/>
            <a:ext cx="1575409" cy="169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030A0"/>
                </a:solidFill>
                <a:effectLst/>
                <a:uLnTx/>
                <a:uFillTx/>
                <a:latin typeface="Arial"/>
                <a:ea typeface="+mn-ea"/>
                <a:cs typeface="+mn-cs"/>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4862654" y="895219"/>
            <a:ext cx="1550436" cy="16998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293091" y="45090"/>
            <a:ext cx="8165110" cy="460199"/>
          </a:xfrm>
        </p:spPr>
        <p:txBody>
          <a:bodyPr/>
          <a:lstStyle/>
          <a:p>
            <a:r>
              <a:rPr lang="en-US" sz="2400" dirty="0"/>
              <a:t>CQRS and CDC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a:xfrm>
            <a:off x="11383211" y="6441552"/>
            <a:ext cx="533845"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r" defTabSz="685800" rtl="0" eaLnBrk="0" fontAlgn="base" latinLnBrk="0" hangingPunct="0">
              <a:lnSpc>
                <a:spcPct val="100000"/>
              </a:lnSpc>
              <a:spcBef>
                <a:spcPct val="0"/>
              </a:spcBef>
              <a:spcAft>
                <a:spcPct val="0"/>
              </a:spcAft>
              <a:buClrTx/>
              <a:buSzTx/>
              <a:buFontTx/>
              <a:buNone/>
              <a:tabLst/>
              <a:defRPr/>
            </a:pPr>
            <a:fld id="{E9549862-13E2-C34D-815E-8545BD36FC59}" type="slidenum">
              <a:rPr kumimoji="0" lang="en-US" sz="1200" b="0" i="0" u="none" strike="noStrike" kern="1200" cap="none" spc="0" normalizeH="0" baseline="0" noProof="0" smtClean="0">
                <a:ln>
                  <a:noFill/>
                </a:ln>
                <a:solidFill>
                  <a:srgbClr val="6D7777"/>
                </a:solidFill>
                <a:effectLst/>
                <a:uLnTx/>
                <a:uFillTx/>
                <a:latin typeface="Arial" panose="020B0604020202020204" pitchFamily="34" charset="0"/>
                <a:ea typeface="+mn-ea"/>
                <a:cs typeface="Arial" panose="020B0604020202020204" pitchFamily="34" charset="0"/>
              </a:rPr>
              <a:pPr marL="0" marR="0" lvl="0" indent="0" algn="r" defTabSz="685800" rtl="0" eaLnBrk="0" fontAlgn="base" latinLnBrk="0" hangingPunct="0">
                <a:lnSpc>
                  <a:spcPct val="100000"/>
                </a:lnSpc>
                <a:spcBef>
                  <a:spcPct val="0"/>
                </a:spcBef>
                <a:spcAft>
                  <a:spcPct val="0"/>
                </a:spcAft>
                <a:buClrTx/>
                <a:buSzTx/>
                <a:buFontTx/>
                <a:buNone/>
                <a:tabLst/>
                <a:defRPr/>
              </a:pPr>
              <a:t>29</a:t>
            </a:fld>
            <a:endParaRPr kumimoji="0" lang="en-US" sz="1200" b="0" i="0" u="none" strike="noStrike" kern="1200" cap="none" spc="0" normalizeH="0" baseline="0" noProof="0" dirty="0">
              <a:ln>
                <a:noFill/>
              </a:ln>
              <a:solidFill>
                <a:srgbClr val="6D7777"/>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34397" y="895219"/>
            <a:ext cx="1767599" cy="1699802"/>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3247799" y="1321767"/>
            <a:ext cx="593906" cy="465283"/>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Orders table</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3"/>
            <a:endCxn id="7" idx="2"/>
          </p:cNvCxnSpPr>
          <p:nvPr/>
        </p:nvCxnSpPr>
        <p:spPr>
          <a:xfrm flipV="1">
            <a:off x="2546373" y="1554409"/>
            <a:ext cx="701426" cy="1658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13" idx="2"/>
            <a:endCxn id="31" idx="1"/>
          </p:cNvCxnSpPr>
          <p:nvPr/>
        </p:nvCxnSpPr>
        <p:spPr>
          <a:xfrm rot="5400000">
            <a:off x="2252247" y="2863135"/>
            <a:ext cx="2005532" cy="521374"/>
          </a:xfrm>
          <a:prstGeom prst="bentConnector4">
            <a:avLst>
              <a:gd name="adj1" fmla="val 43161"/>
              <a:gd name="adj2" fmla="val 14384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581" y="3331597"/>
            <a:ext cx="414713" cy="290095"/>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395361" y="1325983"/>
            <a:ext cx="1151012" cy="49002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4459914" y="2034839"/>
            <a:ext cx="1125125" cy="209174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6160544" y="1678303"/>
            <a:ext cx="376806" cy="41029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04088" y="3244379"/>
            <a:ext cx="583814"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4178BE">
                    <a:lumMod val="25000"/>
                  </a:srgbClr>
                </a:solidFill>
                <a:effectLst/>
                <a:uLnTx/>
                <a:uFillTx/>
                <a:latin typeface="Arial"/>
                <a:ea typeface="+mn-ea"/>
                <a:cs typeface="+mn-cs"/>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806820" y="631235"/>
            <a:ext cx="6904190" cy="2078084"/>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030A0"/>
                </a:solidFill>
                <a:effectLst/>
                <a:uLnTx/>
                <a:uFillTx/>
                <a:latin typeface="Arial"/>
                <a:ea typeface="+mn-ea"/>
                <a:cs typeface="+mn-cs"/>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6537351" y="1873853"/>
            <a:ext cx="790288" cy="429491"/>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Projection</a:t>
            </a:r>
          </a:p>
        </p:txBody>
      </p:sp>
      <p:sp>
        <p:nvSpPr>
          <p:cNvPr id="29" name="Rectangle 28">
            <a:extLst>
              <a:ext uri="{FF2B5EF4-FFF2-40B4-BE49-F238E27FC236}">
                <a16:creationId xmlns:a16="http://schemas.microsoft.com/office/drawing/2014/main" id="{702A55A4-0E03-D84F-A039-3816CD8BFE81}"/>
              </a:ext>
            </a:extLst>
          </p:cNvPr>
          <p:cNvSpPr/>
          <p:nvPr/>
        </p:nvSpPr>
        <p:spPr>
          <a:xfrm>
            <a:off x="5009533" y="1321767"/>
            <a:ext cx="1151012" cy="71307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2994326" y="3852271"/>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0</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177204" y="3852271"/>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1</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361375" y="3852271"/>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2</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3544253" y="3852271"/>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3</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3728424" y="3852271"/>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4</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3915203" y="3852271"/>
            <a:ext cx="184171" cy="548634"/>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5</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095473" y="3852271"/>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6</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4275743" y="3852271"/>
            <a:ext cx="184171" cy="548634"/>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a:ea typeface="+mn-ea"/>
                <a:cs typeface="+mn-cs"/>
              </a:rPr>
              <a:t>7</a:t>
            </a:r>
            <a:endParaRPr kumimoji="0" lang="en-US" sz="5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263471" y="3733256"/>
            <a:ext cx="3883326" cy="89965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Arial"/>
              <a:ea typeface="+mn-ea"/>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277699" y="4312011"/>
            <a:ext cx="719507" cy="378203"/>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9875" y="3900397"/>
            <a:ext cx="414713" cy="290095"/>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2987853" y="3553370"/>
            <a:ext cx="553357"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4178BE">
                    <a:lumMod val="25000"/>
                  </a:srgbClr>
                </a:solidFill>
                <a:effectLst/>
                <a:uLnTx/>
                <a:uFillTx/>
                <a:latin typeface="Arial"/>
                <a:ea typeface="+mn-ea"/>
                <a:cs typeface="+mn-cs"/>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67845" y="2354166"/>
            <a:ext cx="673434" cy="24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59817" y="2307652"/>
            <a:ext cx="673434" cy="24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5" name="Group 94">
            <a:extLst>
              <a:ext uri="{FF2B5EF4-FFF2-40B4-BE49-F238E27FC236}">
                <a16:creationId xmlns:a16="http://schemas.microsoft.com/office/drawing/2014/main" id="{CE7740F1-646A-2942-80C5-92019A289D9E}"/>
              </a:ext>
            </a:extLst>
          </p:cNvPr>
          <p:cNvGrpSpPr/>
          <p:nvPr/>
        </p:nvGrpSpPr>
        <p:grpSpPr>
          <a:xfrm>
            <a:off x="5271623" y="1047450"/>
            <a:ext cx="626831" cy="266407"/>
            <a:chOff x="3383969" y="684409"/>
            <a:chExt cx="626831" cy="266407"/>
          </a:xfrm>
        </p:grpSpPr>
        <p:grpSp>
          <p:nvGrpSpPr>
            <p:cNvPr id="96" name="Group 95">
              <a:extLst>
                <a:ext uri="{FF2B5EF4-FFF2-40B4-BE49-F238E27FC236}">
                  <a16:creationId xmlns:a16="http://schemas.microsoft.com/office/drawing/2014/main" id="{518048A4-BEB6-C148-AF29-BFE1CEBB816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103" name="Oval 102">
                <a:extLst>
                  <a:ext uri="{FF2B5EF4-FFF2-40B4-BE49-F238E27FC236}">
                    <a16:creationId xmlns:a16="http://schemas.microsoft.com/office/drawing/2014/main" id="{30B61397-1E54-FA47-A291-917EB5AEBEC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82EF99F6-E4EB-D34A-9A60-69ACDAE80D7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7" name="Group 96">
              <a:extLst>
                <a:ext uri="{FF2B5EF4-FFF2-40B4-BE49-F238E27FC236}">
                  <a16:creationId xmlns:a16="http://schemas.microsoft.com/office/drawing/2014/main" id="{4AD3EB83-8D3E-F843-8CBB-3214F2C9A57A}"/>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101" name="Oval 100">
                <a:extLst>
                  <a:ext uri="{FF2B5EF4-FFF2-40B4-BE49-F238E27FC236}">
                    <a16:creationId xmlns:a16="http://schemas.microsoft.com/office/drawing/2014/main" id="{04D54FF8-98C6-A94D-97CC-7245F47BAD38}"/>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02" name="Straight Connector 101">
                <a:extLst>
                  <a:ext uri="{FF2B5EF4-FFF2-40B4-BE49-F238E27FC236}">
                    <a16:creationId xmlns:a16="http://schemas.microsoft.com/office/drawing/2014/main" id="{FD2CFA6E-F540-264D-9526-A233E67B3F0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8" name="Group 97">
              <a:extLst>
                <a:ext uri="{FF2B5EF4-FFF2-40B4-BE49-F238E27FC236}">
                  <a16:creationId xmlns:a16="http://schemas.microsoft.com/office/drawing/2014/main" id="{246C88DF-4701-204A-8BF2-75A60A76DF54}"/>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99" name="Oval 98">
                <a:extLst>
                  <a:ext uri="{FF2B5EF4-FFF2-40B4-BE49-F238E27FC236}">
                    <a16:creationId xmlns:a16="http://schemas.microsoft.com/office/drawing/2014/main" id="{7E1E9339-E865-094A-A95D-1C1581B6DD2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00" name="Straight Connector 99">
                <a:extLst>
                  <a:ext uri="{FF2B5EF4-FFF2-40B4-BE49-F238E27FC236}">
                    <a16:creationId xmlns:a16="http://schemas.microsoft.com/office/drawing/2014/main" id="{05A5DA62-90F7-E74E-B278-E6DD2D0F8984}"/>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05" name="Group 104">
            <a:extLst>
              <a:ext uri="{FF2B5EF4-FFF2-40B4-BE49-F238E27FC236}">
                <a16:creationId xmlns:a16="http://schemas.microsoft.com/office/drawing/2014/main" id="{C2914605-A8E3-D846-9C24-0568CC45B806}"/>
              </a:ext>
            </a:extLst>
          </p:cNvPr>
          <p:cNvGrpSpPr/>
          <p:nvPr/>
        </p:nvGrpSpPr>
        <p:grpSpPr>
          <a:xfrm>
            <a:off x="1636639" y="1047450"/>
            <a:ext cx="626831" cy="266407"/>
            <a:chOff x="3383969" y="684409"/>
            <a:chExt cx="626831" cy="266407"/>
          </a:xfrm>
        </p:grpSpPr>
        <p:grpSp>
          <p:nvGrpSpPr>
            <p:cNvPr id="106" name="Group 105">
              <a:extLst>
                <a:ext uri="{FF2B5EF4-FFF2-40B4-BE49-F238E27FC236}">
                  <a16:creationId xmlns:a16="http://schemas.microsoft.com/office/drawing/2014/main" id="{00F6ABD7-A0D3-E74B-86E7-AC09C984645C}"/>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113" name="Oval 112">
                <a:extLst>
                  <a:ext uri="{FF2B5EF4-FFF2-40B4-BE49-F238E27FC236}">
                    <a16:creationId xmlns:a16="http://schemas.microsoft.com/office/drawing/2014/main" id="{3AEAD7C2-BD3F-F845-A072-75D2792C2877}"/>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14" name="Straight Connector 113">
                <a:extLst>
                  <a:ext uri="{FF2B5EF4-FFF2-40B4-BE49-F238E27FC236}">
                    <a16:creationId xmlns:a16="http://schemas.microsoft.com/office/drawing/2014/main" id="{3FEF9717-4894-5047-AF76-91AABCAFBCD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7" name="Group 106">
              <a:extLst>
                <a:ext uri="{FF2B5EF4-FFF2-40B4-BE49-F238E27FC236}">
                  <a16:creationId xmlns:a16="http://schemas.microsoft.com/office/drawing/2014/main" id="{D866BECB-D179-C246-BF62-F4D80B360EDD}"/>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111" name="Oval 110">
                <a:extLst>
                  <a:ext uri="{FF2B5EF4-FFF2-40B4-BE49-F238E27FC236}">
                    <a16:creationId xmlns:a16="http://schemas.microsoft.com/office/drawing/2014/main" id="{602A216B-C9F2-7A43-B098-A81F386C000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12" name="Straight Connector 111">
                <a:extLst>
                  <a:ext uri="{FF2B5EF4-FFF2-40B4-BE49-F238E27FC236}">
                    <a16:creationId xmlns:a16="http://schemas.microsoft.com/office/drawing/2014/main" id="{45671061-A3C1-0B47-962A-0614ECACDA40}"/>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8" name="Group 107">
              <a:extLst>
                <a:ext uri="{FF2B5EF4-FFF2-40B4-BE49-F238E27FC236}">
                  <a16:creationId xmlns:a16="http://schemas.microsoft.com/office/drawing/2014/main" id="{D6134515-4252-194F-83B1-E29419D56EFA}"/>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109" name="Oval 108">
                <a:extLst>
                  <a:ext uri="{FF2B5EF4-FFF2-40B4-BE49-F238E27FC236}">
                    <a16:creationId xmlns:a16="http://schemas.microsoft.com/office/drawing/2014/main" id="{BF6022F4-8E73-3846-AE64-2473738C163A}"/>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10" name="Straight Connector 109">
                <a:extLst>
                  <a:ext uri="{FF2B5EF4-FFF2-40B4-BE49-F238E27FC236}">
                    <a16:creationId xmlns:a16="http://schemas.microsoft.com/office/drawing/2014/main" id="{F46DBDB2-BB14-5449-8BBD-02B2C7B99C93}"/>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3" name="Rectangle 12">
            <a:extLst>
              <a:ext uri="{FF2B5EF4-FFF2-40B4-BE49-F238E27FC236}">
                <a16:creationId xmlns:a16="http://schemas.microsoft.com/office/drawing/2014/main" id="{EB79C58D-7B9B-C84E-AFAA-06E690D1F9A4}"/>
              </a:ext>
            </a:extLst>
          </p:cNvPr>
          <p:cNvSpPr/>
          <p:nvPr/>
        </p:nvSpPr>
        <p:spPr>
          <a:xfrm>
            <a:off x="3139737" y="1848736"/>
            <a:ext cx="751926" cy="2723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Tx log</a:t>
            </a:r>
          </a:p>
        </p:txBody>
      </p:sp>
      <p:sp>
        <p:nvSpPr>
          <p:cNvPr id="14" name="Rectangle 13">
            <a:extLst>
              <a:ext uri="{FF2B5EF4-FFF2-40B4-BE49-F238E27FC236}">
                <a16:creationId xmlns:a16="http://schemas.microsoft.com/office/drawing/2014/main" id="{2BB09536-E4E4-3D42-A2FF-D8FAF2818F49}"/>
              </a:ext>
            </a:extLst>
          </p:cNvPr>
          <p:cNvSpPr/>
          <p:nvPr/>
        </p:nvSpPr>
        <p:spPr>
          <a:xfrm>
            <a:off x="2767894" y="2858703"/>
            <a:ext cx="1302794" cy="46019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CDC Capture Agent</a:t>
            </a:r>
          </a:p>
        </p:txBody>
      </p:sp>
    </p:spTree>
    <p:extLst>
      <p:ext uri="{BB962C8B-B14F-4D97-AF65-F5344CB8AC3E}">
        <p14:creationId xmlns:p14="http://schemas.microsoft.com/office/powerpoint/2010/main" val="3028481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19688A1-8D63-814F-B34D-0A23D3419284}"/>
              </a:ext>
            </a:extLst>
          </p:cNvPr>
          <p:cNvSpPr>
            <a:spLocks noGrp="1"/>
          </p:cNvSpPr>
          <p:nvPr>
            <p:ph type="title"/>
          </p:nvPr>
        </p:nvSpPr>
        <p:spPr/>
        <p:txBody>
          <a:bodyPr/>
          <a:lstStyle/>
          <a:p>
            <a:r>
              <a:rPr lang="en-US" dirty="0"/>
              <a:t>Event Driven Application Patterns</a:t>
            </a:r>
          </a:p>
        </p:txBody>
      </p:sp>
      <p:pic>
        <p:nvPicPr>
          <p:cNvPr id="21" name="Picture 20">
            <a:extLst>
              <a:ext uri="{FF2B5EF4-FFF2-40B4-BE49-F238E27FC236}">
                <a16:creationId xmlns:a16="http://schemas.microsoft.com/office/drawing/2014/main" id="{634BC333-5B36-AC4C-ADC5-F0F391F90BBA}"/>
              </a:ext>
            </a:extLst>
          </p:cNvPr>
          <p:cNvPicPr>
            <a:picLocks noChangeAspect="1"/>
          </p:cNvPicPr>
          <p:nvPr/>
        </p:nvPicPr>
        <p:blipFill>
          <a:blip r:embed="rId3"/>
          <a:stretch>
            <a:fillRect/>
          </a:stretch>
        </p:blipFill>
        <p:spPr>
          <a:xfrm>
            <a:off x="152400" y="1191126"/>
            <a:ext cx="8839200" cy="3771900"/>
          </a:xfrm>
          <a:prstGeom prst="rect">
            <a:avLst/>
          </a:prstGeom>
        </p:spPr>
      </p:pic>
      <p:sp>
        <p:nvSpPr>
          <p:cNvPr id="3" name="Slide Number Placeholder 2">
            <a:extLst>
              <a:ext uri="{FF2B5EF4-FFF2-40B4-BE49-F238E27FC236}">
                <a16:creationId xmlns:a16="http://schemas.microsoft.com/office/drawing/2014/main" id="{12990CA4-2BFF-5742-AFD8-B5853960E04E}"/>
              </a:ext>
            </a:extLst>
          </p:cNvPr>
          <p:cNvSpPr>
            <a:spLocks noGrp="1"/>
          </p:cNvSpPr>
          <p:nvPr>
            <p:ph type="sldNum" sz="quarter" idx="10"/>
          </p:nvPr>
        </p:nvSpPr>
        <p:spPr/>
        <p:txBody>
          <a:bodyPr/>
          <a:lstStyle/>
          <a:p>
            <a:fld id="{2F63A97E-D605-DC42-8452-C14CD1FA87FA}" type="slidenum">
              <a:rPr lang="en-US" smtClean="0">
                <a:solidFill>
                  <a:srgbClr val="5AAAFA"/>
                </a:solidFill>
              </a:rPr>
              <a:pPr/>
              <a:t>3</a:t>
            </a:fld>
            <a:endParaRPr lang="en-US">
              <a:solidFill>
                <a:srgbClr val="5AAAFA"/>
              </a:solidFill>
            </a:endParaRPr>
          </a:p>
        </p:txBody>
      </p:sp>
      <p:sp>
        <p:nvSpPr>
          <p:cNvPr id="2" name="Rectangle 1">
            <a:extLst>
              <a:ext uri="{FF2B5EF4-FFF2-40B4-BE49-F238E27FC236}">
                <a16:creationId xmlns:a16="http://schemas.microsoft.com/office/drawing/2014/main" id="{2C6CE782-410F-6747-ADE3-6DD55F2B21DB}"/>
              </a:ext>
            </a:extLst>
          </p:cNvPr>
          <p:cNvSpPr/>
          <p:nvPr/>
        </p:nvSpPr>
        <p:spPr>
          <a:xfrm>
            <a:off x="6746490" y="1224579"/>
            <a:ext cx="2107578" cy="3598246"/>
          </a:xfrm>
          <a:prstGeom prst="rect">
            <a:avLst/>
          </a:prstGeom>
          <a:solidFill>
            <a:srgbClr val="FF0000">
              <a:alpha val="14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89476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19688A1-8D63-814F-B34D-0A23D3419284}"/>
              </a:ext>
            </a:extLst>
          </p:cNvPr>
          <p:cNvSpPr>
            <a:spLocks noGrp="1"/>
          </p:cNvSpPr>
          <p:nvPr>
            <p:ph type="title"/>
          </p:nvPr>
        </p:nvSpPr>
        <p:spPr/>
        <p:txBody>
          <a:bodyPr/>
          <a:lstStyle/>
          <a:p>
            <a:r>
              <a:rPr lang="en-US" dirty="0"/>
              <a:t>IBM Event Streams</a:t>
            </a:r>
            <a:br>
              <a:rPr lang="en-US" dirty="0"/>
            </a:br>
            <a:r>
              <a:rPr lang="en-US" dirty="0"/>
              <a:t>Event Driven Application Patterns</a:t>
            </a:r>
          </a:p>
        </p:txBody>
      </p:sp>
      <p:pic>
        <p:nvPicPr>
          <p:cNvPr id="21" name="Picture 20">
            <a:extLst>
              <a:ext uri="{FF2B5EF4-FFF2-40B4-BE49-F238E27FC236}">
                <a16:creationId xmlns:a16="http://schemas.microsoft.com/office/drawing/2014/main" id="{634BC333-5B36-AC4C-ADC5-F0F391F90BBA}"/>
              </a:ext>
            </a:extLst>
          </p:cNvPr>
          <p:cNvPicPr>
            <a:picLocks noChangeAspect="1"/>
          </p:cNvPicPr>
          <p:nvPr/>
        </p:nvPicPr>
        <p:blipFill>
          <a:blip r:embed="rId3"/>
          <a:stretch>
            <a:fillRect/>
          </a:stretch>
        </p:blipFill>
        <p:spPr>
          <a:xfrm>
            <a:off x="152400" y="1191126"/>
            <a:ext cx="8839200" cy="3771900"/>
          </a:xfrm>
          <a:prstGeom prst="rect">
            <a:avLst/>
          </a:prstGeom>
        </p:spPr>
      </p:pic>
      <p:sp>
        <p:nvSpPr>
          <p:cNvPr id="3" name="Slide Number Placeholder 2">
            <a:extLst>
              <a:ext uri="{FF2B5EF4-FFF2-40B4-BE49-F238E27FC236}">
                <a16:creationId xmlns:a16="http://schemas.microsoft.com/office/drawing/2014/main" id="{12990CA4-2BFF-5742-AFD8-B5853960E04E}"/>
              </a:ext>
            </a:extLst>
          </p:cNvPr>
          <p:cNvSpPr>
            <a:spLocks noGrp="1"/>
          </p:cNvSpPr>
          <p:nvPr>
            <p:ph type="sldNum" sz="quarter" idx="10"/>
          </p:nvPr>
        </p:nvSpPr>
        <p:spPr/>
        <p:txBody>
          <a:bodyPr/>
          <a:lstStyle/>
          <a:p>
            <a:fld id="{2F63A97E-D605-DC42-8452-C14CD1FA87FA}" type="slidenum">
              <a:rPr lang="en-US" smtClean="0">
                <a:solidFill>
                  <a:srgbClr val="5AAAFA"/>
                </a:solidFill>
              </a:rPr>
              <a:pPr/>
              <a:t>30</a:t>
            </a:fld>
            <a:endParaRPr lang="en-US">
              <a:solidFill>
                <a:srgbClr val="5AAAFA"/>
              </a:solidFill>
            </a:endParaRPr>
          </a:p>
        </p:txBody>
      </p:sp>
      <p:sp>
        <p:nvSpPr>
          <p:cNvPr id="2" name="Rectangle 1">
            <a:extLst>
              <a:ext uri="{FF2B5EF4-FFF2-40B4-BE49-F238E27FC236}">
                <a16:creationId xmlns:a16="http://schemas.microsoft.com/office/drawing/2014/main" id="{2C6CE782-410F-6747-ADE3-6DD55F2B21DB}"/>
              </a:ext>
            </a:extLst>
          </p:cNvPr>
          <p:cNvSpPr/>
          <p:nvPr/>
        </p:nvSpPr>
        <p:spPr>
          <a:xfrm>
            <a:off x="4594306" y="1224579"/>
            <a:ext cx="2107578" cy="3598246"/>
          </a:xfrm>
          <a:prstGeom prst="rect">
            <a:avLst/>
          </a:prstGeom>
          <a:solidFill>
            <a:srgbClr val="FF0000">
              <a:alpha val="14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27867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F6DC91-9558-1A47-99DB-A6984ABCE897}"/>
              </a:ext>
            </a:extLst>
          </p:cNvPr>
          <p:cNvSpPr>
            <a:spLocks noGrp="1"/>
          </p:cNvSpPr>
          <p:nvPr>
            <p:ph type="title"/>
          </p:nvPr>
        </p:nvSpPr>
        <p:spPr/>
        <p:txBody>
          <a:bodyPr/>
          <a:lstStyle/>
          <a:p>
            <a:r>
              <a:rPr lang="en-US" dirty="0"/>
              <a:t>Mainframe / DB2 data to microservice</a:t>
            </a:r>
          </a:p>
        </p:txBody>
      </p:sp>
      <p:sp>
        <p:nvSpPr>
          <p:cNvPr id="6" name="Content Placeholder 5">
            <a:extLst>
              <a:ext uri="{FF2B5EF4-FFF2-40B4-BE49-F238E27FC236}">
                <a16:creationId xmlns:a16="http://schemas.microsoft.com/office/drawing/2014/main" id="{58ECD096-909E-9746-A394-79D8087FCA69}"/>
              </a:ext>
            </a:extLst>
          </p:cNvPr>
          <p:cNvSpPr>
            <a:spLocks noGrp="1"/>
          </p:cNvSpPr>
          <p:nvPr>
            <p:ph idx="1"/>
          </p:nvPr>
        </p:nvSpPr>
        <p:spPr/>
        <p:txBody>
          <a:bodyPr/>
          <a:lstStyle/>
          <a:p>
            <a:r>
              <a:rPr lang="en-US" dirty="0">
                <a:solidFill>
                  <a:schemeClr val="tx1"/>
                </a:solidFill>
                <a:latin typeface="IBM Plex Sans" charset="0"/>
                <a:ea typeface="IBM Plex Sans" charset="0"/>
                <a:cs typeface="IBM Plex Sans" charset="0"/>
              </a:rPr>
              <a:t>Mainframe core systems comprise batch jobs, online transactions, service components and user interfaces</a:t>
            </a:r>
          </a:p>
          <a:p>
            <a:r>
              <a:rPr lang="en-US" dirty="0"/>
              <a:t>The key organizing principle tends to be how and when code is executed</a:t>
            </a:r>
          </a:p>
        </p:txBody>
      </p:sp>
      <p:sp>
        <p:nvSpPr>
          <p:cNvPr id="3" name="Slide Number Placeholder 2">
            <a:extLst>
              <a:ext uri="{FF2B5EF4-FFF2-40B4-BE49-F238E27FC236}">
                <a16:creationId xmlns:a16="http://schemas.microsoft.com/office/drawing/2014/main" id="{9C752A89-C9C3-9843-965D-B0CADEF349D7}"/>
              </a:ext>
            </a:extLst>
          </p:cNvPr>
          <p:cNvSpPr>
            <a:spLocks noGrp="1"/>
          </p:cNvSpPr>
          <p:nvPr>
            <p:ph type="sldNum" sz="quarter" idx="10"/>
          </p:nvPr>
        </p:nvSpPr>
        <p:spPr/>
        <p:txBody>
          <a:bodyPr/>
          <a:lstStyle/>
          <a:p>
            <a:fld id="{D0BE6F14-FF48-0F4F-A8AA-2E3F25371E4A}" type="slidenum">
              <a:rPr lang="en-US" smtClean="0"/>
              <a:pPr/>
              <a:t>31</a:t>
            </a:fld>
            <a:endParaRPr lang="en-US"/>
          </a:p>
        </p:txBody>
      </p:sp>
      <p:grpSp>
        <p:nvGrpSpPr>
          <p:cNvPr id="21" name="Group 20">
            <a:extLst>
              <a:ext uri="{FF2B5EF4-FFF2-40B4-BE49-F238E27FC236}">
                <a16:creationId xmlns:a16="http://schemas.microsoft.com/office/drawing/2014/main" id="{425CE98E-C678-C944-8D6B-8E83A4BA73D1}"/>
              </a:ext>
            </a:extLst>
          </p:cNvPr>
          <p:cNvGrpSpPr/>
          <p:nvPr/>
        </p:nvGrpSpPr>
        <p:grpSpPr>
          <a:xfrm>
            <a:off x="5467032" y="2290404"/>
            <a:ext cx="3383280" cy="2161655"/>
            <a:chOff x="10195560" y="4434840"/>
            <a:chExt cx="3383280" cy="2161655"/>
          </a:xfrm>
        </p:grpSpPr>
        <p:pic>
          <p:nvPicPr>
            <p:cNvPr id="22" name="Picture 21">
              <a:extLst>
                <a:ext uri="{FF2B5EF4-FFF2-40B4-BE49-F238E27FC236}">
                  <a16:creationId xmlns:a16="http://schemas.microsoft.com/office/drawing/2014/main" id="{24722FC3-169E-6246-B44F-09F1E34C73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7257" y="5758295"/>
              <a:ext cx="838200" cy="838200"/>
            </a:xfrm>
            <a:prstGeom prst="rect">
              <a:avLst/>
            </a:prstGeom>
          </p:spPr>
        </p:pic>
        <p:pic>
          <p:nvPicPr>
            <p:cNvPr id="23" name="Picture 22">
              <a:extLst>
                <a:ext uri="{FF2B5EF4-FFF2-40B4-BE49-F238E27FC236}">
                  <a16:creationId xmlns:a16="http://schemas.microsoft.com/office/drawing/2014/main" id="{AE5D14ED-6C03-3E43-991E-D8671A50D9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704354" y="5732142"/>
              <a:ext cx="838200" cy="660400"/>
            </a:xfrm>
            <a:prstGeom prst="rect">
              <a:avLst/>
            </a:prstGeom>
          </p:spPr>
        </p:pic>
        <p:pic>
          <p:nvPicPr>
            <p:cNvPr id="24" name="Picture 23">
              <a:extLst>
                <a:ext uri="{FF2B5EF4-FFF2-40B4-BE49-F238E27FC236}">
                  <a16:creationId xmlns:a16="http://schemas.microsoft.com/office/drawing/2014/main" id="{AE3B4F23-7DDA-B145-BF9C-38ADB54C24D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33660" y="5630542"/>
              <a:ext cx="762000" cy="762000"/>
            </a:xfrm>
            <a:prstGeom prst="rect">
              <a:avLst/>
            </a:prstGeom>
          </p:spPr>
        </p:pic>
        <p:pic>
          <p:nvPicPr>
            <p:cNvPr id="25" name="Picture 24">
              <a:extLst>
                <a:ext uri="{FF2B5EF4-FFF2-40B4-BE49-F238E27FC236}">
                  <a16:creationId xmlns:a16="http://schemas.microsoft.com/office/drawing/2014/main" id="{BFF946D2-E587-5F45-9D1B-D7DE281A44E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564257" y="4480560"/>
              <a:ext cx="584200" cy="863600"/>
            </a:xfrm>
            <a:prstGeom prst="rect">
              <a:avLst/>
            </a:prstGeom>
          </p:spPr>
        </p:pic>
        <p:pic>
          <p:nvPicPr>
            <p:cNvPr id="26" name="Picture 25">
              <a:extLst>
                <a:ext uri="{FF2B5EF4-FFF2-40B4-BE49-F238E27FC236}">
                  <a16:creationId xmlns:a16="http://schemas.microsoft.com/office/drawing/2014/main" id="{1B5E290F-37D3-3C4E-89CE-F4E02DD6CD1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95560" y="4480560"/>
              <a:ext cx="838200" cy="838200"/>
            </a:xfrm>
            <a:prstGeom prst="rect">
              <a:avLst/>
            </a:prstGeom>
          </p:spPr>
        </p:pic>
        <p:pic>
          <p:nvPicPr>
            <p:cNvPr id="27" name="Picture 26">
              <a:extLst>
                <a:ext uri="{FF2B5EF4-FFF2-40B4-BE49-F238E27FC236}">
                  <a16:creationId xmlns:a16="http://schemas.microsoft.com/office/drawing/2014/main" id="{46994A65-B402-1245-A3E0-A47CC1562C5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689840" y="4434840"/>
              <a:ext cx="889000" cy="838200"/>
            </a:xfrm>
            <a:prstGeom prst="rect">
              <a:avLst/>
            </a:prstGeom>
          </p:spPr>
        </p:pic>
      </p:grpSp>
      <p:sp>
        <p:nvSpPr>
          <p:cNvPr id="28" name="TextBox 27">
            <a:extLst>
              <a:ext uri="{FF2B5EF4-FFF2-40B4-BE49-F238E27FC236}">
                <a16:creationId xmlns:a16="http://schemas.microsoft.com/office/drawing/2014/main" id="{D134B2D1-6F24-FB48-9655-2F27F17D8B8F}"/>
              </a:ext>
            </a:extLst>
          </p:cNvPr>
          <p:cNvSpPr txBox="1"/>
          <p:nvPr/>
        </p:nvSpPr>
        <p:spPr>
          <a:xfrm>
            <a:off x="314734" y="2322800"/>
            <a:ext cx="4846320" cy="2115935"/>
          </a:xfrm>
          <a:prstGeom prst="rect">
            <a:avLst/>
          </a:prstGeom>
        </p:spPr>
        <p:txBody>
          <a:bodyPr wrap="square" lIns="91440" tIns="45720" rIns="91440" bIns="45720" rtlCol="0" anchor="ctr">
            <a:noAutofit/>
          </a:bodyPr>
          <a:lstStyle/>
          <a:p>
            <a:pPr>
              <a:lnSpc>
                <a:spcPct val="105000"/>
              </a:lnSpc>
              <a:spcBef>
                <a:spcPts val="1000"/>
              </a:spcBef>
            </a:pPr>
            <a:r>
              <a:rPr lang="en-US" sz="2000" dirty="0">
                <a:solidFill>
                  <a:schemeClr val="tx1"/>
                </a:solidFill>
                <a:latin typeface="IBM Plex Sans" charset="0"/>
                <a:ea typeface="IBM Plex Sans" charset="0"/>
                <a:cs typeface="IBM Plex Sans" charset="0"/>
              </a:rPr>
              <a:t>In cloud-native and microservices architecture, the organizing principles are based on domains, bounded contexts and aggregates. </a:t>
            </a:r>
          </a:p>
        </p:txBody>
      </p:sp>
      <p:sp>
        <p:nvSpPr>
          <p:cNvPr id="30" name="Rectangle 29">
            <a:extLst>
              <a:ext uri="{FF2B5EF4-FFF2-40B4-BE49-F238E27FC236}">
                <a16:creationId xmlns:a16="http://schemas.microsoft.com/office/drawing/2014/main" id="{CC0EB44F-5E1C-1241-98DB-6BA37B676200}"/>
              </a:ext>
            </a:extLst>
          </p:cNvPr>
          <p:cNvSpPr/>
          <p:nvPr/>
        </p:nvSpPr>
        <p:spPr>
          <a:xfrm>
            <a:off x="451893" y="4649874"/>
            <a:ext cx="6839555" cy="300082"/>
          </a:xfrm>
          <a:prstGeom prst="rect">
            <a:avLst/>
          </a:prstGeom>
        </p:spPr>
        <p:txBody>
          <a:bodyPr wrap="square">
            <a:spAutoFit/>
          </a:bodyPr>
          <a:lstStyle/>
          <a:p>
            <a:r>
              <a:rPr lang="en-US" dirty="0">
                <a:solidFill>
                  <a:srgbClr val="0000FF"/>
                </a:solidFill>
                <a:hlinkClick r:id="rId9"/>
              </a:rPr>
              <a:t>https://</a:t>
            </a:r>
            <a:r>
              <a:rPr lang="en-US" dirty="0" err="1">
                <a:solidFill>
                  <a:srgbClr val="0000FF"/>
                </a:solidFill>
                <a:hlinkClick r:id="rId9"/>
              </a:rPr>
              <a:t>www.ibm.com</a:t>
            </a:r>
            <a:r>
              <a:rPr lang="en-US" dirty="0">
                <a:solidFill>
                  <a:srgbClr val="0000FF"/>
                </a:solidFill>
                <a:hlinkClick r:id="rId9"/>
              </a:rPr>
              <a:t>/cloud/garage/innovate/code/practices/domain-driven-design/</a:t>
            </a:r>
            <a:endParaRPr lang="en-US" dirty="0">
              <a:solidFill>
                <a:srgbClr val="0000FF"/>
              </a:solidFill>
            </a:endParaRPr>
          </a:p>
        </p:txBody>
      </p:sp>
    </p:spTree>
    <p:extLst>
      <p:ext uri="{BB962C8B-B14F-4D97-AF65-F5344CB8AC3E}">
        <p14:creationId xmlns:p14="http://schemas.microsoft.com/office/powerpoint/2010/main" val="3489209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3B86B5-C17E-C049-89B3-0D1C1C3CB72E}"/>
              </a:ext>
            </a:extLst>
          </p:cNvPr>
          <p:cNvSpPr>
            <a:spLocks noGrp="1"/>
          </p:cNvSpPr>
          <p:nvPr>
            <p:ph type="title"/>
          </p:nvPr>
        </p:nvSpPr>
        <p:spPr/>
        <p:txBody>
          <a:bodyPr anchor="ctr"/>
          <a:lstStyle/>
          <a:p>
            <a:r>
              <a:rPr lang="en-US" dirty="0"/>
              <a:t>Coexistence</a:t>
            </a:r>
          </a:p>
        </p:txBody>
      </p:sp>
      <p:sp>
        <p:nvSpPr>
          <p:cNvPr id="2" name="Content Placeholder 1">
            <a:extLst>
              <a:ext uri="{FF2B5EF4-FFF2-40B4-BE49-F238E27FC236}">
                <a16:creationId xmlns:a16="http://schemas.microsoft.com/office/drawing/2014/main" id="{152A0837-5AC5-9344-8025-3AFF7481A23A}"/>
              </a:ext>
            </a:extLst>
          </p:cNvPr>
          <p:cNvSpPr>
            <a:spLocks noGrp="1"/>
          </p:cNvSpPr>
          <p:nvPr>
            <p:ph idx="1"/>
          </p:nvPr>
        </p:nvSpPr>
        <p:spPr>
          <a:xfrm>
            <a:off x="293688" y="917576"/>
            <a:ext cx="8393112" cy="483522"/>
          </a:xfrm>
        </p:spPr>
        <p:txBody>
          <a:bodyPr/>
          <a:lstStyle/>
          <a:p>
            <a:r>
              <a:rPr lang="en-US" dirty="0">
                <a:hlinkClick r:id="rId3"/>
              </a:rPr>
              <a:t>Strangler pattern</a:t>
            </a:r>
            <a:r>
              <a:rPr lang="en-US" dirty="0"/>
              <a:t> is applied to legacy application</a:t>
            </a:r>
          </a:p>
        </p:txBody>
      </p:sp>
      <p:sp>
        <p:nvSpPr>
          <p:cNvPr id="4" name="Slide Number Placeholder 3">
            <a:extLst>
              <a:ext uri="{FF2B5EF4-FFF2-40B4-BE49-F238E27FC236}">
                <a16:creationId xmlns:a16="http://schemas.microsoft.com/office/drawing/2014/main" id="{332058E2-9BB3-B749-848F-14249C6E9BB5}"/>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F63A97E-D605-DC42-8452-C14CD1FA87FA}" type="slidenum">
              <a:rPr kumimoji="0" lang="en-US" sz="600" b="0" i="0" u="none" strike="noStrike" kern="1200" cap="none" spc="0" normalizeH="0" baseline="0" noProof="0" smtClean="0">
                <a:ln>
                  <a:noFill/>
                </a:ln>
                <a:solidFill>
                  <a:srgbClr val="5AAAFA"/>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32</a:t>
            </a:fld>
            <a:endParaRPr kumimoji="0" lang="en-US" sz="600" b="0" i="0" u="none" strike="noStrike" kern="1200" cap="none" spc="0" normalizeH="0" baseline="0" noProof="0">
              <a:ln>
                <a:noFill/>
              </a:ln>
              <a:solidFill>
                <a:srgbClr val="5AAAFA"/>
              </a:solidFill>
              <a:effectLst/>
              <a:uLnTx/>
              <a:uFillTx/>
              <a:latin typeface="IBM Plex Sans"/>
              <a:cs typeface="Arial" charset="0"/>
            </a:endParaRPr>
          </a:p>
        </p:txBody>
      </p:sp>
      <p:sp>
        <p:nvSpPr>
          <p:cNvPr id="6" name="Rectangle 5">
            <a:extLst>
              <a:ext uri="{FF2B5EF4-FFF2-40B4-BE49-F238E27FC236}">
                <a16:creationId xmlns:a16="http://schemas.microsoft.com/office/drawing/2014/main" id="{3B18A1B9-B07F-1D44-BB41-2229E965577E}"/>
              </a:ext>
            </a:extLst>
          </p:cNvPr>
          <p:cNvSpPr/>
          <p:nvPr/>
        </p:nvSpPr>
        <p:spPr>
          <a:xfrm>
            <a:off x="293688" y="2143352"/>
            <a:ext cx="2300643" cy="2530725"/>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030A0"/>
                </a:solidFill>
                <a:effectLst/>
                <a:uLnTx/>
                <a:uFillTx/>
                <a:latin typeface="Arial"/>
                <a:ea typeface="+mn-ea"/>
                <a:cs typeface="+mn-cs"/>
              </a:rPr>
              <a:t>Legacy runtime</a:t>
            </a:r>
          </a:p>
        </p:txBody>
      </p:sp>
      <p:sp>
        <p:nvSpPr>
          <p:cNvPr id="7" name="Rectangle 6">
            <a:extLst>
              <a:ext uri="{FF2B5EF4-FFF2-40B4-BE49-F238E27FC236}">
                <a16:creationId xmlns:a16="http://schemas.microsoft.com/office/drawing/2014/main" id="{555B83FE-92B8-314C-BB87-0A2EE32BA742}"/>
              </a:ext>
            </a:extLst>
          </p:cNvPr>
          <p:cNvSpPr/>
          <p:nvPr/>
        </p:nvSpPr>
        <p:spPr>
          <a:xfrm>
            <a:off x="429770" y="3949113"/>
            <a:ext cx="2001049" cy="4081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002060"/>
                </a:solidFill>
                <a:effectLst/>
                <a:uLnTx/>
                <a:uFillTx/>
                <a:latin typeface="Arial"/>
                <a:ea typeface="+mn-ea"/>
                <a:cs typeface="+mn-cs"/>
              </a:rPr>
              <a:t>Data Accesses</a:t>
            </a:r>
          </a:p>
        </p:txBody>
      </p:sp>
      <p:sp>
        <p:nvSpPr>
          <p:cNvPr id="8" name="Rectangle 7">
            <a:extLst>
              <a:ext uri="{FF2B5EF4-FFF2-40B4-BE49-F238E27FC236}">
                <a16:creationId xmlns:a16="http://schemas.microsoft.com/office/drawing/2014/main" id="{F84FF1D3-30C6-FB48-AC3D-C8348A385635}"/>
              </a:ext>
            </a:extLst>
          </p:cNvPr>
          <p:cNvSpPr/>
          <p:nvPr/>
        </p:nvSpPr>
        <p:spPr>
          <a:xfrm>
            <a:off x="429769" y="3466761"/>
            <a:ext cx="2001049" cy="4081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002060"/>
                </a:solidFill>
                <a:effectLst/>
                <a:uLnTx/>
                <a:uFillTx/>
                <a:latin typeface="Arial"/>
                <a:ea typeface="+mn-ea"/>
                <a:cs typeface="+mn-cs"/>
              </a:rPr>
              <a:t>Business Actions</a:t>
            </a:r>
          </a:p>
        </p:txBody>
      </p:sp>
      <p:sp>
        <p:nvSpPr>
          <p:cNvPr id="9" name="Rectangle 8">
            <a:extLst>
              <a:ext uri="{FF2B5EF4-FFF2-40B4-BE49-F238E27FC236}">
                <a16:creationId xmlns:a16="http://schemas.microsoft.com/office/drawing/2014/main" id="{D52874C1-AE3C-8842-9B47-85C79915CE48}"/>
              </a:ext>
            </a:extLst>
          </p:cNvPr>
          <p:cNvSpPr/>
          <p:nvPr/>
        </p:nvSpPr>
        <p:spPr>
          <a:xfrm>
            <a:off x="443484" y="2972645"/>
            <a:ext cx="2001049" cy="4081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002060"/>
                </a:solidFill>
                <a:effectLst/>
                <a:uLnTx/>
                <a:uFillTx/>
                <a:latin typeface="Arial"/>
                <a:ea typeface="+mn-ea"/>
                <a:cs typeface="+mn-cs"/>
              </a:rPr>
              <a:t>Programs</a:t>
            </a:r>
          </a:p>
        </p:txBody>
      </p:sp>
      <p:sp>
        <p:nvSpPr>
          <p:cNvPr id="10" name="Rectangle 9">
            <a:extLst>
              <a:ext uri="{FF2B5EF4-FFF2-40B4-BE49-F238E27FC236}">
                <a16:creationId xmlns:a16="http://schemas.microsoft.com/office/drawing/2014/main" id="{49BEA4F4-9D16-AD41-806B-3A4C46C0A902}"/>
              </a:ext>
            </a:extLst>
          </p:cNvPr>
          <p:cNvSpPr/>
          <p:nvPr/>
        </p:nvSpPr>
        <p:spPr>
          <a:xfrm>
            <a:off x="443483" y="2404355"/>
            <a:ext cx="2001049" cy="4081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002060"/>
                </a:solidFill>
                <a:effectLst/>
                <a:uLnTx/>
                <a:uFillTx/>
                <a:latin typeface="Arial"/>
                <a:ea typeface="+mn-ea"/>
                <a:cs typeface="+mn-cs"/>
              </a:rPr>
              <a:t>IMS Transaction</a:t>
            </a:r>
          </a:p>
        </p:txBody>
      </p:sp>
      <p:sp>
        <p:nvSpPr>
          <p:cNvPr id="11" name="Rounded Rectangle 10">
            <a:extLst>
              <a:ext uri="{FF2B5EF4-FFF2-40B4-BE49-F238E27FC236}">
                <a16:creationId xmlns:a16="http://schemas.microsoft.com/office/drawing/2014/main" id="{45E43843-1ECC-A64D-AFC9-7E69D42F0D4C}"/>
              </a:ext>
            </a:extLst>
          </p:cNvPr>
          <p:cNvSpPr/>
          <p:nvPr/>
        </p:nvSpPr>
        <p:spPr>
          <a:xfrm>
            <a:off x="429769" y="2547055"/>
            <a:ext cx="457200" cy="1839411"/>
          </a:xfrm>
          <a:prstGeom prst="roundRect">
            <a:avLst/>
          </a:prstGeom>
          <a:solidFill>
            <a:schemeClr val="accent2">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800" dirty="0">
                <a:solidFill>
                  <a:prstClr val="white"/>
                </a:solidFill>
                <a:latin typeface="Arial"/>
              </a:rPr>
              <a:t>Offers</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Rounded Rectangle 11">
            <a:extLst>
              <a:ext uri="{FF2B5EF4-FFF2-40B4-BE49-F238E27FC236}">
                <a16:creationId xmlns:a16="http://schemas.microsoft.com/office/drawing/2014/main" id="{EA63BAEB-2BDA-004C-A406-998013896713}"/>
              </a:ext>
            </a:extLst>
          </p:cNvPr>
          <p:cNvSpPr/>
          <p:nvPr/>
        </p:nvSpPr>
        <p:spPr>
          <a:xfrm>
            <a:off x="2062231" y="2560371"/>
            <a:ext cx="457200" cy="1839411"/>
          </a:xfrm>
          <a:prstGeom prst="roundRect">
            <a:avLst/>
          </a:prstGeom>
          <a:solidFill>
            <a:schemeClr val="accent2">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800" b="0" i="0" u="none" strike="noStrike" kern="1200" cap="none" spc="0" normalizeH="0" baseline="0" noProof="0" dirty="0">
                <a:ln>
                  <a:noFill/>
                </a:ln>
                <a:solidFill>
                  <a:prstClr val="white"/>
                </a:solidFill>
                <a:effectLst/>
                <a:uLnTx/>
                <a:uFillTx/>
                <a:latin typeface="Arial"/>
                <a:ea typeface="+mn-ea"/>
                <a:cs typeface="+mn-cs"/>
              </a:rPr>
              <a:t>Customer</a:t>
            </a:r>
          </a:p>
        </p:txBody>
      </p:sp>
      <p:sp>
        <p:nvSpPr>
          <p:cNvPr id="13" name="Rounded Rectangle 12">
            <a:extLst>
              <a:ext uri="{FF2B5EF4-FFF2-40B4-BE49-F238E27FC236}">
                <a16:creationId xmlns:a16="http://schemas.microsoft.com/office/drawing/2014/main" id="{96F49044-AE66-9246-8D23-4F8193A53662}"/>
              </a:ext>
            </a:extLst>
          </p:cNvPr>
          <p:cNvSpPr/>
          <p:nvPr/>
        </p:nvSpPr>
        <p:spPr>
          <a:xfrm>
            <a:off x="533023" y="1405252"/>
            <a:ext cx="1128235" cy="5197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Fat Client Java Swing App</a:t>
            </a:r>
          </a:p>
        </p:txBody>
      </p:sp>
      <p:cxnSp>
        <p:nvCxnSpPr>
          <p:cNvPr id="14" name="Elbow Connector 13">
            <a:extLst>
              <a:ext uri="{FF2B5EF4-FFF2-40B4-BE49-F238E27FC236}">
                <a16:creationId xmlns:a16="http://schemas.microsoft.com/office/drawing/2014/main" id="{076F9008-F3E5-C74A-BCD8-72EBE718C43B}"/>
              </a:ext>
            </a:extLst>
          </p:cNvPr>
          <p:cNvCxnSpPr>
            <a:cxnSpLocks/>
            <a:stCxn id="13" idx="2"/>
            <a:endCxn id="10" idx="0"/>
          </p:cNvCxnSpPr>
          <p:nvPr/>
        </p:nvCxnSpPr>
        <p:spPr>
          <a:xfrm rot="16200000" flipH="1">
            <a:off x="1030918" y="1991264"/>
            <a:ext cx="479313" cy="346867"/>
          </a:xfrm>
          <a:prstGeom prst="bentConnector3">
            <a:avLst>
              <a:gd name="adj1" fmla="val 50000"/>
            </a:avLst>
          </a:prstGeom>
          <a:ln>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CF20C1F-9152-9B49-BAB1-B75755F15250}"/>
              </a:ext>
            </a:extLst>
          </p:cNvPr>
          <p:cNvSpPr txBox="1"/>
          <p:nvPr/>
        </p:nvSpPr>
        <p:spPr>
          <a:xfrm>
            <a:off x="1670039" y="1750127"/>
            <a:ext cx="982961" cy="300082"/>
          </a:xfrm>
          <a:prstGeom prst="rect">
            <a:avLst/>
          </a:prstGeom>
          <a:noFill/>
        </p:spPr>
        <p:txBody>
          <a:bodyPr wrap="none" rtlCol="0">
            <a:spAutoFit/>
          </a:bodyPr>
          <a:lstStyle/>
          <a:p>
            <a:r>
              <a:rPr lang="en-US" dirty="0" err="1"/>
              <a:t>iiop</a:t>
            </a:r>
            <a:r>
              <a:rPr lang="en-US" dirty="0"/>
              <a:t>/ </a:t>
            </a:r>
            <a:r>
              <a:rPr lang="en-US" dirty="0" err="1"/>
              <a:t>corba</a:t>
            </a:r>
            <a:endParaRPr lang="en-US" dirty="0"/>
          </a:p>
        </p:txBody>
      </p:sp>
      <p:sp>
        <p:nvSpPr>
          <p:cNvPr id="17" name="Rounded Rectangle 16">
            <a:extLst>
              <a:ext uri="{FF2B5EF4-FFF2-40B4-BE49-F238E27FC236}">
                <a16:creationId xmlns:a16="http://schemas.microsoft.com/office/drawing/2014/main" id="{A4BE6137-8E19-2F4F-9343-7F67B787DFD8}"/>
              </a:ext>
            </a:extLst>
          </p:cNvPr>
          <p:cNvSpPr/>
          <p:nvPr/>
        </p:nvSpPr>
        <p:spPr>
          <a:xfrm>
            <a:off x="1201693" y="2537520"/>
            <a:ext cx="457200" cy="1839411"/>
          </a:xfrm>
          <a:prstGeom prst="roundRect">
            <a:avLst/>
          </a:prstGeom>
          <a:solidFill>
            <a:schemeClr val="accent2">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800" b="0" i="0" u="none" strike="noStrike" kern="1200" cap="none" spc="0" normalizeH="0" baseline="0" noProof="0" dirty="0">
                <a:ln>
                  <a:noFill/>
                </a:ln>
                <a:solidFill>
                  <a:prstClr val="white"/>
                </a:solidFill>
                <a:effectLst/>
                <a:uLnTx/>
                <a:uFillTx/>
                <a:latin typeface="Arial"/>
                <a:ea typeface="+mn-ea"/>
                <a:cs typeface="+mn-cs"/>
              </a:rPr>
              <a:t>Product</a:t>
            </a:r>
          </a:p>
        </p:txBody>
      </p:sp>
      <p:sp>
        <p:nvSpPr>
          <p:cNvPr id="18" name="Content Placeholder 1">
            <a:extLst>
              <a:ext uri="{FF2B5EF4-FFF2-40B4-BE49-F238E27FC236}">
                <a16:creationId xmlns:a16="http://schemas.microsoft.com/office/drawing/2014/main" id="{CAF417F8-690A-D041-B087-D0A3B88D033A}"/>
              </a:ext>
            </a:extLst>
          </p:cNvPr>
          <p:cNvSpPr txBox="1">
            <a:spLocks/>
          </p:cNvSpPr>
          <p:nvPr/>
        </p:nvSpPr>
        <p:spPr bwMode="auto">
          <a:xfrm>
            <a:off x="3098189" y="1613823"/>
            <a:ext cx="5827945" cy="986443"/>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IBM Plex Sans" panose="020B0503050203000203" pitchFamily="34" charset="77"/>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IBM Plex Sans" panose="020B0503050203000203" pitchFamily="34" charset="77"/>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IBM Plex Sans" panose="020B0503050203000203" pitchFamily="34" charset="77"/>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IBM Plex Sans" panose="020B0503050203000203" pitchFamily="34" charset="77"/>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Rewrite a capability (product mgt) into event driven microservice</a:t>
            </a:r>
          </a:p>
          <a:p>
            <a:endParaRPr lang="en-US" dirty="0"/>
          </a:p>
          <a:p>
            <a:endParaRPr lang="en-US" dirty="0"/>
          </a:p>
          <a:p>
            <a:r>
              <a:rPr lang="en-US" dirty="0"/>
              <a:t>Write model on the new microservice</a:t>
            </a:r>
          </a:p>
          <a:p>
            <a:r>
              <a:rPr lang="en-US" dirty="0"/>
              <a:t>Read model stays in legacy so existing capabilities see new product added</a:t>
            </a:r>
          </a:p>
        </p:txBody>
      </p:sp>
      <p:sp>
        <p:nvSpPr>
          <p:cNvPr id="19" name="Can 18">
            <a:extLst>
              <a:ext uri="{FF2B5EF4-FFF2-40B4-BE49-F238E27FC236}">
                <a16:creationId xmlns:a16="http://schemas.microsoft.com/office/drawing/2014/main" id="{C9A0C0DD-5F2D-3D44-B799-8E9A595F6162}"/>
              </a:ext>
            </a:extLst>
          </p:cNvPr>
          <p:cNvSpPr/>
          <p:nvPr/>
        </p:nvSpPr>
        <p:spPr>
          <a:xfrm>
            <a:off x="272031" y="4507529"/>
            <a:ext cx="771926" cy="60285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a:ea typeface="+mn-ea"/>
                <a:cs typeface="+mn-cs"/>
              </a:rPr>
              <a:t>DB2</a:t>
            </a:r>
          </a:p>
        </p:txBody>
      </p:sp>
    </p:spTree>
    <p:extLst>
      <p:ext uri="{BB962C8B-B14F-4D97-AF65-F5344CB8AC3E}">
        <p14:creationId xmlns:p14="http://schemas.microsoft.com/office/powerpoint/2010/main" val="560574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19050">
            <a:no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lstStyle/>
          <a:p>
            <a:r>
              <a:rPr lang="en-US" sz="2400" dirty="0">
                <a:latin typeface="IBM Plex Sans" panose="020B0503050203000203" pitchFamily="34" charset="77"/>
              </a:rPr>
              <a:t>Coexistence integration patterns and tier 1 / tier 2 data</a:t>
            </a:r>
          </a:p>
        </p:txBody>
      </p:sp>
      <p:sp>
        <p:nvSpPr>
          <p:cNvPr id="107" name="Content Placeholder 15">
            <a:extLst>
              <a:ext uri="{FF2B5EF4-FFF2-40B4-BE49-F238E27FC236}">
                <a16:creationId xmlns:a16="http://schemas.microsoft.com/office/drawing/2014/main" id="{D27F734A-08F2-3340-9468-44B4FB8C4FF1}"/>
              </a:ext>
            </a:extLst>
          </p:cNvPr>
          <p:cNvSpPr>
            <a:spLocks noGrp="1"/>
          </p:cNvSpPr>
          <p:nvPr>
            <p:ph sz="half" idx="1"/>
          </p:nvPr>
        </p:nvSpPr>
        <p:spPr>
          <a:xfrm>
            <a:off x="0" y="1239355"/>
            <a:ext cx="4038600" cy="3394472"/>
          </a:xfrm>
          <a:ln w="19050">
            <a:no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lstStyle/>
          <a:p>
            <a:pPr marL="469305" indent="-321469">
              <a:buFont typeface="+mj-lt"/>
              <a:buAutoNum type="arabicPeriod"/>
            </a:pPr>
            <a:r>
              <a:rPr lang="en-US" sz="1500" dirty="0">
                <a:latin typeface="IBM Plex Sans" panose="020B0503050203000203" pitchFamily="34" charset="77"/>
              </a:rPr>
              <a:t>Current state reads modernized data directly </a:t>
            </a:r>
          </a:p>
          <a:p>
            <a:pPr marL="469305" indent="-321469">
              <a:buFont typeface="+mj-lt"/>
              <a:buAutoNum type="arabicPeriod"/>
            </a:pPr>
            <a:r>
              <a:rPr lang="en-US" sz="1500" dirty="0">
                <a:latin typeface="IBM Plex Sans" panose="020B0503050203000203" pitchFamily="34" charset="77"/>
              </a:rPr>
              <a:t>Modernized state updates current state data (reader support)</a:t>
            </a:r>
          </a:p>
          <a:p>
            <a:pPr marL="469305" indent="-321469">
              <a:buFont typeface="+mj-lt"/>
              <a:buAutoNum type="arabicPeriod"/>
            </a:pPr>
            <a:r>
              <a:rPr lang="en-US" sz="1500" dirty="0">
                <a:latin typeface="IBM Plex Sans" panose="020B0503050203000203" pitchFamily="34" charset="77"/>
              </a:rPr>
              <a:t>Current state updates modernized data</a:t>
            </a:r>
          </a:p>
          <a:p>
            <a:pPr marL="469305" indent="-321469">
              <a:buFont typeface="+mj-lt"/>
              <a:buAutoNum type="arabicPeriod"/>
            </a:pPr>
            <a:r>
              <a:rPr lang="en-US" sz="1500" dirty="0">
                <a:latin typeface="IBM Plex Sans" panose="020B0503050203000203" pitchFamily="34" charset="77"/>
              </a:rPr>
              <a:t>Modernized state reads current state data</a:t>
            </a:r>
            <a:endParaRPr lang="en-US" sz="1750" dirty="0">
              <a:latin typeface="IBM Plex Sans" panose="020B0503050203000203" pitchFamily="34" charset="77"/>
            </a:endParaRPr>
          </a:p>
        </p:txBody>
      </p:sp>
      <p:sp>
        <p:nvSpPr>
          <p:cNvPr id="4" name="Content Placeholder 16">
            <a:extLst>
              <a:ext uri="{FF2B5EF4-FFF2-40B4-BE49-F238E27FC236}">
                <a16:creationId xmlns:a16="http://schemas.microsoft.com/office/drawing/2014/main" id="{16DE233F-5828-8E42-A02C-EFA0AF0E7A35}"/>
              </a:ext>
            </a:extLst>
          </p:cNvPr>
          <p:cNvSpPr txBox="1">
            <a:spLocks/>
          </p:cNvSpPr>
          <p:nvPr/>
        </p:nvSpPr>
        <p:spPr>
          <a:xfrm>
            <a:off x="193301" y="571500"/>
            <a:ext cx="3464299" cy="600076"/>
          </a:xfrm>
          <a:prstGeom prst="rect">
            <a:avLst/>
          </a:prstGeom>
          <a:solidFill>
            <a:srgbClr val="00BAB6"/>
          </a:solidFill>
        </p:spPr>
        <p:txBody>
          <a:bodyPr vert="horz" lIns="0" tIns="0" rIns="0" bIns="0" rtlCol="0" anchor="ctr">
            <a:noAutofit/>
          </a:bodyPr>
          <a:lst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defTabSz="685800">
              <a:spcBef>
                <a:spcPts val="750"/>
              </a:spcBef>
            </a:pPr>
            <a:r>
              <a:rPr lang="en-US" sz="1750" dirty="0">
                <a:solidFill>
                  <a:srgbClr val="FFFFFF"/>
                </a:solidFill>
              </a:rPr>
              <a:t>Standard Coexistence Integration Patterns</a:t>
            </a:r>
          </a:p>
        </p:txBody>
      </p:sp>
      <p:sp>
        <p:nvSpPr>
          <p:cNvPr id="5" name="Content Placeholder 16">
            <a:extLst>
              <a:ext uri="{FF2B5EF4-FFF2-40B4-BE49-F238E27FC236}">
                <a16:creationId xmlns:a16="http://schemas.microsoft.com/office/drawing/2014/main" id="{FC676A3E-5D8A-1546-B308-0A4785684156}"/>
              </a:ext>
            </a:extLst>
          </p:cNvPr>
          <p:cNvSpPr txBox="1">
            <a:spLocks/>
          </p:cNvSpPr>
          <p:nvPr/>
        </p:nvSpPr>
        <p:spPr>
          <a:xfrm>
            <a:off x="3857625" y="571500"/>
            <a:ext cx="5086350" cy="600076"/>
          </a:xfrm>
          <a:prstGeom prst="rect">
            <a:avLst/>
          </a:prstGeom>
          <a:solidFill>
            <a:srgbClr val="00BAB6"/>
          </a:solidFill>
        </p:spPr>
        <p:txBody>
          <a:bodyPr vert="horz" lIns="0" tIns="0" rIns="0" bIns="0" rtlCol="0" anchor="ctr">
            <a:noAutofit/>
          </a:bodyPr>
          <a:lst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defTabSz="685800">
              <a:spcBef>
                <a:spcPts val="750"/>
              </a:spcBef>
            </a:pPr>
            <a:r>
              <a:rPr lang="en-US" sz="1750" dirty="0">
                <a:solidFill>
                  <a:srgbClr val="FFFFFF"/>
                </a:solidFill>
              </a:rPr>
              <a:t>Current state core master data tables identified and categorized as tier 1 for increment planning</a:t>
            </a:r>
          </a:p>
        </p:txBody>
      </p:sp>
      <p:sp>
        <p:nvSpPr>
          <p:cNvPr id="6" name="Content Placeholder 15">
            <a:extLst>
              <a:ext uri="{FF2B5EF4-FFF2-40B4-BE49-F238E27FC236}">
                <a16:creationId xmlns:a16="http://schemas.microsoft.com/office/drawing/2014/main" id="{F5F75F9D-A126-CB46-AC20-939E74FDD0C9}"/>
              </a:ext>
            </a:extLst>
          </p:cNvPr>
          <p:cNvSpPr txBox="1">
            <a:spLocks/>
          </p:cNvSpPr>
          <p:nvPr/>
        </p:nvSpPr>
        <p:spPr>
          <a:xfrm>
            <a:off x="3947077" y="1171576"/>
            <a:ext cx="5086350" cy="3743324"/>
          </a:xfrm>
          <a:prstGeom prst="rect">
            <a:avLst/>
          </a:prstGeom>
          <a:ln w="19050" cap="flat" cmpd="sng" algn="ctr">
            <a:noFill/>
            <a:prstDash val="solid"/>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vert="horz" lIns="0" tIns="142875"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tx1"/>
                </a:solidFill>
                <a:latin typeface="+mn-lt"/>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mn-lt"/>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mn-lt"/>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mn-lt"/>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290711" indent="-247055" defTabSz="685800">
              <a:spcBef>
                <a:spcPts val="0"/>
              </a:spcBef>
              <a:buFont typeface="Arial" panose="020B0604020202020204" pitchFamily="34" charset="0"/>
              <a:buChar char="•"/>
            </a:pPr>
            <a:r>
              <a:rPr lang="en-US" sz="1250" b="1" dirty="0">
                <a:solidFill>
                  <a:srgbClr val="000000"/>
                </a:solidFill>
                <a:latin typeface="IBM Plex Sans" panose="020B0503050203000203" pitchFamily="34" charset="77"/>
              </a:rPr>
              <a:t>Tier 1 Database Tables:  </a:t>
            </a:r>
            <a:r>
              <a:rPr lang="en-US" sz="1250" dirty="0">
                <a:solidFill>
                  <a:srgbClr val="000000"/>
                </a:solidFill>
                <a:latin typeface="IBM Plex Sans" panose="020B0503050203000203" pitchFamily="34" charset="77"/>
              </a:rPr>
              <a:t>Core master data tables identified as basis for modernized data model</a:t>
            </a:r>
          </a:p>
          <a:p>
            <a:pPr marL="290711" indent="-247055" defTabSz="685800">
              <a:spcBef>
                <a:spcPts val="0"/>
              </a:spcBef>
            </a:pPr>
            <a:endParaRPr lang="en-US" sz="563" dirty="0">
              <a:solidFill>
                <a:srgbClr val="000000"/>
              </a:solidFill>
              <a:latin typeface="IBM Plex Sans" panose="020B0503050203000203" pitchFamily="34" charset="77"/>
            </a:endParaRPr>
          </a:p>
          <a:p>
            <a:pPr marL="290711" indent="-247055" defTabSz="685800">
              <a:spcBef>
                <a:spcPts val="0"/>
              </a:spcBef>
              <a:buFont typeface="Arial" panose="020B0604020202020204" pitchFamily="34" charset="0"/>
              <a:buChar char="•"/>
            </a:pPr>
            <a:r>
              <a:rPr lang="en-US" sz="1250" b="1" dirty="0">
                <a:solidFill>
                  <a:srgbClr val="000000"/>
                </a:solidFill>
                <a:latin typeface="IBM Plex Sans" panose="020B0503050203000203" pitchFamily="34" charset="77"/>
              </a:rPr>
              <a:t>Tier 2 Database Tables:  </a:t>
            </a:r>
            <a:r>
              <a:rPr lang="en-US" sz="1250" dirty="0">
                <a:solidFill>
                  <a:srgbClr val="000000"/>
                </a:solidFill>
                <a:latin typeface="IBM Plex Sans" panose="020B0503050203000203" pitchFamily="34" charset="77"/>
              </a:rPr>
              <a:t>Those tables that were NOT determined to be Core Master Data tables and are either application based, work tables, or temp tables.  These tables may contain copies of core master table (tier 1) data from downstream operations</a:t>
            </a:r>
          </a:p>
          <a:p>
            <a:pPr marL="572493" lvl="1" indent="-281781" defTabSz="685800">
              <a:spcBef>
                <a:spcPts val="0"/>
              </a:spcBef>
              <a:buFont typeface="Arial" panose="020B0604020202020204" pitchFamily="34" charset="0"/>
              <a:buChar char="•"/>
            </a:pPr>
            <a:r>
              <a:rPr lang="en-US" sz="1250" b="1" dirty="0">
                <a:solidFill>
                  <a:srgbClr val="00BAB6"/>
                </a:solidFill>
                <a:latin typeface="IBM Plex Sans" panose="020B0503050203000203" pitchFamily="34" charset="77"/>
              </a:rPr>
              <a:t>Requires modification when tier 1 programs are modified to read and process modernized data</a:t>
            </a:r>
          </a:p>
          <a:p>
            <a:pPr marL="147836" defTabSz="685800">
              <a:spcBef>
                <a:spcPts val="0"/>
              </a:spcBef>
            </a:pPr>
            <a:endParaRPr lang="en-US" sz="563" dirty="0">
              <a:solidFill>
                <a:srgbClr val="000000"/>
              </a:solidFill>
              <a:latin typeface="IBM Plex Sans" panose="020B0503050203000203" pitchFamily="34" charset="77"/>
            </a:endParaRPr>
          </a:p>
          <a:p>
            <a:pPr marL="290711" indent="-247055" defTabSz="685800">
              <a:spcBef>
                <a:spcPts val="0"/>
              </a:spcBef>
              <a:buFont typeface="Arial" panose="020B0604020202020204" pitchFamily="34" charset="0"/>
              <a:buChar char="•"/>
            </a:pPr>
            <a:r>
              <a:rPr lang="en-US" sz="1250" b="1" dirty="0">
                <a:solidFill>
                  <a:srgbClr val="000000"/>
                </a:solidFill>
                <a:latin typeface="IBM Plex Sans" panose="020B0503050203000203" pitchFamily="34" charset="77"/>
              </a:rPr>
              <a:t>Tier 1 Programs:  </a:t>
            </a:r>
            <a:r>
              <a:rPr lang="en-US" sz="1250" dirty="0">
                <a:solidFill>
                  <a:srgbClr val="000000"/>
                </a:solidFill>
                <a:latin typeface="IBM Plex Sans" panose="020B0503050203000203" pitchFamily="34" charset="77"/>
              </a:rPr>
              <a:t>Programs that perform update and / or read operations on the tier 1 tables</a:t>
            </a:r>
          </a:p>
          <a:p>
            <a:pPr marL="290711" indent="-247055" defTabSz="685800">
              <a:spcBef>
                <a:spcPts val="0"/>
              </a:spcBef>
            </a:pPr>
            <a:endParaRPr lang="en-US" sz="563" dirty="0">
              <a:solidFill>
                <a:srgbClr val="000000"/>
              </a:solidFill>
              <a:latin typeface="IBM Plex Sans" panose="020B0503050203000203" pitchFamily="34" charset="77"/>
            </a:endParaRPr>
          </a:p>
          <a:p>
            <a:pPr marL="290711" indent="-247055" defTabSz="685800">
              <a:spcBef>
                <a:spcPts val="0"/>
              </a:spcBef>
              <a:buFont typeface="Arial" panose="020B0604020202020204" pitchFamily="34" charset="0"/>
              <a:buChar char="•"/>
            </a:pPr>
            <a:r>
              <a:rPr lang="en-US" sz="1250" b="1" dirty="0">
                <a:solidFill>
                  <a:srgbClr val="000000"/>
                </a:solidFill>
                <a:latin typeface="IBM Plex Sans" panose="020B0503050203000203" pitchFamily="34" charset="77"/>
              </a:rPr>
              <a:t>Tier 2 Programs:  </a:t>
            </a:r>
            <a:r>
              <a:rPr lang="en-US" sz="1250" dirty="0">
                <a:solidFill>
                  <a:srgbClr val="000000"/>
                </a:solidFill>
                <a:latin typeface="IBM Plex Sans" panose="020B0503050203000203" pitchFamily="34" charset="77"/>
              </a:rPr>
              <a:t>Programs that DO NOT perform any operations against the tier 1 tables, but receive core data downstream from either tier 1 programs or tier 2 tables</a:t>
            </a:r>
          </a:p>
          <a:p>
            <a:pPr marL="572493" lvl="1" indent="-281781" defTabSz="685800">
              <a:spcBef>
                <a:spcPts val="0"/>
              </a:spcBef>
              <a:buFont typeface="Arial" panose="020B0604020202020204" pitchFamily="34" charset="0"/>
              <a:buChar char="•"/>
            </a:pPr>
            <a:r>
              <a:rPr lang="en-US" sz="1250" b="1" dirty="0">
                <a:solidFill>
                  <a:srgbClr val="00BAB6"/>
                </a:solidFill>
                <a:latin typeface="IBM Plex Sans" panose="020B0503050203000203" pitchFamily="34" charset="77"/>
              </a:rPr>
              <a:t>Requires modification when tier 1 programs are modified to read and process modernized data</a:t>
            </a:r>
          </a:p>
          <a:p>
            <a:pPr marL="290711" indent="-247055" defTabSz="685800">
              <a:spcBef>
                <a:spcPts val="0"/>
              </a:spcBef>
              <a:buFont typeface="Arial" panose="020B0604020202020204" pitchFamily="34" charset="0"/>
              <a:buChar char="•"/>
            </a:pPr>
            <a:endParaRPr lang="en-US" sz="1250" dirty="0">
              <a:solidFill>
                <a:srgbClr val="000000"/>
              </a:solidFill>
              <a:latin typeface="IBM Plex Sans" panose="020B0503050203000203" pitchFamily="34" charset="77"/>
            </a:endParaRPr>
          </a:p>
          <a:p>
            <a:pPr marL="572493" lvl="1" indent="-281781" defTabSz="685800">
              <a:spcBef>
                <a:spcPts val="0"/>
              </a:spcBef>
              <a:buFont typeface="Arial" panose="020B0604020202020204" pitchFamily="34" charset="0"/>
              <a:buChar char="•"/>
            </a:pPr>
            <a:endParaRPr lang="en-US" sz="1250" dirty="0">
              <a:solidFill>
                <a:srgbClr val="000000"/>
              </a:solidFill>
              <a:latin typeface="IBM Plex Sans" panose="020B0503050203000203" pitchFamily="34" charset="77"/>
            </a:endParaRPr>
          </a:p>
          <a:p>
            <a:pPr marL="469305" indent="-321469" defTabSz="685800">
              <a:spcBef>
                <a:spcPts val="0"/>
              </a:spcBef>
              <a:buFont typeface="Arial" panose="020B0604020202020204" pitchFamily="34" charset="0"/>
              <a:buChar char="•"/>
            </a:pPr>
            <a:endParaRPr lang="en-US" sz="1250" dirty="0">
              <a:solidFill>
                <a:srgbClr val="000000"/>
              </a:solidFill>
              <a:latin typeface="IBM Plex Sans" panose="020B0503050203000203" pitchFamily="34" charset="77"/>
            </a:endParaRPr>
          </a:p>
          <a:p>
            <a:pPr marL="469305" indent="-321469" defTabSz="685800">
              <a:spcBef>
                <a:spcPts val="750"/>
              </a:spcBef>
              <a:buFont typeface="Arial" panose="020B0604020202020204" pitchFamily="34" charset="0"/>
              <a:buChar char="•"/>
            </a:pPr>
            <a:endParaRPr lang="en-US" dirty="0">
              <a:solidFill>
                <a:srgbClr val="000000"/>
              </a:solidFill>
              <a:latin typeface="IBM Plex Sans" panose="020B0503050203000203" pitchFamily="34" charset="77"/>
            </a:endParaRPr>
          </a:p>
        </p:txBody>
      </p:sp>
      <p:sp>
        <p:nvSpPr>
          <p:cNvPr id="7" name="Slide Number Placeholder 6">
            <a:extLst>
              <a:ext uri="{FF2B5EF4-FFF2-40B4-BE49-F238E27FC236}">
                <a16:creationId xmlns:a16="http://schemas.microsoft.com/office/drawing/2014/main" id="{0525B7D8-1DB3-4941-9CFA-729A78820707}"/>
              </a:ext>
            </a:extLst>
          </p:cNvPr>
          <p:cNvSpPr>
            <a:spLocks noGrp="1"/>
          </p:cNvSpPr>
          <p:nvPr>
            <p:ph type="sldNum" sz="quarter" idx="10"/>
          </p:nvPr>
        </p:nvSpPr>
        <p:spPr/>
        <p:txBody>
          <a:bodyPr/>
          <a:lstStyle/>
          <a:p>
            <a:fld id="{8A158888-7CA9-084D-A641-EC66ACF9DB3C}" type="slidenum">
              <a:rPr lang="en-US" smtClean="0">
                <a:solidFill>
                  <a:srgbClr val="5AAAFA"/>
                </a:solidFill>
              </a:rPr>
              <a:pPr/>
              <a:t>33</a:t>
            </a:fld>
            <a:endParaRPr lang="en-US">
              <a:solidFill>
                <a:srgbClr val="5AAAFA"/>
              </a:solidFill>
            </a:endParaRPr>
          </a:p>
        </p:txBody>
      </p:sp>
    </p:spTree>
    <p:extLst>
      <p:ext uri="{BB962C8B-B14F-4D97-AF65-F5344CB8AC3E}">
        <p14:creationId xmlns:p14="http://schemas.microsoft.com/office/powerpoint/2010/main" val="569988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1. Current state reads modernized data</a:t>
            </a:r>
          </a:p>
        </p:txBody>
      </p:sp>
      <p:sp>
        <p:nvSpPr>
          <p:cNvPr id="4" name="Content Placeholder 19">
            <a:extLst>
              <a:ext uri="{FF2B5EF4-FFF2-40B4-BE49-F238E27FC236}">
                <a16:creationId xmlns:a16="http://schemas.microsoft.com/office/drawing/2014/main" id="{32617DEE-3258-6043-8E4C-27B36A1CB7FB}"/>
              </a:ext>
            </a:extLst>
          </p:cNvPr>
          <p:cNvSpPr txBox="1">
            <a:spLocks/>
          </p:cNvSpPr>
          <p:nvPr/>
        </p:nvSpPr>
        <p:spPr>
          <a:xfrm>
            <a:off x="4555659" y="2837370"/>
            <a:ext cx="2286000" cy="363029"/>
          </a:xfrm>
          <a:prstGeom prst="rect">
            <a:avLst/>
          </a:prstGeom>
          <a:solidFill>
            <a:srgbClr val="0F6DFF"/>
          </a:solidFill>
        </p:spPr>
        <p:txBody>
          <a:bodyPr vert="horz" lIns="0" tIns="0" rIns="0" bIns="0" rtlCol="0" anchor="ctr">
            <a:noAutofit/>
          </a:bodyPr>
          <a:lstStyle>
            <a:defPPr>
              <a:defRPr lang="en-US"/>
            </a:defPPr>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Cons</a:t>
            </a:r>
          </a:p>
        </p:txBody>
      </p:sp>
      <p:sp>
        <p:nvSpPr>
          <p:cNvPr id="5" name="Content Placeholder 20">
            <a:extLst>
              <a:ext uri="{FF2B5EF4-FFF2-40B4-BE49-F238E27FC236}">
                <a16:creationId xmlns:a16="http://schemas.microsoft.com/office/drawing/2014/main" id="{39743048-BA99-764B-8653-142BC21C4EA7}"/>
              </a:ext>
            </a:extLst>
          </p:cNvPr>
          <p:cNvSpPr txBox="1">
            <a:spLocks/>
          </p:cNvSpPr>
          <p:nvPr/>
        </p:nvSpPr>
        <p:spPr>
          <a:xfrm>
            <a:off x="6844612" y="2837370"/>
            <a:ext cx="2293123" cy="363029"/>
          </a:xfrm>
          <a:prstGeom prst="rect">
            <a:avLst/>
          </a:prstGeom>
          <a:solidFill>
            <a:srgbClr val="6EA6FF"/>
          </a:solidFill>
        </p:spPr>
        <p:txBody>
          <a:bodyPr vert="horz" lIns="0" tIns="0" rIns="0" bIns="0" rtlCol="0" anchor="ctr">
            <a:noAutofit/>
          </a:bodyPr>
          <a:lstStyle>
            <a:defPPr>
              <a:defRPr lang="en-US"/>
            </a:defPPr>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Examples</a:t>
            </a:r>
          </a:p>
        </p:txBody>
      </p:sp>
      <p:sp>
        <p:nvSpPr>
          <p:cNvPr id="7" name="Content Placeholder 18">
            <a:extLst>
              <a:ext uri="{FF2B5EF4-FFF2-40B4-BE49-F238E27FC236}">
                <a16:creationId xmlns:a16="http://schemas.microsoft.com/office/drawing/2014/main" id="{AE00222C-25DB-0A4D-B270-7295CC70DF7C}"/>
              </a:ext>
            </a:extLst>
          </p:cNvPr>
          <p:cNvSpPr txBox="1">
            <a:spLocks/>
          </p:cNvSpPr>
          <p:nvPr/>
        </p:nvSpPr>
        <p:spPr>
          <a:xfrm>
            <a:off x="2275261" y="2837370"/>
            <a:ext cx="2286000" cy="363029"/>
          </a:xfrm>
          <a:prstGeom prst="rect">
            <a:avLst/>
          </a:prstGeom>
          <a:solidFill>
            <a:srgbClr val="0530AD"/>
          </a:solidFill>
        </p:spPr>
        <p:txBody>
          <a:bodyPr vert="horz" lIns="0" tIns="0" rIns="0" bIns="0" rtlCol="0" anchor="ctr">
            <a:noAutofit/>
          </a:bodyPr>
          <a:lstStyle>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Pros</a:t>
            </a:r>
          </a:p>
        </p:txBody>
      </p:sp>
      <p:sp>
        <p:nvSpPr>
          <p:cNvPr id="13" name="Content Placeholder 16">
            <a:extLst>
              <a:ext uri="{FF2B5EF4-FFF2-40B4-BE49-F238E27FC236}">
                <a16:creationId xmlns:a16="http://schemas.microsoft.com/office/drawing/2014/main" id="{59E683A0-EE3D-C049-B258-AE8DAC817F9C}"/>
              </a:ext>
            </a:extLst>
          </p:cNvPr>
          <p:cNvSpPr txBox="1">
            <a:spLocks/>
          </p:cNvSpPr>
          <p:nvPr/>
        </p:nvSpPr>
        <p:spPr>
          <a:xfrm>
            <a:off x="12283" y="3200399"/>
            <a:ext cx="2283351" cy="1714501"/>
          </a:xfrm>
          <a:prstGeom prst="rect">
            <a:avLst/>
          </a:prstGeom>
          <a:noFill/>
          <a:ln>
            <a:noFill/>
          </a:ln>
        </p:spPr>
        <p:txBody>
          <a:bodyPr vert="horz" lIns="57150" tIns="57150" rIns="57150" bIns="57150" rtlCol="0" anchor="t">
            <a:noAutofit/>
          </a:bodyPr>
          <a:lst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143868" indent="-143868" defTabSz="685800">
              <a:spcBef>
                <a:spcPts val="750"/>
              </a:spcBef>
              <a:buFont typeface="Arial" panose="020B0604020202020204" pitchFamily="34" charset="0"/>
              <a:buChar char="•"/>
            </a:pPr>
            <a:r>
              <a:rPr lang="en-US" sz="875" dirty="0">
                <a:solidFill>
                  <a:srgbClr val="051243"/>
                </a:solidFill>
              </a:rPr>
              <a:t>When modernized data to current state data transformation complexity minimal</a:t>
            </a:r>
          </a:p>
          <a:p>
            <a:pPr marL="143868" indent="-143868" defTabSz="685800">
              <a:spcBef>
                <a:spcPts val="750"/>
              </a:spcBef>
              <a:buFont typeface="Arial" panose="020B0604020202020204" pitchFamily="34" charset="0"/>
              <a:buChar char="•"/>
            </a:pPr>
            <a:r>
              <a:rPr lang="en-US" sz="875" dirty="0">
                <a:solidFill>
                  <a:srgbClr val="051243"/>
                </a:solidFill>
              </a:rPr>
              <a:t>When performance requirements allow real time transformation for reading modernized data from the current state</a:t>
            </a:r>
          </a:p>
          <a:p>
            <a:pPr marL="143868" indent="-143868" defTabSz="685800">
              <a:spcBef>
                <a:spcPts val="750"/>
              </a:spcBef>
              <a:buFont typeface="Arial" panose="020B0604020202020204" pitchFamily="34" charset="0"/>
              <a:buChar char="•"/>
            </a:pPr>
            <a:endParaRPr lang="en-US" sz="875" dirty="0">
              <a:solidFill>
                <a:srgbClr val="051243"/>
              </a:solidFill>
            </a:endParaRPr>
          </a:p>
          <a:p>
            <a:pPr marL="143868" indent="-143868" defTabSz="685800">
              <a:spcBef>
                <a:spcPts val="750"/>
              </a:spcBef>
              <a:buFont typeface="Arial" panose="020B0604020202020204" pitchFamily="34" charset="0"/>
              <a:buChar char="•"/>
            </a:pPr>
            <a:endParaRPr lang="en-US" sz="875" dirty="0">
              <a:solidFill>
                <a:srgbClr val="051243"/>
              </a:solidFill>
            </a:endParaRPr>
          </a:p>
        </p:txBody>
      </p:sp>
      <p:sp>
        <p:nvSpPr>
          <p:cNvPr id="14" name="Content Placeholder 16">
            <a:extLst>
              <a:ext uri="{FF2B5EF4-FFF2-40B4-BE49-F238E27FC236}">
                <a16:creationId xmlns:a16="http://schemas.microsoft.com/office/drawing/2014/main" id="{CB7BD4E3-9BB9-254B-BF8B-FC06F7E84A34}"/>
              </a:ext>
            </a:extLst>
          </p:cNvPr>
          <p:cNvSpPr txBox="1">
            <a:spLocks/>
          </p:cNvSpPr>
          <p:nvPr/>
        </p:nvSpPr>
        <p:spPr>
          <a:xfrm>
            <a:off x="2295633" y="3200399"/>
            <a:ext cx="2283351" cy="1714501"/>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875" dirty="0">
                <a:solidFill>
                  <a:srgbClr val="051243"/>
                </a:solidFill>
              </a:rPr>
              <a:t>Current state tables / views decommissioned</a:t>
            </a:r>
          </a:p>
          <a:p>
            <a:pPr marL="143868" indent="-143868">
              <a:spcBef>
                <a:spcPts val="750"/>
              </a:spcBef>
            </a:pPr>
            <a:r>
              <a:rPr lang="en-US" sz="875" dirty="0">
                <a:solidFill>
                  <a:srgbClr val="051243"/>
                </a:solidFill>
              </a:rPr>
              <a:t>Minimal change to tier 1 and no change to tier 2 programs</a:t>
            </a:r>
          </a:p>
          <a:p>
            <a:pPr marL="143868" indent="-143868">
              <a:spcBef>
                <a:spcPts val="750"/>
              </a:spcBef>
            </a:pPr>
            <a:r>
              <a:rPr lang="en-US" sz="875" dirty="0">
                <a:solidFill>
                  <a:srgbClr val="051243"/>
                </a:solidFill>
              </a:rPr>
              <a:t>Reuses design / develop efforts for data migration</a:t>
            </a:r>
          </a:p>
          <a:p>
            <a:pPr marL="143868" indent="-143868">
              <a:spcBef>
                <a:spcPts val="750"/>
              </a:spcBef>
            </a:pPr>
            <a:endParaRPr lang="en-US" sz="875" dirty="0">
              <a:solidFill>
                <a:srgbClr val="051243"/>
              </a:solidFill>
            </a:endParaRPr>
          </a:p>
        </p:txBody>
      </p:sp>
      <p:sp>
        <p:nvSpPr>
          <p:cNvPr id="15" name="Content Placeholder 16">
            <a:extLst>
              <a:ext uri="{FF2B5EF4-FFF2-40B4-BE49-F238E27FC236}">
                <a16:creationId xmlns:a16="http://schemas.microsoft.com/office/drawing/2014/main" id="{8EF4B495-D327-3C41-8404-EFBF23EE2B9E}"/>
              </a:ext>
            </a:extLst>
          </p:cNvPr>
          <p:cNvSpPr txBox="1">
            <a:spLocks/>
          </p:cNvSpPr>
          <p:nvPr/>
        </p:nvSpPr>
        <p:spPr>
          <a:xfrm>
            <a:off x="4578984" y="3200400"/>
            <a:ext cx="2289258" cy="1714500"/>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875" dirty="0">
                <a:solidFill>
                  <a:srgbClr val="051243"/>
                </a:solidFill>
              </a:rPr>
              <a:t>Potential performance impacts of converting data on the fly when transform is complex</a:t>
            </a:r>
          </a:p>
          <a:p>
            <a:pPr marL="143868" indent="-143868">
              <a:spcBef>
                <a:spcPts val="750"/>
              </a:spcBef>
            </a:pPr>
            <a:r>
              <a:rPr lang="en-US" sz="875" dirty="0">
                <a:solidFill>
                  <a:srgbClr val="051243"/>
                </a:solidFill>
              </a:rPr>
              <a:t>Current state constraints may inhibit use of all benefits of modernized data model (i.e. utilization of game changer features may be delayed to subsequent roll outs)</a:t>
            </a:r>
          </a:p>
          <a:p>
            <a:pPr marL="143868" indent="-143868">
              <a:spcBef>
                <a:spcPts val="750"/>
              </a:spcBef>
            </a:pPr>
            <a:endParaRPr lang="en-US" sz="875" dirty="0">
              <a:solidFill>
                <a:srgbClr val="051243"/>
              </a:solidFill>
            </a:endParaRPr>
          </a:p>
        </p:txBody>
      </p:sp>
      <p:sp>
        <p:nvSpPr>
          <p:cNvPr id="16" name="Content Placeholder 16">
            <a:extLst>
              <a:ext uri="{FF2B5EF4-FFF2-40B4-BE49-F238E27FC236}">
                <a16:creationId xmlns:a16="http://schemas.microsoft.com/office/drawing/2014/main" id="{8A5849DC-208D-AC4C-875E-3C9CBCBE99D1}"/>
              </a:ext>
            </a:extLst>
          </p:cNvPr>
          <p:cNvSpPr txBox="1">
            <a:spLocks/>
          </p:cNvSpPr>
          <p:nvPr/>
        </p:nvSpPr>
        <p:spPr>
          <a:xfrm>
            <a:off x="6868241" y="3200399"/>
            <a:ext cx="2282743" cy="1608606"/>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875" dirty="0">
                <a:solidFill>
                  <a:srgbClr val="051243"/>
                </a:solidFill>
              </a:rPr>
              <a:t>Current state table(s) are eliminated, but an current state report program still needs new expanded field in modernized data (e.g. modified to use expanded customer name)</a:t>
            </a:r>
          </a:p>
          <a:p>
            <a:pPr marL="143868" indent="-143868">
              <a:spcBef>
                <a:spcPts val="750"/>
              </a:spcBef>
            </a:pPr>
            <a:r>
              <a:rPr lang="en-US" sz="875" dirty="0">
                <a:solidFill>
                  <a:srgbClr val="051243"/>
                </a:solidFill>
              </a:rPr>
              <a:t>A status code, indicator, or flag value is needed on the current state that was transformed into a new value set when loaded to the modernized data model</a:t>
            </a:r>
          </a:p>
          <a:p>
            <a:pPr marL="143868" indent="-143868">
              <a:spcBef>
                <a:spcPts val="750"/>
              </a:spcBef>
            </a:pPr>
            <a:endParaRPr lang="en-US" sz="875" dirty="0">
              <a:solidFill>
                <a:srgbClr val="051243"/>
              </a:solidFill>
            </a:endParaRPr>
          </a:p>
        </p:txBody>
      </p:sp>
      <p:sp>
        <p:nvSpPr>
          <p:cNvPr id="55" name="Rectangle 54">
            <a:extLst>
              <a:ext uri="{FF2B5EF4-FFF2-40B4-BE49-F238E27FC236}">
                <a16:creationId xmlns:a16="http://schemas.microsoft.com/office/drawing/2014/main" id="{DA97B58F-A8CD-5F4F-BDF8-5D6F76F5FBC0}"/>
              </a:ext>
            </a:extLst>
          </p:cNvPr>
          <p:cNvSpPr/>
          <p:nvPr/>
        </p:nvSpPr>
        <p:spPr>
          <a:xfrm>
            <a:off x="4143375" y="742950"/>
            <a:ext cx="1485900" cy="1971676"/>
          </a:xfrm>
          <a:prstGeom prst="rect">
            <a:avLst/>
          </a:prstGeom>
          <a:solidFill>
            <a:srgbClr val="00BAB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Coexistence Integration</a:t>
            </a:r>
          </a:p>
        </p:txBody>
      </p:sp>
      <p:sp>
        <p:nvSpPr>
          <p:cNvPr id="57" name="Rounded Rectangle 56">
            <a:extLst>
              <a:ext uri="{FF2B5EF4-FFF2-40B4-BE49-F238E27FC236}">
                <a16:creationId xmlns:a16="http://schemas.microsoft.com/office/drawing/2014/main" id="{76454743-E6E6-FE4B-842C-72B0972E940C}"/>
              </a:ext>
            </a:extLst>
          </p:cNvPr>
          <p:cNvSpPr/>
          <p:nvPr/>
        </p:nvSpPr>
        <p:spPr>
          <a:xfrm>
            <a:off x="4200173" y="910986"/>
            <a:ext cx="1381765" cy="531591"/>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sym typeface="Wingdings" pitchFamily="2" charset="2"/>
              </a:rPr>
              <a:t>Modernized to Current State</a:t>
            </a:r>
          </a:p>
          <a:p>
            <a:pPr algn="ctr"/>
            <a:r>
              <a:rPr lang="en-US" sz="688" b="1" dirty="0">
                <a:solidFill>
                  <a:srgbClr val="00BAB6"/>
                </a:solidFill>
                <a:latin typeface="IBM Plex Sans" panose="020B0503050000000000" pitchFamily="34" charset="77"/>
                <a:sym typeface="Wingdings" pitchFamily="2" charset="2"/>
              </a:rPr>
              <a:t>Transform services</a:t>
            </a:r>
            <a:endParaRPr lang="en-US" sz="688" b="1" dirty="0">
              <a:solidFill>
                <a:srgbClr val="00BAB6"/>
              </a:solidFill>
              <a:latin typeface="IBM Plex Sans" panose="020B0503050000000000" pitchFamily="34" charset="77"/>
            </a:endParaRPr>
          </a:p>
        </p:txBody>
      </p:sp>
      <p:cxnSp>
        <p:nvCxnSpPr>
          <p:cNvPr id="58" name="Straight Arrow Connector 57">
            <a:extLst>
              <a:ext uri="{FF2B5EF4-FFF2-40B4-BE49-F238E27FC236}">
                <a16:creationId xmlns:a16="http://schemas.microsoft.com/office/drawing/2014/main" id="{B77645BD-DD46-CE48-8981-27608334E248}"/>
              </a:ext>
            </a:extLst>
          </p:cNvPr>
          <p:cNvCxnSpPr>
            <a:cxnSpLocks/>
          </p:cNvCxnSpPr>
          <p:nvPr/>
        </p:nvCxnSpPr>
        <p:spPr>
          <a:xfrm>
            <a:off x="4307928" y="2391363"/>
            <a:ext cx="1171575" cy="0"/>
          </a:xfrm>
          <a:prstGeom prst="straightConnector1">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742DB94A-ED14-B54B-B4A3-C3D124D00069}"/>
              </a:ext>
            </a:extLst>
          </p:cNvPr>
          <p:cNvSpPr/>
          <p:nvPr/>
        </p:nvSpPr>
        <p:spPr>
          <a:xfrm>
            <a:off x="4199873" y="1584443"/>
            <a:ext cx="1366029" cy="407865"/>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sym typeface="Wingdings" pitchFamily="2" charset="2"/>
              </a:rPr>
              <a:t>Transform Engine</a:t>
            </a:r>
            <a:endParaRPr lang="en-US" sz="688" b="1" dirty="0">
              <a:solidFill>
                <a:srgbClr val="00BAB6"/>
              </a:solidFill>
              <a:latin typeface="IBM Plex Sans" panose="020B0503050000000000" pitchFamily="34" charset="77"/>
            </a:endParaRPr>
          </a:p>
        </p:txBody>
      </p:sp>
      <p:cxnSp>
        <p:nvCxnSpPr>
          <p:cNvPr id="60" name="Straight Arrow Connector 59">
            <a:extLst>
              <a:ext uri="{FF2B5EF4-FFF2-40B4-BE49-F238E27FC236}">
                <a16:creationId xmlns:a16="http://schemas.microsoft.com/office/drawing/2014/main" id="{493E39CA-F9EC-0F41-A4BF-B067F5AC39FB}"/>
              </a:ext>
            </a:extLst>
          </p:cNvPr>
          <p:cNvCxnSpPr>
            <a:cxnSpLocks/>
          </p:cNvCxnSpPr>
          <p:nvPr/>
        </p:nvCxnSpPr>
        <p:spPr>
          <a:xfrm>
            <a:off x="4280063" y="1168161"/>
            <a:ext cx="1171575" cy="0"/>
          </a:xfrm>
          <a:prstGeom prst="straightConnector1">
            <a:avLst/>
          </a:prstGeom>
          <a:ln w="19050">
            <a:solidFill>
              <a:srgbClr val="00BAB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ECAD550-9FD2-1943-B0C2-BD746F7F51F1}"/>
              </a:ext>
            </a:extLst>
          </p:cNvPr>
          <p:cNvCxnSpPr>
            <a:cxnSpLocks/>
            <a:stCxn id="59" idx="0"/>
            <a:endCxn id="57" idx="2"/>
          </p:cNvCxnSpPr>
          <p:nvPr/>
        </p:nvCxnSpPr>
        <p:spPr>
          <a:xfrm flipV="1">
            <a:off x="4882887" y="1442577"/>
            <a:ext cx="8168" cy="141866"/>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45487F36-8840-994E-8479-3A5F4B08860C}"/>
              </a:ext>
            </a:extLst>
          </p:cNvPr>
          <p:cNvPicPr>
            <a:picLocks noChangeAspect="1"/>
          </p:cNvPicPr>
          <p:nvPr/>
        </p:nvPicPr>
        <p:blipFill>
          <a:blip r:embed="rId3"/>
          <a:stretch>
            <a:fillRect/>
          </a:stretch>
        </p:blipFill>
        <p:spPr>
          <a:xfrm>
            <a:off x="4438002" y="2421874"/>
            <a:ext cx="187416" cy="199130"/>
          </a:xfrm>
          <a:prstGeom prst="rect">
            <a:avLst/>
          </a:prstGeom>
        </p:spPr>
      </p:pic>
      <p:pic>
        <p:nvPicPr>
          <p:cNvPr id="68" name="Picture 67">
            <a:extLst>
              <a:ext uri="{FF2B5EF4-FFF2-40B4-BE49-F238E27FC236}">
                <a16:creationId xmlns:a16="http://schemas.microsoft.com/office/drawing/2014/main" id="{BAD308A2-2FEA-854F-AA92-6A8B2F9DCB11}"/>
              </a:ext>
            </a:extLst>
          </p:cNvPr>
          <p:cNvPicPr>
            <a:picLocks noChangeAspect="1"/>
          </p:cNvPicPr>
          <p:nvPr/>
        </p:nvPicPr>
        <p:blipFill>
          <a:blip r:embed="rId3"/>
          <a:stretch>
            <a:fillRect/>
          </a:stretch>
        </p:blipFill>
        <p:spPr>
          <a:xfrm>
            <a:off x="4675527" y="2419325"/>
            <a:ext cx="187416" cy="199130"/>
          </a:xfrm>
          <a:prstGeom prst="rect">
            <a:avLst/>
          </a:prstGeom>
        </p:spPr>
      </p:pic>
      <p:pic>
        <p:nvPicPr>
          <p:cNvPr id="69" name="Picture 68">
            <a:extLst>
              <a:ext uri="{FF2B5EF4-FFF2-40B4-BE49-F238E27FC236}">
                <a16:creationId xmlns:a16="http://schemas.microsoft.com/office/drawing/2014/main" id="{F96CB112-84AE-4348-91B3-B20B2251DCEE}"/>
              </a:ext>
            </a:extLst>
          </p:cNvPr>
          <p:cNvPicPr>
            <a:picLocks noChangeAspect="1"/>
          </p:cNvPicPr>
          <p:nvPr/>
        </p:nvPicPr>
        <p:blipFill>
          <a:blip r:embed="rId3"/>
          <a:stretch>
            <a:fillRect/>
          </a:stretch>
        </p:blipFill>
        <p:spPr>
          <a:xfrm>
            <a:off x="4901214" y="2421874"/>
            <a:ext cx="187416" cy="199130"/>
          </a:xfrm>
          <a:prstGeom prst="rect">
            <a:avLst/>
          </a:prstGeom>
        </p:spPr>
      </p:pic>
      <p:pic>
        <p:nvPicPr>
          <p:cNvPr id="70" name="Picture 69">
            <a:extLst>
              <a:ext uri="{FF2B5EF4-FFF2-40B4-BE49-F238E27FC236}">
                <a16:creationId xmlns:a16="http://schemas.microsoft.com/office/drawing/2014/main" id="{81F5C0C7-FF6E-854F-BA45-AD796CB7CF20}"/>
              </a:ext>
            </a:extLst>
          </p:cNvPr>
          <p:cNvPicPr>
            <a:picLocks noChangeAspect="1"/>
          </p:cNvPicPr>
          <p:nvPr/>
        </p:nvPicPr>
        <p:blipFill>
          <a:blip r:embed="rId3"/>
          <a:stretch>
            <a:fillRect/>
          </a:stretch>
        </p:blipFill>
        <p:spPr>
          <a:xfrm>
            <a:off x="5128714" y="2410416"/>
            <a:ext cx="187416" cy="199130"/>
          </a:xfrm>
          <a:prstGeom prst="rect">
            <a:avLst/>
          </a:prstGeom>
        </p:spPr>
      </p:pic>
      <p:pic>
        <p:nvPicPr>
          <p:cNvPr id="71" name="Picture 70">
            <a:extLst>
              <a:ext uri="{FF2B5EF4-FFF2-40B4-BE49-F238E27FC236}">
                <a16:creationId xmlns:a16="http://schemas.microsoft.com/office/drawing/2014/main" id="{AF1E5AF8-CAC6-7143-9C61-C5BA7BFE3700}"/>
              </a:ext>
            </a:extLst>
          </p:cNvPr>
          <p:cNvPicPr>
            <a:picLocks noChangeAspect="1"/>
          </p:cNvPicPr>
          <p:nvPr/>
        </p:nvPicPr>
        <p:blipFill>
          <a:blip r:embed="rId4"/>
          <a:stretch>
            <a:fillRect/>
          </a:stretch>
        </p:blipFill>
        <p:spPr>
          <a:xfrm>
            <a:off x="4426209" y="1726434"/>
            <a:ext cx="193078" cy="212385"/>
          </a:xfrm>
          <a:prstGeom prst="rect">
            <a:avLst/>
          </a:prstGeom>
        </p:spPr>
      </p:pic>
      <p:pic>
        <p:nvPicPr>
          <p:cNvPr id="72" name="Picture 71">
            <a:extLst>
              <a:ext uri="{FF2B5EF4-FFF2-40B4-BE49-F238E27FC236}">
                <a16:creationId xmlns:a16="http://schemas.microsoft.com/office/drawing/2014/main" id="{779BF44F-2AD8-5F46-B6E2-8C663B83B9F6}"/>
              </a:ext>
            </a:extLst>
          </p:cNvPr>
          <p:cNvPicPr>
            <a:picLocks noChangeAspect="1"/>
          </p:cNvPicPr>
          <p:nvPr/>
        </p:nvPicPr>
        <p:blipFill>
          <a:blip r:embed="rId4"/>
          <a:stretch>
            <a:fillRect/>
          </a:stretch>
        </p:blipFill>
        <p:spPr>
          <a:xfrm>
            <a:off x="4657815" y="1719197"/>
            <a:ext cx="193078" cy="212385"/>
          </a:xfrm>
          <a:prstGeom prst="rect">
            <a:avLst/>
          </a:prstGeom>
        </p:spPr>
      </p:pic>
      <p:pic>
        <p:nvPicPr>
          <p:cNvPr id="73" name="Picture 72">
            <a:extLst>
              <a:ext uri="{FF2B5EF4-FFF2-40B4-BE49-F238E27FC236}">
                <a16:creationId xmlns:a16="http://schemas.microsoft.com/office/drawing/2014/main" id="{66EB259A-702C-2048-80FB-3078340C9C50}"/>
              </a:ext>
            </a:extLst>
          </p:cNvPr>
          <p:cNvPicPr>
            <a:picLocks noChangeAspect="1"/>
          </p:cNvPicPr>
          <p:nvPr/>
        </p:nvPicPr>
        <p:blipFill>
          <a:blip r:embed="rId4"/>
          <a:stretch>
            <a:fillRect/>
          </a:stretch>
        </p:blipFill>
        <p:spPr>
          <a:xfrm>
            <a:off x="4892252" y="1719197"/>
            <a:ext cx="193078" cy="212385"/>
          </a:xfrm>
          <a:prstGeom prst="rect">
            <a:avLst/>
          </a:prstGeom>
        </p:spPr>
      </p:pic>
      <p:pic>
        <p:nvPicPr>
          <p:cNvPr id="74" name="Picture 73">
            <a:extLst>
              <a:ext uri="{FF2B5EF4-FFF2-40B4-BE49-F238E27FC236}">
                <a16:creationId xmlns:a16="http://schemas.microsoft.com/office/drawing/2014/main" id="{6BD66B30-9AD3-8347-B59D-813647D0E3E9}"/>
              </a:ext>
            </a:extLst>
          </p:cNvPr>
          <p:cNvPicPr>
            <a:picLocks noChangeAspect="1"/>
          </p:cNvPicPr>
          <p:nvPr/>
        </p:nvPicPr>
        <p:blipFill>
          <a:blip r:embed="rId4"/>
          <a:stretch>
            <a:fillRect/>
          </a:stretch>
        </p:blipFill>
        <p:spPr>
          <a:xfrm>
            <a:off x="5117939" y="1720845"/>
            <a:ext cx="193078" cy="212385"/>
          </a:xfrm>
          <a:prstGeom prst="rect">
            <a:avLst/>
          </a:prstGeom>
        </p:spPr>
      </p:pic>
      <p:sp>
        <p:nvSpPr>
          <p:cNvPr id="167" name="Rounded Rectangle 166">
            <a:extLst>
              <a:ext uri="{FF2B5EF4-FFF2-40B4-BE49-F238E27FC236}">
                <a16:creationId xmlns:a16="http://schemas.microsoft.com/office/drawing/2014/main" id="{10875566-8B2E-2144-841D-07A1C38ACC78}"/>
              </a:ext>
            </a:extLst>
          </p:cNvPr>
          <p:cNvSpPr/>
          <p:nvPr/>
        </p:nvSpPr>
        <p:spPr>
          <a:xfrm>
            <a:off x="4561261" y="1196122"/>
            <a:ext cx="655121" cy="212843"/>
          </a:xfrm>
          <a:prstGeom prst="roundRect">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FFFFFF"/>
                </a:solidFill>
                <a:latin typeface="IBM Plex Sans" panose="020B0503050000000000" pitchFamily="34" charset="77"/>
                <a:sym typeface="Wingdings" pitchFamily="2" charset="2"/>
              </a:rPr>
              <a:t>Modernized DB Read Service</a:t>
            </a:r>
            <a:endParaRPr lang="en-US" sz="625" b="1" dirty="0">
              <a:solidFill>
                <a:srgbClr val="FFFFFF"/>
              </a:solidFill>
              <a:latin typeface="IBM Plex Sans" panose="020B0503050000000000" pitchFamily="34" charset="77"/>
            </a:endParaRPr>
          </a:p>
        </p:txBody>
      </p:sp>
      <p:sp>
        <p:nvSpPr>
          <p:cNvPr id="77" name="Rectangle 76">
            <a:extLst>
              <a:ext uri="{FF2B5EF4-FFF2-40B4-BE49-F238E27FC236}">
                <a16:creationId xmlns:a16="http://schemas.microsoft.com/office/drawing/2014/main" id="{F4200C7B-3D27-A148-8106-907F46787056}"/>
              </a:ext>
            </a:extLst>
          </p:cNvPr>
          <p:cNvSpPr/>
          <p:nvPr/>
        </p:nvSpPr>
        <p:spPr>
          <a:xfrm>
            <a:off x="285751" y="742950"/>
            <a:ext cx="2357586" cy="1971676"/>
          </a:xfrm>
          <a:prstGeom prst="rect">
            <a:avLst/>
          </a:prstGeom>
          <a:solidFill>
            <a:srgbClr val="051B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Current State Application</a:t>
            </a: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p:txBody>
      </p:sp>
      <p:sp>
        <p:nvSpPr>
          <p:cNvPr id="78" name="Rounded Rectangle 77">
            <a:extLst>
              <a:ext uri="{FF2B5EF4-FFF2-40B4-BE49-F238E27FC236}">
                <a16:creationId xmlns:a16="http://schemas.microsoft.com/office/drawing/2014/main" id="{7A31A905-C1AA-894D-BD3A-411B0101D38A}"/>
              </a:ext>
            </a:extLst>
          </p:cNvPr>
          <p:cNvSpPr/>
          <p:nvPr/>
        </p:nvSpPr>
        <p:spPr>
          <a:xfrm>
            <a:off x="342901" y="975487"/>
            <a:ext cx="2228850" cy="1680369"/>
          </a:xfrm>
          <a:prstGeom prst="roundRect">
            <a:avLst/>
          </a:prstGeom>
          <a:solidFill>
            <a:schemeClr val="bg2"/>
          </a:solidFill>
          <a:ln>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750" b="1" dirty="0">
              <a:solidFill>
                <a:srgbClr val="0530AD"/>
              </a:solidFill>
              <a:latin typeface="IBM Plex Sans" panose="020B0503050000000000" pitchFamily="34" charset="77"/>
            </a:endParaRPr>
          </a:p>
        </p:txBody>
      </p:sp>
      <p:sp>
        <p:nvSpPr>
          <p:cNvPr id="80" name="Rounded Rectangle 79">
            <a:extLst>
              <a:ext uri="{FF2B5EF4-FFF2-40B4-BE49-F238E27FC236}">
                <a16:creationId xmlns:a16="http://schemas.microsoft.com/office/drawing/2014/main" id="{63647F84-73AA-1745-B51D-F7CF3DE78E0F}"/>
              </a:ext>
            </a:extLst>
          </p:cNvPr>
          <p:cNvSpPr/>
          <p:nvPr/>
        </p:nvSpPr>
        <p:spPr>
          <a:xfrm>
            <a:off x="541889" y="1098233"/>
            <a:ext cx="505086" cy="709295"/>
          </a:xfrm>
          <a:prstGeom prst="roundRect">
            <a:avLst/>
          </a:prstGeom>
          <a:solidFill>
            <a:schemeClr val="bg2"/>
          </a:solidFill>
          <a:ln>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750" b="1" dirty="0">
                <a:solidFill>
                  <a:srgbClr val="0530AD"/>
                </a:solidFill>
                <a:latin typeface="IBM Plex Sans" panose="020B0503050000000000" pitchFamily="34" charset="77"/>
                <a:sym typeface="Wingdings" pitchFamily="2" charset="2"/>
              </a:rPr>
              <a:t>Tier 2 Programs</a:t>
            </a:r>
            <a:endParaRPr lang="en-US" sz="750" b="1" dirty="0">
              <a:solidFill>
                <a:srgbClr val="0530AD"/>
              </a:solidFill>
              <a:latin typeface="IBM Plex Sans" panose="020B0503050000000000" pitchFamily="34" charset="77"/>
            </a:endParaRPr>
          </a:p>
        </p:txBody>
      </p:sp>
      <p:sp>
        <p:nvSpPr>
          <p:cNvPr id="81" name="Can 80">
            <a:extLst>
              <a:ext uri="{FF2B5EF4-FFF2-40B4-BE49-F238E27FC236}">
                <a16:creationId xmlns:a16="http://schemas.microsoft.com/office/drawing/2014/main" id="{D07B5904-A38E-1640-AD1A-5E5A605C7D7F}"/>
              </a:ext>
            </a:extLst>
          </p:cNvPr>
          <p:cNvSpPr/>
          <p:nvPr/>
        </p:nvSpPr>
        <p:spPr>
          <a:xfrm>
            <a:off x="552438" y="1979516"/>
            <a:ext cx="494538" cy="499325"/>
          </a:xfrm>
          <a:prstGeom prst="can">
            <a:avLst>
              <a:gd name="adj" fmla="val 34006"/>
            </a:avLst>
          </a:prstGeom>
          <a:solidFill>
            <a:schemeClr val="bg2"/>
          </a:solidFill>
          <a:ln w="19050">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84" name="TextBox 83">
            <a:extLst>
              <a:ext uri="{FF2B5EF4-FFF2-40B4-BE49-F238E27FC236}">
                <a16:creationId xmlns:a16="http://schemas.microsoft.com/office/drawing/2014/main" id="{3090CC80-6D50-204C-9E08-4AE2AE563512}"/>
              </a:ext>
            </a:extLst>
          </p:cNvPr>
          <p:cNvSpPr txBox="1"/>
          <p:nvPr/>
        </p:nvSpPr>
        <p:spPr>
          <a:xfrm>
            <a:off x="531921" y="2487047"/>
            <a:ext cx="525022" cy="128655"/>
          </a:xfrm>
          <a:prstGeom prst="rect">
            <a:avLst/>
          </a:prstGeom>
        </p:spPr>
        <p:txBody>
          <a:bodyPr wrap="none" lIns="0" tIns="0" rIns="0" bIns="0" rtlCol="0">
            <a:noAutofit/>
          </a:bodyPr>
          <a:lstStyle/>
          <a:p>
            <a:pPr algn="ctr">
              <a:lnSpc>
                <a:spcPct val="105000"/>
              </a:lnSpc>
            </a:pPr>
            <a:r>
              <a:rPr lang="en-US" sz="750" b="1" dirty="0">
                <a:solidFill>
                  <a:srgbClr val="0530AD"/>
                </a:solidFill>
                <a:latin typeface="IBM Plex Sans" charset="0"/>
                <a:ea typeface="IBM Plex Sans" charset="0"/>
                <a:cs typeface="IBM Plex Sans" charset="0"/>
              </a:rPr>
              <a:t>Tier 2 Data</a:t>
            </a:r>
          </a:p>
        </p:txBody>
      </p:sp>
      <p:sp>
        <p:nvSpPr>
          <p:cNvPr id="85" name="Rounded Rectangle 84">
            <a:extLst>
              <a:ext uri="{FF2B5EF4-FFF2-40B4-BE49-F238E27FC236}">
                <a16:creationId xmlns:a16="http://schemas.microsoft.com/office/drawing/2014/main" id="{65A8717D-21FE-0949-B9DC-F0F092F0B1E1}"/>
              </a:ext>
            </a:extLst>
          </p:cNvPr>
          <p:cNvSpPr/>
          <p:nvPr/>
        </p:nvSpPr>
        <p:spPr>
          <a:xfrm>
            <a:off x="1220794" y="1098233"/>
            <a:ext cx="505086" cy="723016"/>
          </a:xfrm>
          <a:prstGeom prst="roundRect">
            <a:avLst/>
          </a:prstGeom>
          <a:ln w="19050">
            <a:solidFill>
              <a:srgbClr val="0530AD"/>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750" b="1" dirty="0">
                <a:solidFill>
                  <a:srgbClr val="0530AD"/>
                </a:solidFill>
                <a:latin typeface="IBM Plex Sans" panose="020B0503050000000000" pitchFamily="34" charset="77"/>
                <a:sym typeface="Wingdings" pitchFamily="2" charset="2"/>
              </a:rPr>
              <a:t>Tier 1 Programs</a:t>
            </a:r>
            <a:endParaRPr lang="en-US" sz="750" b="1" dirty="0">
              <a:solidFill>
                <a:srgbClr val="0530AD"/>
              </a:solidFill>
              <a:latin typeface="IBM Plex Sans" panose="020B0503050000000000" pitchFamily="34" charset="77"/>
            </a:endParaRPr>
          </a:p>
        </p:txBody>
      </p:sp>
      <p:sp>
        <p:nvSpPr>
          <p:cNvPr id="86" name="Oval 85">
            <a:extLst>
              <a:ext uri="{FF2B5EF4-FFF2-40B4-BE49-F238E27FC236}">
                <a16:creationId xmlns:a16="http://schemas.microsoft.com/office/drawing/2014/main" id="{69FBB2B4-8F54-D74E-9899-21BB5A75E4F2}"/>
              </a:ext>
            </a:extLst>
          </p:cNvPr>
          <p:cNvSpPr/>
          <p:nvPr/>
        </p:nvSpPr>
        <p:spPr>
          <a:xfrm>
            <a:off x="1387612" y="1399757"/>
            <a:ext cx="171450" cy="173412"/>
          </a:xfrm>
          <a:prstGeom prst="ellipse">
            <a:avLst/>
          </a:prstGeom>
          <a:solidFill>
            <a:srgbClr val="FA75A6"/>
          </a:solidFill>
          <a:ln>
            <a:solidFill>
              <a:srgbClr val="FA75A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b="1" dirty="0">
                <a:solidFill>
                  <a:srgbClr val="FFFFFF"/>
                </a:solidFill>
                <a:latin typeface="Arial" panose="020B0604020202020204"/>
              </a:rPr>
              <a:t>MO</a:t>
            </a:r>
          </a:p>
          <a:p>
            <a:pPr algn="ctr"/>
            <a:r>
              <a:rPr lang="en-US" sz="500" b="1" dirty="0">
                <a:solidFill>
                  <a:srgbClr val="FFFFFF"/>
                </a:solidFill>
                <a:latin typeface="Arial" panose="020B0604020202020204"/>
              </a:rPr>
              <a:t>1</a:t>
            </a:r>
          </a:p>
        </p:txBody>
      </p:sp>
      <p:sp>
        <p:nvSpPr>
          <p:cNvPr id="89" name="Can 88">
            <a:extLst>
              <a:ext uri="{FF2B5EF4-FFF2-40B4-BE49-F238E27FC236}">
                <a16:creationId xmlns:a16="http://schemas.microsoft.com/office/drawing/2014/main" id="{2EE6A4E3-DEC2-0B45-9150-9CCDA896D970}"/>
              </a:ext>
            </a:extLst>
          </p:cNvPr>
          <p:cNvSpPr/>
          <p:nvPr/>
        </p:nvSpPr>
        <p:spPr>
          <a:xfrm>
            <a:off x="1226572" y="1979516"/>
            <a:ext cx="494538" cy="499325"/>
          </a:xfrm>
          <a:prstGeom prst="can">
            <a:avLst>
              <a:gd name="adj" fmla="val 34006"/>
            </a:avLst>
          </a:prstGeom>
          <a:solidFill>
            <a:schemeClr val="bg2"/>
          </a:solidFill>
          <a:ln w="19050">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90" name="TextBox 89">
            <a:extLst>
              <a:ext uri="{FF2B5EF4-FFF2-40B4-BE49-F238E27FC236}">
                <a16:creationId xmlns:a16="http://schemas.microsoft.com/office/drawing/2014/main" id="{06852F16-2D18-1B4D-A9E1-A0F2054DC896}"/>
              </a:ext>
            </a:extLst>
          </p:cNvPr>
          <p:cNvSpPr txBox="1"/>
          <p:nvPr/>
        </p:nvSpPr>
        <p:spPr>
          <a:xfrm>
            <a:off x="1206055" y="2487047"/>
            <a:ext cx="525022" cy="128655"/>
          </a:xfrm>
          <a:prstGeom prst="rect">
            <a:avLst/>
          </a:prstGeom>
        </p:spPr>
        <p:txBody>
          <a:bodyPr wrap="none" lIns="0" tIns="0" rIns="0" bIns="0" rtlCol="0">
            <a:noAutofit/>
          </a:bodyPr>
          <a:lstStyle/>
          <a:p>
            <a:pPr algn="ctr">
              <a:lnSpc>
                <a:spcPct val="105000"/>
              </a:lnSpc>
            </a:pPr>
            <a:r>
              <a:rPr lang="en-US" sz="750" b="1" dirty="0">
                <a:solidFill>
                  <a:srgbClr val="0530AD"/>
                </a:solidFill>
                <a:latin typeface="IBM Plex Sans" charset="0"/>
                <a:ea typeface="IBM Plex Sans" charset="0"/>
                <a:cs typeface="IBM Plex Sans" charset="0"/>
              </a:rPr>
              <a:t>Tier 1 Data</a:t>
            </a:r>
          </a:p>
        </p:txBody>
      </p:sp>
      <p:sp>
        <p:nvSpPr>
          <p:cNvPr id="97" name="Rounded Rectangle 96">
            <a:extLst>
              <a:ext uri="{FF2B5EF4-FFF2-40B4-BE49-F238E27FC236}">
                <a16:creationId xmlns:a16="http://schemas.microsoft.com/office/drawing/2014/main" id="{7ED1B566-9FFB-A643-8609-52AAC603BB14}"/>
              </a:ext>
            </a:extLst>
          </p:cNvPr>
          <p:cNvSpPr/>
          <p:nvPr/>
        </p:nvSpPr>
        <p:spPr>
          <a:xfrm>
            <a:off x="1896705" y="1087390"/>
            <a:ext cx="572081" cy="1391451"/>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sym typeface="Wingdings" pitchFamily="2" charset="2"/>
              </a:rPr>
              <a:t>Integration Layer</a:t>
            </a:r>
            <a:endParaRPr lang="en-US" sz="688" b="1" dirty="0">
              <a:solidFill>
                <a:srgbClr val="00BAB6"/>
              </a:solidFill>
              <a:latin typeface="IBM Plex Sans" panose="020B0503050000000000" pitchFamily="34" charset="77"/>
            </a:endParaRPr>
          </a:p>
        </p:txBody>
      </p:sp>
      <p:sp>
        <p:nvSpPr>
          <p:cNvPr id="100" name="Rectangle 99">
            <a:extLst>
              <a:ext uri="{FF2B5EF4-FFF2-40B4-BE49-F238E27FC236}">
                <a16:creationId xmlns:a16="http://schemas.microsoft.com/office/drawing/2014/main" id="{EBCED9B4-3B97-1E49-AD2D-CDD5ED67BC15}"/>
              </a:ext>
            </a:extLst>
          </p:cNvPr>
          <p:cNvSpPr/>
          <p:nvPr/>
        </p:nvSpPr>
        <p:spPr>
          <a:xfrm>
            <a:off x="7458075" y="742949"/>
            <a:ext cx="1485900" cy="1971676"/>
          </a:xfrm>
          <a:prstGeom prst="rect">
            <a:avLst/>
          </a:prstGeom>
          <a:solidFill>
            <a:srgbClr val="6EA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Modernized Application</a:t>
            </a: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p:txBody>
      </p:sp>
      <p:sp>
        <p:nvSpPr>
          <p:cNvPr id="101" name="Rounded Rectangle 100">
            <a:extLst>
              <a:ext uri="{FF2B5EF4-FFF2-40B4-BE49-F238E27FC236}">
                <a16:creationId xmlns:a16="http://schemas.microsoft.com/office/drawing/2014/main" id="{C20C9330-75C2-394F-8CAA-CFDA738F16D8}"/>
              </a:ext>
            </a:extLst>
          </p:cNvPr>
          <p:cNvSpPr/>
          <p:nvPr/>
        </p:nvSpPr>
        <p:spPr>
          <a:xfrm>
            <a:off x="7511511" y="923743"/>
            <a:ext cx="1378939" cy="407865"/>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Integration Services</a:t>
            </a:r>
            <a:endParaRPr lang="en-US" sz="688" b="1" dirty="0">
              <a:solidFill>
                <a:srgbClr val="6EA6FF"/>
              </a:solidFill>
              <a:latin typeface="IBM Plex Sans" panose="020B0503050000000000" pitchFamily="34" charset="77"/>
            </a:endParaRPr>
          </a:p>
        </p:txBody>
      </p:sp>
      <p:sp>
        <p:nvSpPr>
          <p:cNvPr id="102" name="Rounded Rectangle 101">
            <a:extLst>
              <a:ext uri="{FF2B5EF4-FFF2-40B4-BE49-F238E27FC236}">
                <a16:creationId xmlns:a16="http://schemas.microsoft.com/office/drawing/2014/main" id="{C146735B-F902-9848-827F-1E489EFDA47C}"/>
              </a:ext>
            </a:extLst>
          </p:cNvPr>
          <p:cNvSpPr/>
          <p:nvPr/>
        </p:nvSpPr>
        <p:spPr>
          <a:xfrm>
            <a:off x="7511511" y="1474787"/>
            <a:ext cx="1378939" cy="407865"/>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Data Services</a:t>
            </a:r>
            <a:endParaRPr lang="en-US" sz="688" b="1" dirty="0">
              <a:solidFill>
                <a:srgbClr val="6EA6FF"/>
              </a:solidFill>
              <a:latin typeface="IBM Plex Sans" panose="020B0503050000000000" pitchFamily="34" charset="77"/>
            </a:endParaRPr>
          </a:p>
        </p:txBody>
      </p:sp>
      <p:cxnSp>
        <p:nvCxnSpPr>
          <p:cNvPr id="103" name="Straight Arrow Connector 102">
            <a:extLst>
              <a:ext uri="{FF2B5EF4-FFF2-40B4-BE49-F238E27FC236}">
                <a16:creationId xmlns:a16="http://schemas.microsoft.com/office/drawing/2014/main" id="{849E4502-6A18-AE4C-8447-6B5E4B4705C7}"/>
              </a:ext>
            </a:extLst>
          </p:cNvPr>
          <p:cNvCxnSpPr>
            <a:cxnSpLocks/>
            <a:stCxn id="102" idx="0"/>
            <a:endCxn id="101" idx="2"/>
          </p:cNvCxnSpPr>
          <p:nvPr/>
        </p:nvCxnSpPr>
        <p:spPr>
          <a:xfrm flipV="1">
            <a:off x="8200981" y="1331608"/>
            <a:ext cx="0" cy="143179"/>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063F9CD9-E2E4-2047-9BA3-193B13C756C3}"/>
              </a:ext>
            </a:extLst>
          </p:cNvPr>
          <p:cNvCxnSpPr>
            <a:cxnSpLocks/>
            <a:stCxn id="102" idx="2"/>
            <a:endCxn id="105" idx="0"/>
          </p:cNvCxnSpPr>
          <p:nvPr/>
        </p:nvCxnSpPr>
        <p:spPr>
          <a:xfrm>
            <a:off x="8200981" y="1882652"/>
            <a:ext cx="0" cy="147413"/>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5" name="Rounded Rectangle 104">
            <a:extLst>
              <a:ext uri="{FF2B5EF4-FFF2-40B4-BE49-F238E27FC236}">
                <a16:creationId xmlns:a16="http://schemas.microsoft.com/office/drawing/2014/main" id="{AB60AF49-EEC4-474F-A42E-3F61A05EBA2D}"/>
              </a:ext>
            </a:extLst>
          </p:cNvPr>
          <p:cNvSpPr/>
          <p:nvPr/>
        </p:nvSpPr>
        <p:spPr>
          <a:xfrm>
            <a:off x="7511511" y="2030064"/>
            <a:ext cx="1378939" cy="570260"/>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Modernized Data Model</a:t>
            </a:r>
            <a:endParaRPr lang="en-US" sz="688" b="1" dirty="0">
              <a:solidFill>
                <a:srgbClr val="6EA6FF"/>
              </a:solidFill>
              <a:latin typeface="IBM Plex Sans" panose="020B0503050000000000" pitchFamily="34" charset="77"/>
            </a:endParaRPr>
          </a:p>
        </p:txBody>
      </p:sp>
      <p:sp>
        <p:nvSpPr>
          <p:cNvPr id="108" name="Can 107">
            <a:extLst>
              <a:ext uri="{FF2B5EF4-FFF2-40B4-BE49-F238E27FC236}">
                <a16:creationId xmlns:a16="http://schemas.microsoft.com/office/drawing/2014/main" id="{08947BBD-9FCD-EE44-9211-0DE3803152ED}"/>
              </a:ext>
            </a:extLst>
          </p:cNvPr>
          <p:cNvSpPr/>
          <p:nvPr/>
        </p:nvSpPr>
        <p:spPr>
          <a:xfrm>
            <a:off x="8227596"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109" name="Can 108">
            <a:extLst>
              <a:ext uri="{FF2B5EF4-FFF2-40B4-BE49-F238E27FC236}">
                <a16:creationId xmlns:a16="http://schemas.microsoft.com/office/drawing/2014/main" id="{600EC469-49B1-1C43-9274-B47BF09A74DC}"/>
              </a:ext>
            </a:extLst>
          </p:cNvPr>
          <p:cNvSpPr/>
          <p:nvPr/>
        </p:nvSpPr>
        <p:spPr>
          <a:xfrm>
            <a:off x="8565294"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pic>
        <p:nvPicPr>
          <p:cNvPr id="112" name="Picture 111">
            <a:extLst>
              <a:ext uri="{FF2B5EF4-FFF2-40B4-BE49-F238E27FC236}">
                <a16:creationId xmlns:a16="http://schemas.microsoft.com/office/drawing/2014/main" id="{9CEEF30C-B93C-DC46-86A4-3AC4F13D7BDB}"/>
              </a:ext>
            </a:extLst>
          </p:cNvPr>
          <p:cNvPicPr>
            <a:picLocks noChangeAspect="1"/>
          </p:cNvPicPr>
          <p:nvPr/>
        </p:nvPicPr>
        <p:blipFill>
          <a:blip r:embed="rId5"/>
          <a:stretch>
            <a:fillRect/>
          </a:stretch>
        </p:blipFill>
        <p:spPr>
          <a:xfrm>
            <a:off x="8223258" y="1054159"/>
            <a:ext cx="189318" cy="211864"/>
          </a:xfrm>
          <a:prstGeom prst="rect">
            <a:avLst/>
          </a:prstGeom>
        </p:spPr>
      </p:pic>
      <p:pic>
        <p:nvPicPr>
          <p:cNvPr id="113" name="Picture 112">
            <a:extLst>
              <a:ext uri="{FF2B5EF4-FFF2-40B4-BE49-F238E27FC236}">
                <a16:creationId xmlns:a16="http://schemas.microsoft.com/office/drawing/2014/main" id="{D4F4C31F-0874-B743-9D5F-023ADD7C3A17}"/>
              </a:ext>
            </a:extLst>
          </p:cNvPr>
          <p:cNvPicPr>
            <a:picLocks noChangeAspect="1"/>
          </p:cNvPicPr>
          <p:nvPr/>
        </p:nvPicPr>
        <p:blipFill>
          <a:blip r:embed="rId5"/>
          <a:stretch>
            <a:fillRect/>
          </a:stretch>
        </p:blipFill>
        <p:spPr>
          <a:xfrm>
            <a:off x="8456880" y="1057284"/>
            <a:ext cx="189318" cy="211864"/>
          </a:xfrm>
          <a:prstGeom prst="rect">
            <a:avLst/>
          </a:prstGeom>
        </p:spPr>
      </p:pic>
      <p:pic>
        <p:nvPicPr>
          <p:cNvPr id="114" name="Picture 113">
            <a:extLst>
              <a:ext uri="{FF2B5EF4-FFF2-40B4-BE49-F238E27FC236}">
                <a16:creationId xmlns:a16="http://schemas.microsoft.com/office/drawing/2014/main" id="{F8766193-08F7-A140-9428-20E7C501D3B0}"/>
              </a:ext>
            </a:extLst>
          </p:cNvPr>
          <p:cNvPicPr>
            <a:picLocks noChangeAspect="1"/>
          </p:cNvPicPr>
          <p:nvPr/>
        </p:nvPicPr>
        <p:blipFill>
          <a:blip r:embed="rId6"/>
          <a:stretch>
            <a:fillRect/>
          </a:stretch>
        </p:blipFill>
        <p:spPr>
          <a:xfrm>
            <a:off x="7763338" y="1604938"/>
            <a:ext cx="186524" cy="219046"/>
          </a:xfrm>
          <a:prstGeom prst="rect">
            <a:avLst/>
          </a:prstGeom>
        </p:spPr>
      </p:pic>
      <p:pic>
        <p:nvPicPr>
          <p:cNvPr id="115" name="Picture 114">
            <a:extLst>
              <a:ext uri="{FF2B5EF4-FFF2-40B4-BE49-F238E27FC236}">
                <a16:creationId xmlns:a16="http://schemas.microsoft.com/office/drawing/2014/main" id="{AC5F33E8-3EFD-2F41-87E2-111E5CEF1D74}"/>
              </a:ext>
            </a:extLst>
          </p:cNvPr>
          <p:cNvPicPr>
            <a:picLocks noChangeAspect="1"/>
          </p:cNvPicPr>
          <p:nvPr/>
        </p:nvPicPr>
        <p:blipFill>
          <a:blip r:embed="rId6"/>
          <a:stretch>
            <a:fillRect/>
          </a:stretch>
        </p:blipFill>
        <p:spPr>
          <a:xfrm>
            <a:off x="7984513" y="1611233"/>
            <a:ext cx="186524" cy="219046"/>
          </a:xfrm>
          <a:prstGeom prst="rect">
            <a:avLst/>
          </a:prstGeom>
        </p:spPr>
      </p:pic>
      <p:pic>
        <p:nvPicPr>
          <p:cNvPr id="116" name="Picture 115">
            <a:extLst>
              <a:ext uri="{FF2B5EF4-FFF2-40B4-BE49-F238E27FC236}">
                <a16:creationId xmlns:a16="http://schemas.microsoft.com/office/drawing/2014/main" id="{7246AA88-99F6-DD4B-8663-3CB0432DB407}"/>
              </a:ext>
            </a:extLst>
          </p:cNvPr>
          <p:cNvPicPr>
            <a:picLocks noChangeAspect="1"/>
          </p:cNvPicPr>
          <p:nvPr/>
        </p:nvPicPr>
        <p:blipFill>
          <a:blip r:embed="rId6"/>
          <a:stretch>
            <a:fillRect/>
          </a:stretch>
        </p:blipFill>
        <p:spPr>
          <a:xfrm>
            <a:off x="8223375" y="1610516"/>
            <a:ext cx="186524" cy="219046"/>
          </a:xfrm>
          <a:prstGeom prst="rect">
            <a:avLst/>
          </a:prstGeom>
        </p:spPr>
      </p:pic>
      <p:pic>
        <p:nvPicPr>
          <p:cNvPr id="120" name="Picture 119">
            <a:extLst>
              <a:ext uri="{FF2B5EF4-FFF2-40B4-BE49-F238E27FC236}">
                <a16:creationId xmlns:a16="http://schemas.microsoft.com/office/drawing/2014/main" id="{55B01667-111B-9A48-A87E-5D2490FEC899}"/>
              </a:ext>
            </a:extLst>
          </p:cNvPr>
          <p:cNvPicPr>
            <a:picLocks noChangeAspect="1"/>
          </p:cNvPicPr>
          <p:nvPr/>
        </p:nvPicPr>
        <p:blipFill>
          <a:blip r:embed="rId6"/>
          <a:stretch>
            <a:fillRect/>
          </a:stretch>
        </p:blipFill>
        <p:spPr>
          <a:xfrm>
            <a:off x="8453158" y="1613583"/>
            <a:ext cx="186524" cy="219046"/>
          </a:xfrm>
          <a:prstGeom prst="rect">
            <a:avLst/>
          </a:prstGeom>
        </p:spPr>
      </p:pic>
      <p:cxnSp>
        <p:nvCxnSpPr>
          <p:cNvPr id="182" name="Elbow Connector 181">
            <a:extLst>
              <a:ext uri="{FF2B5EF4-FFF2-40B4-BE49-F238E27FC236}">
                <a16:creationId xmlns:a16="http://schemas.microsoft.com/office/drawing/2014/main" id="{43CACBE3-A81C-7E44-B5D8-5B44AAC17559}"/>
              </a:ext>
            </a:extLst>
          </p:cNvPr>
          <p:cNvCxnSpPr>
            <a:cxnSpLocks/>
            <a:stCxn id="102" idx="1"/>
            <a:endCxn id="167" idx="3"/>
          </p:cNvCxnSpPr>
          <p:nvPr/>
        </p:nvCxnSpPr>
        <p:spPr>
          <a:xfrm rot="10800000">
            <a:off x="5216383" y="1302545"/>
            <a:ext cx="2295129" cy="376176"/>
          </a:xfrm>
          <a:prstGeom prst="bentConnector3">
            <a:avLst>
              <a:gd name="adj1" fmla="val 50000"/>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5" name="Elbow Connector 184">
            <a:extLst>
              <a:ext uri="{FF2B5EF4-FFF2-40B4-BE49-F238E27FC236}">
                <a16:creationId xmlns:a16="http://schemas.microsoft.com/office/drawing/2014/main" id="{5633BD65-399F-6E46-9105-7FFF1EF197A4}"/>
              </a:ext>
            </a:extLst>
          </p:cNvPr>
          <p:cNvCxnSpPr>
            <a:cxnSpLocks/>
            <a:stCxn id="167" idx="1"/>
            <a:endCxn id="75" idx="3"/>
          </p:cNvCxnSpPr>
          <p:nvPr/>
        </p:nvCxnSpPr>
        <p:spPr>
          <a:xfrm rot="10800000" flipV="1">
            <a:off x="2373502" y="1302544"/>
            <a:ext cx="2187759" cy="283154"/>
          </a:xfrm>
          <a:prstGeom prst="bentConnector3">
            <a:avLst>
              <a:gd name="adj1" fmla="val 50000"/>
            </a:avLst>
          </a:prstGeom>
          <a:ln w="19050">
            <a:solidFill>
              <a:srgbClr val="00BAB6"/>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5" name="Rounded Rectangle 74">
            <a:extLst>
              <a:ext uri="{FF2B5EF4-FFF2-40B4-BE49-F238E27FC236}">
                <a16:creationId xmlns:a16="http://schemas.microsoft.com/office/drawing/2014/main" id="{D83080DA-3F4A-6946-971F-0AE9FA2A387D}"/>
              </a:ext>
            </a:extLst>
          </p:cNvPr>
          <p:cNvSpPr/>
          <p:nvPr/>
        </p:nvSpPr>
        <p:spPr>
          <a:xfrm>
            <a:off x="1999393" y="1350148"/>
            <a:ext cx="374110" cy="471100"/>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00BAB6"/>
                </a:solidFill>
                <a:latin typeface="IBM Plex Sans" panose="020B0503050000000000" pitchFamily="34" charset="77"/>
                <a:sym typeface="Wingdings" pitchFamily="2" charset="2"/>
              </a:rPr>
              <a:t>Invoke Read Service</a:t>
            </a:r>
          </a:p>
          <a:p>
            <a:pPr algn="ctr"/>
            <a:r>
              <a:rPr lang="en-US" sz="625" b="1" dirty="0">
                <a:solidFill>
                  <a:srgbClr val="00BAB6"/>
                </a:solidFill>
                <a:latin typeface="IBM Plex Sans" panose="020B0503050000000000" pitchFamily="34" charset="77"/>
                <a:sym typeface="Wingdings" pitchFamily="2" charset="2"/>
              </a:rPr>
              <a:t>API</a:t>
            </a:r>
            <a:endParaRPr lang="en-US" sz="625" b="1" dirty="0">
              <a:solidFill>
                <a:srgbClr val="00BAB6"/>
              </a:solidFill>
              <a:latin typeface="IBM Plex Sans" panose="020B0503050000000000" pitchFamily="34" charset="77"/>
            </a:endParaRPr>
          </a:p>
        </p:txBody>
      </p:sp>
      <p:cxnSp>
        <p:nvCxnSpPr>
          <p:cNvPr id="18" name="Elbow Connector 17">
            <a:extLst>
              <a:ext uri="{FF2B5EF4-FFF2-40B4-BE49-F238E27FC236}">
                <a16:creationId xmlns:a16="http://schemas.microsoft.com/office/drawing/2014/main" id="{87CAFFDF-C394-CF43-AC7F-ADCA011E20B2}"/>
              </a:ext>
            </a:extLst>
          </p:cNvPr>
          <p:cNvCxnSpPr>
            <a:stCxn id="75" idx="1"/>
            <a:endCxn id="86" idx="6"/>
          </p:cNvCxnSpPr>
          <p:nvPr/>
        </p:nvCxnSpPr>
        <p:spPr>
          <a:xfrm rot="10800000">
            <a:off x="1559063" y="1486463"/>
            <a:ext cx="440331" cy="99236"/>
          </a:xfrm>
          <a:prstGeom prst="bentConnector3">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Can 75">
            <a:extLst>
              <a:ext uri="{FF2B5EF4-FFF2-40B4-BE49-F238E27FC236}">
                <a16:creationId xmlns:a16="http://schemas.microsoft.com/office/drawing/2014/main" id="{06A56E4E-22B1-CF4A-9394-839E36FE51FC}"/>
              </a:ext>
            </a:extLst>
          </p:cNvPr>
          <p:cNvSpPr/>
          <p:nvPr/>
        </p:nvSpPr>
        <p:spPr>
          <a:xfrm>
            <a:off x="7563833"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79" name="Can 78">
            <a:extLst>
              <a:ext uri="{FF2B5EF4-FFF2-40B4-BE49-F238E27FC236}">
                <a16:creationId xmlns:a16="http://schemas.microsoft.com/office/drawing/2014/main" id="{EE3FF7C4-1A94-0A47-B246-889397C6CD71}"/>
              </a:ext>
            </a:extLst>
          </p:cNvPr>
          <p:cNvSpPr/>
          <p:nvPr/>
        </p:nvSpPr>
        <p:spPr>
          <a:xfrm>
            <a:off x="7894785" y="218551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pic>
        <p:nvPicPr>
          <p:cNvPr id="82" name="Picture 81">
            <a:extLst>
              <a:ext uri="{FF2B5EF4-FFF2-40B4-BE49-F238E27FC236}">
                <a16:creationId xmlns:a16="http://schemas.microsoft.com/office/drawing/2014/main" id="{FDDDD06F-3E97-B14D-9D93-3CA816A90661}"/>
              </a:ext>
            </a:extLst>
          </p:cNvPr>
          <p:cNvPicPr>
            <a:picLocks noChangeAspect="1"/>
          </p:cNvPicPr>
          <p:nvPr/>
        </p:nvPicPr>
        <p:blipFill>
          <a:blip r:embed="rId5"/>
          <a:stretch>
            <a:fillRect/>
          </a:stretch>
        </p:blipFill>
        <p:spPr>
          <a:xfrm>
            <a:off x="7760544" y="1053569"/>
            <a:ext cx="189318" cy="211864"/>
          </a:xfrm>
          <a:prstGeom prst="rect">
            <a:avLst/>
          </a:prstGeom>
        </p:spPr>
      </p:pic>
      <p:pic>
        <p:nvPicPr>
          <p:cNvPr id="87" name="Picture 86">
            <a:extLst>
              <a:ext uri="{FF2B5EF4-FFF2-40B4-BE49-F238E27FC236}">
                <a16:creationId xmlns:a16="http://schemas.microsoft.com/office/drawing/2014/main" id="{A7FF3DD8-534D-1B48-8F67-FD9A876949F0}"/>
              </a:ext>
            </a:extLst>
          </p:cNvPr>
          <p:cNvPicPr>
            <a:picLocks noChangeAspect="1"/>
          </p:cNvPicPr>
          <p:nvPr/>
        </p:nvPicPr>
        <p:blipFill>
          <a:blip r:embed="rId5"/>
          <a:stretch>
            <a:fillRect/>
          </a:stretch>
        </p:blipFill>
        <p:spPr>
          <a:xfrm>
            <a:off x="7989347" y="1052233"/>
            <a:ext cx="189318" cy="211864"/>
          </a:xfrm>
          <a:prstGeom prst="rect">
            <a:avLst/>
          </a:prstGeom>
        </p:spPr>
      </p:pic>
      <p:sp>
        <p:nvSpPr>
          <p:cNvPr id="62" name="Content Placeholder 16">
            <a:extLst>
              <a:ext uri="{FF2B5EF4-FFF2-40B4-BE49-F238E27FC236}">
                <a16:creationId xmlns:a16="http://schemas.microsoft.com/office/drawing/2014/main" id="{FD64AF67-237D-1A4D-852C-7E28C43967CA}"/>
              </a:ext>
            </a:extLst>
          </p:cNvPr>
          <p:cNvSpPr>
            <a:spLocks noGrp="1"/>
          </p:cNvSpPr>
          <p:nvPr>
            <p:ph idx="1"/>
          </p:nvPr>
        </p:nvSpPr>
        <p:spPr>
          <a:xfrm>
            <a:off x="8004" y="2837370"/>
            <a:ext cx="2286000" cy="363029"/>
          </a:xfrm>
          <a:solidFill>
            <a:srgbClr val="051243"/>
          </a:solidFill>
        </p:spPr>
        <p:txBody>
          <a:bodyPr vert="horz" lIns="0" tIns="0" rIns="0" bIns="0" rtlCol="0" anchor="ctr">
            <a:noAutofit/>
          </a:bodyPr>
          <a:lstStyle/>
          <a:p>
            <a:pPr marL="0" indent="0" algn="ctr">
              <a:buNone/>
            </a:pPr>
            <a:r>
              <a:rPr lang="en-US" sz="1500" dirty="0">
                <a:solidFill>
                  <a:schemeClr val="bg2"/>
                </a:solidFill>
              </a:rPr>
              <a:t>Usage</a:t>
            </a:r>
          </a:p>
        </p:txBody>
      </p:sp>
      <p:cxnSp>
        <p:nvCxnSpPr>
          <p:cNvPr id="63" name="Straight Arrow Connector 62">
            <a:extLst>
              <a:ext uri="{FF2B5EF4-FFF2-40B4-BE49-F238E27FC236}">
                <a16:creationId xmlns:a16="http://schemas.microsoft.com/office/drawing/2014/main" id="{A8163DD2-1DBE-C34E-8F70-0A7E0EA948C1}"/>
              </a:ext>
            </a:extLst>
          </p:cNvPr>
          <p:cNvCxnSpPr/>
          <p:nvPr/>
        </p:nvCxnSpPr>
        <p:spPr>
          <a:xfrm>
            <a:off x="779687" y="1643505"/>
            <a:ext cx="0" cy="448308"/>
          </a:xfrm>
          <a:prstGeom prst="straightConnector1">
            <a:avLst/>
          </a:prstGeom>
          <a:ln w="19050">
            <a:solidFill>
              <a:srgbClr val="0530AD"/>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349933D-725C-DF48-9947-8700F4833BAD}"/>
              </a:ext>
            </a:extLst>
          </p:cNvPr>
          <p:cNvSpPr txBox="1"/>
          <p:nvPr/>
        </p:nvSpPr>
        <p:spPr>
          <a:xfrm>
            <a:off x="7016292" y="1463692"/>
            <a:ext cx="490840" cy="276999"/>
          </a:xfrm>
          <a:prstGeom prst="rect">
            <a:avLst/>
          </a:prstGeom>
          <a:noFill/>
        </p:spPr>
        <p:txBody>
          <a:bodyPr wrap="none" rtlCol="0">
            <a:spAutoFit/>
          </a:bodyPr>
          <a:lstStyle/>
          <a:p>
            <a:r>
              <a:rPr lang="en-US" sz="1200" dirty="0"/>
              <a:t>read</a:t>
            </a:r>
          </a:p>
        </p:txBody>
      </p:sp>
      <p:sp>
        <p:nvSpPr>
          <p:cNvPr id="64" name="TextBox 63">
            <a:extLst>
              <a:ext uri="{FF2B5EF4-FFF2-40B4-BE49-F238E27FC236}">
                <a16:creationId xmlns:a16="http://schemas.microsoft.com/office/drawing/2014/main" id="{90E7D3DB-D24E-0E4C-BF8F-33BA33954CF5}"/>
              </a:ext>
            </a:extLst>
          </p:cNvPr>
          <p:cNvSpPr txBox="1"/>
          <p:nvPr/>
        </p:nvSpPr>
        <p:spPr>
          <a:xfrm>
            <a:off x="3600462" y="1086649"/>
            <a:ext cx="490840" cy="276999"/>
          </a:xfrm>
          <a:prstGeom prst="rect">
            <a:avLst/>
          </a:prstGeom>
          <a:noFill/>
        </p:spPr>
        <p:txBody>
          <a:bodyPr wrap="none" rtlCol="0">
            <a:spAutoFit/>
          </a:bodyPr>
          <a:lstStyle/>
          <a:p>
            <a:r>
              <a:rPr lang="en-US" sz="1200" dirty="0"/>
              <a:t>read</a:t>
            </a:r>
          </a:p>
        </p:txBody>
      </p:sp>
    </p:spTree>
    <p:extLst>
      <p:ext uri="{BB962C8B-B14F-4D97-AF65-F5344CB8AC3E}">
        <p14:creationId xmlns:p14="http://schemas.microsoft.com/office/powerpoint/2010/main" val="2447131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687" y="44451"/>
            <a:ext cx="8844047" cy="660400"/>
          </a:xfrm>
        </p:spPr>
        <p:txBody>
          <a:bodyPr/>
          <a:lstStyle/>
          <a:p>
            <a:r>
              <a:rPr lang="en-US" sz="2400" dirty="0"/>
              <a:t>2. Modernized state updates current state data (reader support)</a:t>
            </a:r>
          </a:p>
        </p:txBody>
      </p:sp>
      <p:sp>
        <p:nvSpPr>
          <p:cNvPr id="4" name="Content Placeholder 19">
            <a:extLst>
              <a:ext uri="{FF2B5EF4-FFF2-40B4-BE49-F238E27FC236}">
                <a16:creationId xmlns:a16="http://schemas.microsoft.com/office/drawing/2014/main" id="{32617DEE-3258-6043-8E4C-27B36A1CB7FB}"/>
              </a:ext>
            </a:extLst>
          </p:cNvPr>
          <p:cNvSpPr txBox="1">
            <a:spLocks/>
          </p:cNvSpPr>
          <p:nvPr/>
        </p:nvSpPr>
        <p:spPr>
          <a:xfrm>
            <a:off x="4555659" y="2837370"/>
            <a:ext cx="2294859" cy="363029"/>
          </a:xfrm>
          <a:prstGeom prst="rect">
            <a:avLst/>
          </a:prstGeom>
          <a:solidFill>
            <a:srgbClr val="0F6DFF"/>
          </a:solidFill>
        </p:spPr>
        <p:txBody>
          <a:bodyPr vert="horz" lIns="0" tIns="0" rIns="0" bIns="0" rtlCol="0" anchor="ctr">
            <a:noAutofit/>
          </a:bodyPr>
          <a:lstStyle>
            <a:defPPr>
              <a:defRPr lang="en-US"/>
            </a:defPPr>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Cons</a:t>
            </a:r>
          </a:p>
        </p:txBody>
      </p:sp>
      <p:sp>
        <p:nvSpPr>
          <p:cNvPr id="5" name="Content Placeholder 20">
            <a:extLst>
              <a:ext uri="{FF2B5EF4-FFF2-40B4-BE49-F238E27FC236}">
                <a16:creationId xmlns:a16="http://schemas.microsoft.com/office/drawing/2014/main" id="{39743048-BA99-764B-8653-142BC21C4EA7}"/>
              </a:ext>
            </a:extLst>
          </p:cNvPr>
          <p:cNvSpPr txBox="1">
            <a:spLocks/>
          </p:cNvSpPr>
          <p:nvPr/>
        </p:nvSpPr>
        <p:spPr>
          <a:xfrm>
            <a:off x="6844612" y="2837370"/>
            <a:ext cx="2293123" cy="363029"/>
          </a:xfrm>
          <a:prstGeom prst="rect">
            <a:avLst/>
          </a:prstGeom>
          <a:solidFill>
            <a:srgbClr val="6EA6FF"/>
          </a:solidFill>
        </p:spPr>
        <p:txBody>
          <a:bodyPr vert="horz" lIns="0" tIns="0" rIns="0" bIns="0" rtlCol="0" anchor="ctr">
            <a:noAutofit/>
          </a:bodyPr>
          <a:lstStyle>
            <a:defPPr>
              <a:defRPr lang="en-US"/>
            </a:defPPr>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Examples</a:t>
            </a:r>
          </a:p>
        </p:txBody>
      </p:sp>
      <p:sp>
        <p:nvSpPr>
          <p:cNvPr id="7" name="Content Placeholder 18">
            <a:extLst>
              <a:ext uri="{FF2B5EF4-FFF2-40B4-BE49-F238E27FC236}">
                <a16:creationId xmlns:a16="http://schemas.microsoft.com/office/drawing/2014/main" id="{AE00222C-25DB-0A4D-B270-7295CC70DF7C}"/>
              </a:ext>
            </a:extLst>
          </p:cNvPr>
          <p:cNvSpPr txBox="1">
            <a:spLocks/>
          </p:cNvSpPr>
          <p:nvPr/>
        </p:nvSpPr>
        <p:spPr>
          <a:xfrm>
            <a:off x="2275261" y="2837370"/>
            <a:ext cx="2286000" cy="363029"/>
          </a:xfrm>
          <a:prstGeom prst="rect">
            <a:avLst/>
          </a:prstGeom>
          <a:solidFill>
            <a:srgbClr val="0530AD"/>
          </a:solidFill>
        </p:spPr>
        <p:txBody>
          <a:bodyPr vert="horz" lIns="0" tIns="0" rIns="0" bIns="0" rtlCol="0" anchor="ctr">
            <a:noAutofit/>
          </a:bodyPr>
          <a:lstStyle>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Pros</a:t>
            </a:r>
          </a:p>
        </p:txBody>
      </p:sp>
      <p:sp>
        <p:nvSpPr>
          <p:cNvPr id="13" name="Content Placeholder 16">
            <a:extLst>
              <a:ext uri="{FF2B5EF4-FFF2-40B4-BE49-F238E27FC236}">
                <a16:creationId xmlns:a16="http://schemas.microsoft.com/office/drawing/2014/main" id="{59E683A0-EE3D-C049-B258-AE8DAC817F9C}"/>
              </a:ext>
            </a:extLst>
          </p:cNvPr>
          <p:cNvSpPr txBox="1">
            <a:spLocks/>
          </p:cNvSpPr>
          <p:nvPr/>
        </p:nvSpPr>
        <p:spPr>
          <a:xfrm>
            <a:off x="12283" y="3200399"/>
            <a:ext cx="2283351" cy="1714501"/>
          </a:xfrm>
          <a:prstGeom prst="rect">
            <a:avLst/>
          </a:prstGeom>
          <a:noFill/>
          <a:ln>
            <a:noFill/>
          </a:ln>
        </p:spPr>
        <p:txBody>
          <a:bodyPr vert="horz" lIns="57150" tIns="57150" rIns="57150" bIns="57150" rtlCol="0" anchor="t">
            <a:noAutofit/>
          </a:bodyPr>
          <a:lst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143868" indent="-143868" defTabSz="685800">
              <a:spcBef>
                <a:spcPts val="750"/>
              </a:spcBef>
              <a:buFont typeface="Arial" panose="020B0604020202020204" pitchFamily="34" charset="0"/>
              <a:buChar char="•"/>
            </a:pPr>
            <a:r>
              <a:rPr lang="en-US" sz="1000" dirty="0">
                <a:solidFill>
                  <a:srgbClr val="051243"/>
                </a:solidFill>
              </a:rPr>
              <a:t>When update effort for tier 1 and tier 2 components is too large for current modernization roll out scope</a:t>
            </a:r>
          </a:p>
          <a:p>
            <a:pPr marL="143868" indent="-143868" defTabSz="685800">
              <a:spcBef>
                <a:spcPts val="750"/>
              </a:spcBef>
              <a:buFont typeface="Arial" panose="020B0604020202020204" pitchFamily="34" charset="0"/>
              <a:buChar char="•"/>
            </a:pPr>
            <a:r>
              <a:rPr lang="en-US" sz="1000" dirty="0">
                <a:solidFill>
                  <a:srgbClr val="051243"/>
                </a:solidFill>
              </a:rPr>
              <a:t>When the current state constraints are minimal</a:t>
            </a:r>
          </a:p>
          <a:p>
            <a:pPr marL="143868" indent="-143868" defTabSz="685800">
              <a:spcBef>
                <a:spcPts val="750"/>
              </a:spcBef>
              <a:buFont typeface="Arial" panose="020B0604020202020204" pitchFamily="34" charset="0"/>
              <a:buChar char="•"/>
            </a:pPr>
            <a:endParaRPr lang="en-US" sz="1000" dirty="0">
              <a:solidFill>
                <a:srgbClr val="051243"/>
              </a:solidFill>
            </a:endParaRPr>
          </a:p>
          <a:p>
            <a:pPr marL="143868" indent="-143868" defTabSz="685800">
              <a:spcBef>
                <a:spcPts val="750"/>
              </a:spcBef>
              <a:buFont typeface="Arial" panose="020B0604020202020204" pitchFamily="34" charset="0"/>
              <a:buChar char="•"/>
            </a:pPr>
            <a:endParaRPr lang="en-US" sz="1000" dirty="0">
              <a:solidFill>
                <a:srgbClr val="051243"/>
              </a:solidFill>
            </a:endParaRPr>
          </a:p>
        </p:txBody>
      </p:sp>
      <p:sp>
        <p:nvSpPr>
          <p:cNvPr id="14" name="Content Placeholder 16">
            <a:extLst>
              <a:ext uri="{FF2B5EF4-FFF2-40B4-BE49-F238E27FC236}">
                <a16:creationId xmlns:a16="http://schemas.microsoft.com/office/drawing/2014/main" id="{CB7BD4E3-9BB9-254B-BF8B-FC06F7E84A34}"/>
              </a:ext>
            </a:extLst>
          </p:cNvPr>
          <p:cNvSpPr txBox="1">
            <a:spLocks/>
          </p:cNvSpPr>
          <p:nvPr/>
        </p:nvSpPr>
        <p:spPr>
          <a:xfrm>
            <a:off x="2295633" y="3200399"/>
            <a:ext cx="2283351" cy="1714501"/>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1000" dirty="0">
                <a:solidFill>
                  <a:srgbClr val="051243"/>
                </a:solidFill>
              </a:rPr>
              <a:t>No current state tier 1 / tier 2 changes required</a:t>
            </a:r>
          </a:p>
          <a:p>
            <a:pPr marL="143868" indent="-143868">
              <a:spcBef>
                <a:spcPts val="750"/>
              </a:spcBef>
            </a:pPr>
            <a:r>
              <a:rPr lang="en-US" sz="1000" dirty="0">
                <a:solidFill>
                  <a:srgbClr val="051243"/>
                </a:solidFill>
              </a:rPr>
              <a:t>Coexistence service development typically less effort</a:t>
            </a:r>
          </a:p>
          <a:p>
            <a:pPr marL="143868" indent="-143868">
              <a:spcBef>
                <a:spcPts val="750"/>
              </a:spcBef>
            </a:pPr>
            <a:r>
              <a:rPr lang="en-US" sz="1000" dirty="0">
                <a:solidFill>
                  <a:srgbClr val="051243"/>
                </a:solidFill>
              </a:rPr>
              <a:t>Reuses design / develop efforts for data migration</a:t>
            </a:r>
          </a:p>
          <a:p>
            <a:pPr marL="143868" indent="-143868">
              <a:spcBef>
                <a:spcPts val="750"/>
              </a:spcBef>
            </a:pPr>
            <a:r>
              <a:rPr lang="en-US" sz="1000" dirty="0">
                <a:solidFill>
                  <a:srgbClr val="051243"/>
                </a:solidFill>
              </a:rPr>
              <a:t>Current state remains decoupled from modernized solution</a:t>
            </a:r>
          </a:p>
          <a:p>
            <a:pPr marL="143868" indent="-143868">
              <a:spcBef>
                <a:spcPts val="750"/>
              </a:spcBef>
            </a:pPr>
            <a:endParaRPr lang="en-US" sz="1000" dirty="0">
              <a:solidFill>
                <a:srgbClr val="051243"/>
              </a:solidFill>
            </a:endParaRPr>
          </a:p>
        </p:txBody>
      </p:sp>
      <p:sp>
        <p:nvSpPr>
          <p:cNvPr id="15" name="Content Placeholder 16">
            <a:extLst>
              <a:ext uri="{FF2B5EF4-FFF2-40B4-BE49-F238E27FC236}">
                <a16:creationId xmlns:a16="http://schemas.microsoft.com/office/drawing/2014/main" id="{8EF4B495-D327-3C41-8404-EFBF23EE2B9E}"/>
              </a:ext>
            </a:extLst>
          </p:cNvPr>
          <p:cNvSpPr txBox="1">
            <a:spLocks/>
          </p:cNvSpPr>
          <p:nvPr/>
        </p:nvSpPr>
        <p:spPr>
          <a:xfrm>
            <a:off x="4578984" y="3200400"/>
            <a:ext cx="2289258" cy="1714500"/>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1000" dirty="0">
                <a:solidFill>
                  <a:srgbClr val="051243"/>
                </a:solidFill>
              </a:rPr>
              <a:t>Modernized data updates applied synchronously or asynchronously depending on performance needs</a:t>
            </a:r>
          </a:p>
          <a:p>
            <a:pPr marL="143868" indent="-143868">
              <a:spcBef>
                <a:spcPts val="750"/>
              </a:spcBef>
            </a:pPr>
            <a:r>
              <a:rPr lang="en-US" sz="1000" dirty="0">
                <a:solidFill>
                  <a:srgbClr val="051243"/>
                </a:solidFill>
              </a:rPr>
              <a:t>Current state tables / views remain</a:t>
            </a:r>
          </a:p>
          <a:p>
            <a:pPr marL="143868" indent="-143868">
              <a:spcBef>
                <a:spcPts val="750"/>
              </a:spcBef>
            </a:pPr>
            <a:r>
              <a:rPr lang="en-US" sz="1000" dirty="0">
                <a:solidFill>
                  <a:srgbClr val="051243"/>
                </a:solidFill>
              </a:rPr>
              <a:t>Current state constraints may inhibit use of all benefits of modernized data model (i.e. utilization of game changer features may be delayed to subsequent roll outs)</a:t>
            </a:r>
          </a:p>
          <a:p>
            <a:pPr marL="143868" indent="-143868">
              <a:spcBef>
                <a:spcPts val="750"/>
              </a:spcBef>
            </a:pPr>
            <a:endParaRPr lang="en-US" sz="1000" dirty="0">
              <a:solidFill>
                <a:srgbClr val="051243"/>
              </a:solidFill>
            </a:endParaRPr>
          </a:p>
        </p:txBody>
      </p:sp>
      <p:sp>
        <p:nvSpPr>
          <p:cNvPr id="16" name="Content Placeholder 16">
            <a:extLst>
              <a:ext uri="{FF2B5EF4-FFF2-40B4-BE49-F238E27FC236}">
                <a16:creationId xmlns:a16="http://schemas.microsoft.com/office/drawing/2014/main" id="{8A5849DC-208D-AC4C-875E-3C9CBCBE99D1}"/>
              </a:ext>
            </a:extLst>
          </p:cNvPr>
          <p:cNvSpPr txBox="1">
            <a:spLocks/>
          </p:cNvSpPr>
          <p:nvPr/>
        </p:nvSpPr>
        <p:spPr>
          <a:xfrm>
            <a:off x="6868241" y="3200399"/>
            <a:ext cx="2282743" cy="1608606"/>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1000" dirty="0">
                <a:solidFill>
                  <a:srgbClr val="051243"/>
                </a:solidFill>
              </a:rPr>
              <a:t>Critical reports need current state data format that cannot be changed in the timeframe planned for a given modernization roll out</a:t>
            </a:r>
          </a:p>
          <a:p>
            <a:pPr marL="143868" indent="-143868">
              <a:spcBef>
                <a:spcPts val="750"/>
              </a:spcBef>
            </a:pPr>
            <a:r>
              <a:rPr lang="en-US" sz="1000" dirty="0">
                <a:solidFill>
                  <a:srgbClr val="051243"/>
                </a:solidFill>
              </a:rPr>
              <a:t>Critical business owned applications need replica of current state key data that cannot be changed in the timeframe planned for a given modernization roll out</a:t>
            </a:r>
          </a:p>
        </p:txBody>
      </p:sp>
      <p:sp>
        <p:nvSpPr>
          <p:cNvPr id="55" name="Rectangle 54">
            <a:extLst>
              <a:ext uri="{FF2B5EF4-FFF2-40B4-BE49-F238E27FC236}">
                <a16:creationId xmlns:a16="http://schemas.microsoft.com/office/drawing/2014/main" id="{DA97B58F-A8CD-5F4F-BDF8-5D6F76F5FBC0}"/>
              </a:ext>
            </a:extLst>
          </p:cNvPr>
          <p:cNvSpPr/>
          <p:nvPr/>
        </p:nvSpPr>
        <p:spPr>
          <a:xfrm>
            <a:off x="4143375" y="742950"/>
            <a:ext cx="1485900" cy="1971676"/>
          </a:xfrm>
          <a:prstGeom prst="rect">
            <a:avLst/>
          </a:prstGeom>
          <a:solidFill>
            <a:srgbClr val="00BAB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Coexistence Integration</a:t>
            </a:r>
          </a:p>
        </p:txBody>
      </p:sp>
      <p:sp>
        <p:nvSpPr>
          <p:cNvPr id="57" name="Rounded Rectangle 56">
            <a:extLst>
              <a:ext uri="{FF2B5EF4-FFF2-40B4-BE49-F238E27FC236}">
                <a16:creationId xmlns:a16="http://schemas.microsoft.com/office/drawing/2014/main" id="{76454743-E6E6-FE4B-842C-72B0972E940C}"/>
              </a:ext>
            </a:extLst>
          </p:cNvPr>
          <p:cNvSpPr/>
          <p:nvPr/>
        </p:nvSpPr>
        <p:spPr>
          <a:xfrm>
            <a:off x="4200173" y="910986"/>
            <a:ext cx="1381765" cy="531591"/>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sym typeface="Wingdings" pitchFamily="2" charset="2"/>
              </a:rPr>
              <a:t>Modernized to Current State</a:t>
            </a:r>
          </a:p>
          <a:p>
            <a:pPr algn="ctr"/>
            <a:r>
              <a:rPr lang="en-US" sz="688" b="1" dirty="0">
                <a:solidFill>
                  <a:srgbClr val="00BAB6"/>
                </a:solidFill>
                <a:latin typeface="IBM Plex Sans" panose="020B0503050000000000" pitchFamily="34" charset="77"/>
                <a:sym typeface="Wingdings" pitchFamily="2" charset="2"/>
              </a:rPr>
              <a:t>Transform services</a:t>
            </a:r>
            <a:endParaRPr lang="en-US" sz="688" b="1" dirty="0">
              <a:solidFill>
                <a:srgbClr val="00BAB6"/>
              </a:solidFill>
              <a:latin typeface="IBM Plex Sans" panose="020B0503050000000000" pitchFamily="34" charset="77"/>
            </a:endParaRPr>
          </a:p>
        </p:txBody>
      </p:sp>
      <p:cxnSp>
        <p:nvCxnSpPr>
          <p:cNvPr id="58" name="Straight Arrow Connector 57">
            <a:extLst>
              <a:ext uri="{FF2B5EF4-FFF2-40B4-BE49-F238E27FC236}">
                <a16:creationId xmlns:a16="http://schemas.microsoft.com/office/drawing/2014/main" id="{B77645BD-DD46-CE48-8981-27608334E248}"/>
              </a:ext>
            </a:extLst>
          </p:cNvPr>
          <p:cNvCxnSpPr>
            <a:cxnSpLocks/>
          </p:cNvCxnSpPr>
          <p:nvPr/>
        </p:nvCxnSpPr>
        <p:spPr>
          <a:xfrm>
            <a:off x="4307928" y="2391363"/>
            <a:ext cx="1171575" cy="0"/>
          </a:xfrm>
          <a:prstGeom prst="straightConnector1">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742DB94A-ED14-B54B-B4A3-C3D124D00069}"/>
              </a:ext>
            </a:extLst>
          </p:cNvPr>
          <p:cNvSpPr/>
          <p:nvPr/>
        </p:nvSpPr>
        <p:spPr>
          <a:xfrm>
            <a:off x="4199873" y="1584443"/>
            <a:ext cx="1366029" cy="407865"/>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sym typeface="Wingdings" pitchFamily="2" charset="2"/>
              </a:rPr>
              <a:t>Transform Engine</a:t>
            </a:r>
            <a:endParaRPr lang="en-US" sz="688" b="1" dirty="0">
              <a:solidFill>
                <a:srgbClr val="00BAB6"/>
              </a:solidFill>
              <a:latin typeface="IBM Plex Sans" panose="020B0503050000000000" pitchFamily="34" charset="77"/>
            </a:endParaRPr>
          </a:p>
        </p:txBody>
      </p:sp>
      <p:cxnSp>
        <p:nvCxnSpPr>
          <p:cNvPr id="60" name="Straight Arrow Connector 59">
            <a:extLst>
              <a:ext uri="{FF2B5EF4-FFF2-40B4-BE49-F238E27FC236}">
                <a16:creationId xmlns:a16="http://schemas.microsoft.com/office/drawing/2014/main" id="{493E39CA-F9EC-0F41-A4BF-B067F5AC39FB}"/>
              </a:ext>
            </a:extLst>
          </p:cNvPr>
          <p:cNvCxnSpPr>
            <a:cxnSpLocks/>
          </p:cNvCxnSpPr>
          <p:nvPr/>
        </p:nvCxnSpPr>
        <p:spPr>
          <a:xfrm>
            <a:off x="4280063" y="1168161"/>
            <a:ext cx="1171575" cy="0"/>
          </a:xfrm>
          <a:prstGeom prst="straightConnector1">
            <a:avLst/>
          </a:prstGeom>
          <a:ln w="19050">
            <a:solidFill>
              <a:srgbClr val="00BAB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ECAD550-9FD2-1943-B0C2-BD746F7F51F1}"/>
              </a:ext>
            </a:extLst>
          </p:cNvPr>
          <p:cNvCxnSpPr>
            <a:cxnSpLocks/>
            <a:stCxn id="59" idx="0"/>
            <a:endCxn id="57" idx="2"/>
          </p:cNvCxnSpPr>
          <p:nvPr/>
        </p:nvCxnSpPr>
        <p:spPr>
          <a:xfrm flipV="1">
            <a:off x="4882887" y="1442577"/>
            <a:ext cx="8168" cy="141866"/>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45487F36-8840-994E-8479-3A5F4B08860C}"/>
              </a:ext>
            </a:extLst>
          </p:cNvPr>
          <p:cNvPicPr>
            <a:picLocks noChangeAspect="1"/>
          </p:cNvPicPr>
          <p:nvPr/>
        </p:nvPicPr>
        <p:blipFill>
          <a:blip r:embed="rId3"/>
          <a:stretch>
            <a:fillRect/>
          </a:stretch>
        </p:blipFill>
        <p:spPr>
          <a:xfrm>
            <a:off x="4438002" y="2421874"/>
            <a:ext cx="187416" cy="199130"/>
          </a:xfrm>
          <a:prstGeom prst="rect">
            <a:avLst/>
          </a:prstGeom>
        </p:spPr>
      </p:pic>
      <p:pic>
        <p:nvPicPr>
          <p:cNvPr id="68" name="Picture 67">
            <a:extLst>
              <a:ext uri="{FF2B5EF4-FFF2-40B4-BE49-F238E27FC236}">
                <a16:creationId xmlns:a16="http://schemas.microsoft.com/office/drawing/2014/main" id="{BAD308A2-2FEA-854F-AA92-6A8B2F9DCB11}"/>
              </a:ext>
            </a:extLst>
          </p:cNvPr>
          <p:cNvPicPr>
            <a:picLocks noChangeAspect="1"/>
          </p:cNvPicPr>
          <p:nvPr/>
        </p:nvPicPr>
        <p:blipFill>
          <a:blip r:embed="rId3"/>
          <a:stretch>
            <a:fillRect/>
          </a:stretch>
        </p:blipFill>
        <p:spPr>
          <a:xfrm>
            <a:off x="4675527" y="2419325"/>
            <a:ext cx="187416" cy="199130"/>
          </a:xfrm>
          <a:prstGeom prst="rect">
            <a:avLst/>
          </a:prstGeom>
        </p:spPr>
      </p:pic>
      <p:pic>
        <p:nvPicPr>
          <p:cNvPr id="69" name="Picture 68">
            <a:extLst>
              <a:ext uri="{FF2B5EF4-FFF2-40B4-BE49-F238E27FC236}">
                <a16:creationId xmlns:a16="http://schemas.microsoft.com/office/drawing/2014/main" id="{F96CB112-84AE-4348-91B3-B20B2251DCEE}"/>
              </a:ext>
            </a:extLst>
          </p:cNvPr>
          <p:cNvPicPr>
            <a:picLocks noChangeAspect="1"/>
          </p:cNvPicPr>
          <p:nvPr/>
        </p:nvPicPr>
        <p:blipFill>
          <a:blip r:embed="rId3"/>
          <a:stretch>
            <a:fillRect/>
          </a:stretch>
        </p:blipFill>
        <p:spPr>
          <a:xfrm>
            <a:off x="4901214" y="2421874"/>
            <a:ext cx="187416" cy="199130"/>
          </a:xfrm>
          <a:prstGeom prst="rect">
            <a:avLst/>
          </a:prstGeom>
        </p:spPr>
      </p:pic>
      <p:pic>
        <p:nvPicPr>
          <p:cNvPr id="70" name="Picture 69">
            <a:extLst>
              <a:ext uri="{FF2B5EF4-FFF2-40B4-BE49-F238E27FC236}">
                <a16:creationId xmlns:a16="http://schemas.microsoft.com/office/drawing/2014/main" id="{81F5C0C7-FF6E-854F-BA45-AD796CB7CF20}"/>
              </a:ext>
            </a:extLst>
          </p:cNvPr>
          <p:cNvPicPr>
            <a:picLocks noChangeAspect="1"/>
          </p:cNvPicPr>
          <p:nvPr/>
        </p:nvPicPr>
        <p:blipFill>
          <a:blip r:embed="rId3"/>
          <a:stretch>
            <a:fillRect/>
          </a:stretch>
        </p:blipFill>
        <p:spPr>
          <a:xfrm>
            <a:off x="5128714" y="2410416"/>
            <a:ext cx="187416" cy="199130"/>
          </a:xfrm>
          <a:prstGeom prst="rect">
            <a:avLst/>
          </a:prstGeom>
        </p:spPr>
      </p:pic>
      <p:pic>
        <p:nvPicPr>
          <p:cNvPr id="71" name="Picture 70">
            <a:extLst>
              <a:ext uri="{FF2B5EF4-FFF2-40B4-BE49-F238E27FC236}">
                <a16:creationId xmlns:a16="http://schemas.microsoft.com/office/drawing/2014/main" id="{AF1E5AF8-CAC6-7143-9C61-C5BA7BFE3700}"/>
              </a:ext>
            </a:extLst>
          </p:cNvPr>
          <p:cNvPicPr>
            <a:picLocks noChangeAspect="1"/>
          </p:cNvPicPr>
          <p:nvPr/>
        </p:nvPicPr>
        <p:blipFill>
          <a:blip r:embed="rId4"/>
          <a:stretch>
            <a:fillRect/>
          </a:stretch>
        </p:blipFill>
        <p:spPr>
          <a:xfrm>
            <a:off x="4426209" y="1726434"/>
            <a:ext cx="193078" cy="212385"/>
          </a:xfrm>
          <a:prstGeom prst="rect">
            <a:avLst/>
          </a:prstGeom>
        </p:spPr>
      </p:pic>
      <p:pic>
        <p:nvPicPr>
          <p:cNvPr id="72" name="Picture 71">
            <a:extLst>
              <a:ext uri="{FF2B5EF4-FFF2-40B4-BE49-F238E27FC236}">
                <a16:creationId xmlns:a16="http://schemas.microsoft.com/office/drawing/2014/main" id="{779BF44F-2AD8-5F46-B6E2-8C663B83B9F6}"/>
              </a:ext>
            </a:extLst>
          </p:cNvPr>
          <p:cNvPicPr>
            <a:picLocks noChangeAspect="1"/>
          </p:cNvPicPr>
          <p:nvPr/>
        </p:nvPicPr>
        <p:blipFill>
          <a:blip r:embed="rId4"/>
          <a:stretch>
            <a:fillRect/>
          </a:stretch>
        </p:blipFill>
        <p:spPr>
          <a:xfrm>
            <a:off x="4657815" y="1719197"/>
            <a:ext cx="193078" cy="212385"/>
          </a:xfrm>
          <a:prstGeom prst="rect">
            <a:avLst/>
          </a:prstGeom>
        </p:spPr>
      </p:pic>
      <p:pic>
        <p:nvPicPr>
          <p:cNvPr id="73" name="Picture 72">
            <a:extLst>
              <a:ext uri="{FF2B5EF4-FFF2-40B4-BE49-F238E27FC236}">
                <a16:creationId xmlns:a16="http://schemas.microsoft.com/office/drawing/2014/main" id="{66EB259A-702C-2048-80FB-3078340C9C50}"/>
              </a:ext>
            </a:extLst>
          </p:cNvPr>
          <p:cNvPicPr>
            <a:picLocks noChangeAspect="1"/>
          </p:cNvPicPr>
          <p:nvPr/>
        </p:nvPicPr>
        <p:blipFill>
          <a:blip r:embed="rId4"/>
          <a:stretch>
            <a:fillRect/>
          </a:stretch>
        </p:blipFill>
        <p:spPr>
          <a:xfrm>
            <a:off x="4892252" y="1719197"/>
            <a:ext cx="193078" cy="212385"/>
          </a:xfrm>
          <a:prstGeom prst="rect">
            <a:avLst/>
          </a:prstGeom>
        </p:spPr>
      </p:pic>
      <p:pic>
        <p:nvPicPr>
          <p:cNvPr id="74" name="Picture 73">
            <a:extLst>
              <a:ext uri="{FF2B5EF4-FFF2-40B4-BE49-F238E27FC236}">
                <a16:creationId xmlns:a16="http://schemas.microsoft.com/office/drawing/2014/main" id="{6BD66B30-9AD3-8347-B59D-813647D0E3E9}"/>
              </a:ext>
            </a:extLst>
          </p:cNvPr>
          <p:cNvPicPr>
            <a:picLocks noChangeAspect="1"/>
          </p:cNvPicPr>
          <p:nvPr/>
        </p:nvPicPr>
        <p:blipFill>
          <a:blip r:embed="rId4"/>
          <a:stretch>
            <a:fillRect/>
          </a:stretch>
        </p:blipFill>
        <p:spPr>
          <a:xfrm>
            <a:off x="5117939" y="1720845"/>
            <a:ext cx="193078" cy="212385"/>
          </a:xfrm>
          <a:prstGeom prst="rect">
            <a:avLst/>
          </a:prstGeom>
        </p:spPr>
      </p:pic>
      <p:sp>
        <p:nvSpPr>
          <p:cNvPr id="167" name="Rounded Rectangle 166">
            <a:extLst>
              <a:ext uri="{FF2B5EF4-FFF2-40B4-BE49-F238E27FC236}">
                <a16:creationId xmlns:a16="http://schemas.microsoft.com/office/drawing/2014/main" id="{10875566-8B2E-2144-841D-07A1C38ACC78}"/>
              </a:ext>
            </a:extLst>
          </p:cNvPr>
          <p:cNvSpPr/>
          <p:nvPr/>
        </p:nvSpPr>
        <p:spPr>
          <a:xfrm>
            <a:off x="4561261" y="1196122"/>
            <a:ext cx="655121" cy="212843"/>
          </a:xfrm>
          <a:prstGeom prst="roundRect">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FFFFFF"/>
                </a:solidFill>
                <a:latin typeface="IBM Plex Sans" panose="020B0503050000000000" pitchFamily="34" charset="77"/>
                <a:sym typeface="Wingdings" pitchFamily="2" charset="2"/>
              </a:rPr>
              <a:t>Current State DB Update Service</a:t>
            </a:r>
            <a:endParaRPr lang="en-US" sz="625" b="1" dirty="0">
              <a:solidFill>
                <a:srgbClr val="FFFFFF"/>
              </a:solidFill>
              <a:latin typeface="IBM Plex Sans" panose="020B0503050000000000" pitchFamily="34" charset="77"/>
            </a:endParaRPr>
          </a:p>
        </p:txBody>
      </p:sp>
      <p:sp>
        <p:nvSpPr>
          <p:cNvPr id="77" name="Rectangle 76">
            <a:extLst>
              <a:ext uri="{FF2B5EF4-FFF2-40B4-BE49-F238E27FC236}">
                <a16:creationId xmlns:a16="http://schemas.microsoft.com/office/drawing/2014/main" id="{F4200C7B-3D27-A148-8106-907F46787056}"/>
              </a:ext>
            </a:extLst>
          </p:cNvPr>
          <p:cNvSpPr/>
          <p:nvPr/>
        </p:nvSpPr>
        <p:spPr>
          <a:xfrm>
            <a:off x="285751" y="742950"/>
            <a:ext cx="2357586" cy="1971676"/>
          </a:xfrm>
          <a:prstGeom prst="rect">
            <a:avLst/>
          </a:prstGeom>
          <a:solidFill>
            <a:srgbClr val="051B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Current State Application</a:t>
            </a: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p:txBody>
      </p:sp>
      <p:sp>
        <p:nvSpPr>
          <p:cNvPr id="78" name="Rounded Rectangle 77">
            <a:extLst>
              <a:ext uri="{FF2B5EF4-FFF2-40B4-BE49-F238E27FC236}">
                <a16:creationId xmlns:a16="http://schemas.microsoft.com/office/drawing/2014/main" id="{7A31A905-C1AA-894D-BD3A-411B0101D38A}"/>
              </a:ext>
            </a:extLst>
          </p:cNvPr>
          <p:cNvSpPr/>
          <p:nvPr/>
        </p:nvSpPr>
        <p:spPr>
          <a:xfrm>
            <a:off x="342901" y="975487"/>
            <a:ext cx="2228850" cy="1680369"/>
          </a:xfrm>
          <a:prstGeom prst="roundRect">
            <a:avLst/>
          </a:prstGeom>
          <a:solidFill>
            <a:schemeClr val="bg2"/>
          </a:solidFill>
          <a:ln>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750" b="1" dirty="0">
              <a:solidFill>
                <a:srgbClr val="0530AD"/>
              </a:solidFill>
              <a:latin typeface="IBM Plex Sans" panose="020B0503050000000000" pitchFamily="34" charset="77"/>
            </a:endParaRPr>
          </a:p>
        </p:txBody>
      </p:sp>
      <p:sp>
        <p:nvSpPr>
          <p:cNvPr id="80" name="Rounded Rectangle 79">
            <a:extLst>
              <a:ext uri="{FF2B5EF4-FFF2-40B4-BE49-F238E27FC236}">
                <a16:creationId xmlns:a16="http://schemas.microsoft.com/office/drawing/2014/main" id="{63647F84-73AA-1745-B51D-F7CF3DE78E0F}"/>
              </a:ext>
            </a:extLst>
          </p:cNvPr>
          <p:cNvSpPr/>
          <p:nvPr/>
        </p:nvSpPr>
        <p:spPr>
          <a:xfrm>
            <a:off x="541889" y="1098233"/>
            <a:ext cx="505086" cy="709295"/>
          </a:xfrm>
          <a:prstGeom prst="roundRect">
            <a:avLst/>
          </a:prstGeom>
          <a:solidFill>
            <a:schemeClr val="bg2"/>
          </a:solidFill>
          <a:ln>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750" b="1" dirty="0">
                <a:solidFill>
                  <a:srgbClr val="0530AD"/>
                </a:solidFill>
                <a:latin typeface="IBM Plex Sans" panose="020B0503050000000000" pitchFamily="34" charset="77"/>
                <a:sym typeface="Wingdings" pitchFamily="2" charset="2"/>
              </a:rPr>
              <a:t>Tier 2 Programs</a:t>
            </a:r>
            <a:endParaRPr lang="en-US" sz="750" b="1" dirty="0">
              <a:solidFill>
                <a:srgbClr val="0530AD"/>
              </a:solidFill>
              <a:latin typeface="IBM Plex Sans" panose="020B0503050000000000" pitchFamily="34" charset="77"/>
            </a:endParaRPr>
          </a:p>
        </p:txBody>
      </p:sp>
      <p:sp>
        <p:nvSpPr>
          <p:cNvPr id="81" name="Can 80">
            <a:extLst>
              <a:ext uri="{FF2B5EF4-FFF2-40B4-BE49-F238E27FC236}">
                <a16:creationId xmlns:a16="http://schemas.microsoft.com/office/drawing/2014/main" id="{D07B5904-A38E-1640-AD1A-5E5A605C7D7F}"/>
              </a:ext>
            </a:extLst>
          </p:cNvPr>
          <p:cNvSpPr/>
          <p:nvPr/>
        </p:nvSpPr>
        <p:spPr>
          <a:xfrm>
            <a:off x="552438" y="1979516"/>
            <a:ext cx="494538" cy="499325"/>
          </a:xfrm>
          <a:prstGeom prst="can">
            <a:avLst>
              <a:gd name="adj" fmla="val 34006"/>
            </a:avLst>
          </a:prstGeom>
          <a:solidFill>
            <a:schemeClr val="bg2"/>
          </a:solidFill>
          <a:ln w="19050">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84" name="TextBox 83">
            <a:extLst>
              <a:ext uri="{FF2B5EF4-FFF2-40B4-BE49-F238E27FC236}">
                <a16:creationId xmlns:a16="http://schemas.microsoft.com/office/drawing/2014/main" id="{3090CC80-6D50-204C-9E08-4AE2AE563512}"/>
              </a:ext>
            </a:extLst>
          </p:cNvPr>
          <p:cNvSpPr txBox="1"/>
          <p:nvPr/>
        </p:nvSpPr>
        <p:spPr>
          <a:xfrm>
            <a:off x="531921" y="2487047"/>
            <a:ext cx="525022" cy="128655"/>
          </a:xfrm>
          <a:prstGeom prst="rect">
            <a:avLst/>
          </a:prstGeom>
        </p:spPr>
        <p:txBody>
          <a:bodyPr wrap="none" lIns="0" tIns="0" rIns="0" bIns="0" rtlCol="0">
            <a:noAutofit/>
          </a:bodyPr>
          <a:lstStyle/>
          <a:p>
            <a:pPr algn="ctr">
              <a:lnSpc>
                <a:spcPct val="105000"/>
              </a:lnSpc>
            </a:pPr>
            <a:r>
              <a:rPr lang="en-US" sz="750" b="1" dirty="0">
                <a:solidFill>
                  <a:srgbClr val="0530AD"/>
                </a:solidFill>
                <a:latin typeface="IBM Plex Sans" charset="0"/>
                <a:ea typeface="IBM Plex Sans" charset="0"/>
                <a:cs typeface="IBM Plex Sans" charset="0"/>
              </a:rPr>
              <a:t>Tier 2 Data</a:t>
            </a:r>
          </a:p>
        </p:txBody>
      </p:sp>
      <p:sp>
        <p:nvSpPr>
          <p:cNvPr id="85" name="Rounded Rectangle 84">
            <a:extLst>
              <a:ext uri="{FF2B5EF4-FFF2-40B4-BE49-F238E27FC236}">
                <a16:creationId xmlns:a16="http://schemas.microsoft.com/office/drawing/2014/main" id="{65A8717D-21FE-0949-B9DC-F0F092F0B1E1}"/>
              </a:ext>
            </a:extLst>
          </p:cNvPr>
          <p:cNvSpPr/>
          <p:nvPr/>
        </p:nvSpPr>
        <p:spPr>
          <a:xfrm>
            <a:off x="1220794" y="1098233"/>
            <a:ext cx="505086" cy="723016"/>
          </a:xfrm>
          <a:prstGeom prst="roundRect">
            <a:avLst/>
          </a:prstGeom>
          <a:ln w="19050">
            <a:solidFill>
              <a:srgbClr val="0530AD"/>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750" b="1" dirty="0">
                <a:solidFill>
                  <a:srgbClr val="0530AD"/>
                </a:solidFill>
                <a:latin typeface="IBM Plex Sans" panose="020B0503050000000000" pitchFamily="34" charset="77"/>
                <a:sym typeface="Wingdings" pitchFamily="2" charset="2"/>
              </a:rPr>
              <a:t>Tier 1 Programs</a:t>
            </a:r>
            <a:endParaRPr lang="en-US" sz="750" b="1" dirty="0">
              <a:solidFill>
                <a:srgbClr val="0530AD"/>
              </a:solidFill>
              <a:latin typeface="IBM Plex Sans" panose="020B0503050000000000" pitchFamily="34" charset="77"/>
            </a:endParaRPr>
          </a:p>
        </p:txBody>
      </p:sp>
      <p:sp>
        <p:nvSpPr>
          <p:cNvPr id="86" name="Oval 85">
            <a:extLst>
              <a:ext uri="{FF2B5EF4-FFF2-40B4-BE49-F238E27FC236}">
                <a16:creationId xmlns:a16="http://schemas.microsoft.com/office/drawing/2014/main" id="{69FBB2B4-8F54-D74E-9899-21BB5A75E4F2}"/>
              </a:ext>
            </a:extLst>
          </p:cNvPr>
          <p:cNvSpPr/>
          <p:nvPr/>
        </p:nvSpPr>
        <p:spPr>
          <a:xfrm>
            <a:off x="1387612" y="1399757"/>
            <a:ext cx="171450" cy="173412"/>
          </a:xfrm>
          <a:prstGeom prst="ellipse">
            <a:avLst/>
          </a:prstGeom>
          <a:solidFill>
            <a:srgbClr val="0530AD"/>
          </a:solidFill>
          <a:ln>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b="1" dirty="0">
                <a:solidFill>
                  <a:srgbClr val="FFFFFF"/>
                </a:solidFill>
                <a:latin typeface="Arial" panose="020B0604020202020204"/>
              </a:rPr>
              <a:t>MO</a:t>
            </a:r>
          </a:p>
          <a:p>
            <a:pPr algn="ctr"/>
            <a:r>
              <a:rPr lang="en-US" sz="500" b="1" dirty="0">
                <a:solidFill>
                  <a:srgbClr val="FFFFFF"/>
                </a:solidFill>
                <a:latin typeface="Arial" panose="020B0604020202020204"/>
              </a:rPr>
              <a:t>1</a:t>
            </a:r>
          </a:p>
        </p:txBody>
      </p:sp>
      <p:sp>
        <p:nvSpPr>
          <p:cNvPr id="89" name="Can 88">
            <a:extLst>
              <a:ext uri="{FF2B5EF4-FFF2-40B4-BE49-F238E27FC236}">
                <a16:creationId xmlns:a16="http://schemas.microsoft.com/office/drawing/2014/main" id="{2EE6A4E3-DEC2-0B45-9150-9CCDA896D970}"/>
              </a:ext>
            </a:extLst>
          </p:cNvPr>
          <p:cNvSpPr/>
          <p:nvPr/>
        </p:nvSpPr>
        <p:spPr>
          <a:xfrm>
            <a:off x="1226572" y="1979516"/>
            <a:ext cx="494538" cy="499325"/>
          </a:xfrm>
          <a:prstGeom prst="can">
            <a:avLst>
              <a:gd name="adj" fmla="val 34006"/>
            </a:avLst>
          </a:prstGeom>
          <a:solidFill>
            <a:schemeClr val="bg2"/>
          </a:solidFill>
          <a:ln w="19050">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90" name="TextBox 89">
            <a:extLst>
              <a:ext uri="{FF2B5EF4-FFF2-40B4-BE49-F238E27FC236}">
                <a16:creationId xmlns:a16="http://schemas.microsoft.com/office/drawing/2014/main" id="{06852F16-2D18-1B4D-A9E1-A0F2054DC896}"/>
              </a:ext>
            </a:extLst>
          </p:cNvPr>
          <p:cNvSpPr txBox="1"/>
          <p:nvPr/>
        </p:nvSpPr>
        <p:spPr>
          <a:xfrm>
            <a:off x="1206055" y="2487047"/>
            <a:ext cx="525022" cy="128655"/>
          </a:xfrm>
          <a:prstGeom prst="rect">
            <a:avLst/>
          </a:prstGeom>
        </p:spPr>
        <p:txBody>
          <a:bodyPr wrap="none" lIns="0" tIns="0" rIns="0" bIns="0" rtlCol="0">
            <a:noAutofit/>
          </a:bodyPr>
          <a:lstStyle/>
          <a:p>
            <a:pPr algn="ctr">
              <a:lnSpc>
                <a:spcPct val="105000"/>
              </a:lnSpc>
            </a:pPr>
            <a:r>
              <a:rPr lang="en-US" sz="750" b="1" dirty="0">
                <a:solidFill>
                  <a:srgbClr val="0530AD"/>
                </a:solidFill>
                <a:latin typeface="IBM Plex Sans" charset="0"/>
                <a:ea typeface="IBM Plex Sans" charset="0"/>
                <a:cs typeface="IBM Plex Sans" charset="0"/>
              </a:rPr>
              <a:t>Tier 1 Data</a:t>
            </a:r>
          </a:p>
        </p:txBody>
      </p:sp>
      <p:sp>
        <p:nvSpPr>
          <p:cNvPr id="97" name="Rounded Rectangle 96">
            <a:extLst>
              <a:ext uri="{FF2B5EF4-FFF2-40B4-BE49-F238E27FC236}">
                <a16:creationId xmlns:a16="http://schemas.microsoft.com/office/drawing/2014/main" id="{7ED1B566-9FFB-A643-8609-52AAC603BB14}"/>
              </a:ext>
            </a:extLst>
          </p:cNvPr>
          <p:cNvSpPr/>
          <p:nvPr/>
        </p:nvSpPr>
        <p:spPr>
          <a:xfrm>
            <a:off x="1896705" y="1087390"/>
            <a:ext cx="572081" cy="1391451"/>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sym typeface="Wingdings" pitchFamily="2" charset="2"/>
              </a:rPr>
              <a:t>Integration Layer</a:t>
            </a:r>
            <a:endParaRPr lang="en-US" sz="688" b="1" dirty="0">
              <a:solidFill>
                <a:srgbClr val="00BAB6"/>
              </a:solidFill>
              <a:latin typeface="IBM Plex Sans" panose="020B0503050000000000" pitchFamily="34" charset="77"/>
            </a:endParaRPr>
          </a:p>
        </p:txBody>
      </p:sp>
      <p:sp>
        <p:nvSpPr>
          <p:cNvPr id="98" name="Rounded Rectangle 97">
            <a:extLst>
              <a:ext uri="{FF2B5EF4-FFF2-40B4-BE49-F238E27FC236}">
                <a16:creationId xmlns:a16="http://schemas.microsoft.com/office/drawing/2014/main" id="{ACB1D4C6-2093-184E-A6A7-F177C774EF19}"/>
              </a:ext>
            </a:extLst>
          </p:cNvPr>
          <p:cNvSpPr/>
          <p:nvPr/>
        </p:nvSpPr>
        <p:spPr>
          <a:xfrm>
            <a:off x="2013627" y="2162608"/>
            <a:ext cx="374110" cy="267151"/>
          </a:xfrm>
          <a:prstGeom prst="roundRect">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FFFFFF"/>
                </a:solidFill>
                <a:latin typeface="IBM Plex Sans" panose="020B0503050000000000" pitchFamily="34" charset="77"/>
                <a:sym typeface="Wingdings" pitchFamily="2" charset="2"/>
              </a:rPr>
              <a:t>Apply Update</a:t>
            </a:r>
            <a:endParaRPr lang="en-US" sz="625" b="1" dirty="0">
              <a:solidFill>
                <a:srgbClr val="FFFFFF"/>
              </a:solidFill>
              <a:latin typeface="IBM Plex Sans" panose="020B0503050000000000" pitchFamily="34" charset="77"/>
            </a:endParaRPr>
          </a:p>
        </p:txBody>
      </p:sp>
      <p:sp>
        <p:nvSpPr>
          <p:cNvPr id="100" name="Rectangle 99">
            <a:extLst>
              <a:ext uri="{FF2B5EF4-FFF2-40B4-BE49-F238E27FC236}">
                <a16:creationId xmlns:a16="http://schemas.microsoft.com/office/drawing/2014/main" id="{EBCED9B4-3B97-1E49-AD2D-CDD5ED67BC15}"/>
              </a:ext>
            </a:extLst>
          </p:cNvPr>
          <p:cNvSpPr/>
          <p:nvPr/>
        </p:nvSpPr>
        <p:spPr>
          <a:xfrm>
            <a:off x="7458075" y="742949"/>
            <a:ext cx="1485900" cy="1971676"/>
          </a:xfrm>
          <a:prstGeom prst="rect">
            <a:avLst/>
          </a:prstGeom>
          <a:solidFill>
            <a:srgbClr val="6EA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Modernized Application</a:t>
            </a: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p:txBody>
      </p:sp>
      <p:sp>
        <p:nvSpPr>
          <p:cNvPr id="101" name="Rounded Rectangle 100">
            <a:extLst>
              <a:ext uri="{FF2B5EF4-FFF2-40B4-BE49-F238E27FC236}">
                <a16:creationId xmlns:a16="http://schemas.microsoft.com/office/drawing/2014/main" id="{C20C9330-75C2-394F-8CAA-CFDA738F16D8}"/>
              </a:ext>
            </a:extLst>
          </p:cNvPr>
          <p:cNvSpPr/>
          <p:nvPr/>
        </p:nvSpPr>
        <p:spPr>
          <a:xfrm>
            <a:off x="7511511" y="923743"/>
            <a:ext cx="1378939" cy="407865"/>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Integration Services</a:t>
            </a:r>
            <a:endParaRPr lang="en-US" sz="688" b="1" dirty="0">
              <a:solidFill>
                <a:srgbClr val="6EA6FF"/>
              </a:solidFill>
              <a:latin typeface="IBM Plex Sans" panose="020B0503050000000000" pitchFamily="34" charset="77"/>
            </a:endParaRPr>
          </a:p>
        </p:txBody>
      </p:sp>
      <p:sp>
        <p:nvSpPr>
          <p:cNvPr id="102" name="Rounded Rectangle 101">
            <a:extLst>
              <a:ext uri="{FF2B5EF4-FFF2-40B4-BE49-F238E27FC236}">
                <a16:creationId xmlns:a16="http://schemas.microsoft.com/office/drawing/2014/main" id="{C146735B-F902-9848-827F-1E489EFDA47C}"/>
              </a:ext>
            </a:extLst>
          </p:cNvPr>
          <p:cNvSpPr/>
          <p:nvPr/>
        </p:nvSpPr>
        <p:spPr>
          <a:xfrm>
            <a:off x="7511511" y="1474787"/>
            <a:ext cx="1378939" cy="407865"/>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Data Services</a:t>
            </a:r>
            <a:endParaRPr lang="en-US" sz="688" b="1" dirty="0">
              <a:solidFill>
                <a:srgbClr val="6EA6FF"/>
              </a:solidFill>
              <a:latin typeface="IBM Plex Sans" panose="020B0503050000000000" pitchFamily="34" charset="77"/>
            </a:endParaRPr>
          </a:p>
        </p:txBody>
      </p:sp>
      <p:cxnSp>
        <p:nvCxnSpPr>
          <p:cNvPr id="103" name="Straight Arrow Connector 102">
            <a:extLst>
              <a:ext uri="{FF2B5EF4-FFF2-40B4-BE49-F238E27FC236}">
                <a16:creationId xmlns:a16="http://schemas.microsoft.com/office/drawing/2014/main" id="{849E4502-6A18-AE4C-8447-6B5E4B4705C7}"/>
              </a:ext>
            </a:extLst>
          </p:cNvPr>
          <p:cNvCxnSpPr>
            <a:cxnSpLocks/>
            <a:stCxn id="102" idx="0"/>
            <a:endCxn id="101" idx="2"/>
          </p:cNvCxnSpPr>
          <p:nvPr/>
        </p:nvCxnSpPr>
        <p:spPr>
          <a:xfrm flipV="1">
            <a:off x="8200981" y="1331608"/>
            <a:ext cx="0" cy="143179"/>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063F9CD9-E2E4-2047-9BA3-193B13C756C3}"/>
              </a:ext>
            </a:extLst>
          </p:cNvPr>
          <p:cNvCxnSpPr>
            <a:cxnSpLocks/>
            <a:stCxn id="102" idx="2"/>
            <a:endCxn id="105" idx="0"/>
          </p:cNvCxnSpPr>
          <p:nvPr/>
        </p:nvCxnSpPr>
        <p:spPr>
          <a:xfrm>
            <a:off x="8200981" y="1882652"/>
            <a:ext cx="0" cy="147413"/>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5" name="Rounded Rectangle 104">
            <a:extLst>
              <a:ext uri="{FF2B5EF4-FFF2-40B4-BE49-F238E27FC236}">
                <a16:creationId xmlns:a16="http://schemas.microsoft.com/office/drawing/2014/main" id="{AB60AF49-EEC4-474F-A42E-3F61A05EBA2D}"/>
              </a:ext>
            </a:extLst>
          </p:cNvPr>
          <p:cNvSpPr/>
          <p:nvPr/>
        </p:nvSpPr>
        <p:spPr>
          <a:xfrm>
            <a:off x="7511511" y="2030064"/>
            <a:ext cx="1378939" cy="570260"/>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Modernized Data Model</a:t>
            </a:r>
            <a:endParaRPr lang="en-US" sz="688" b="1" dirty="0">
              <a:solidFill>
                <a:srgbClr val="6EA6FF"/>
              </a:solidFill>
              <a:latin typeface="IBM Plex Sans" panose="020B0503050000000000" pitchFamily="34" charset="77"/>
            </a:endParaRPr>
          </a:p>
        </p:txBody>
      </p:sp>
      <p:sp>
        <p:nvSpPr>
          <p:cNvPr id="108" name="Can 107">
            <a:extLst>
              <a:ext uri="{FF2B5EF4-FFF2-40B4-BE49-F238E27FC236}">
                <a16:creationId xmlns:a16="http://schemas.microsoft.com/office/drawing/2014/main" id="{08947BBD-9FCD-EE44-9211-0DE3803152ED}"/>
              </a:ext>
            </a:extLst>
          </p:cNvPr>
          <p:cNvSpPr/>
          <p:nvPr/>
        </p:nvSpPr>
        <p:spPr>
          <a:xfrm>
            <a:off x="8227596"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109" name="Can 108">
            <a:extLst>
              <a:ext uri="{FF2B5EF4-FFF2-40B4-BE49-F238E27FC236}">
                <a16:creationId xmlns:a16="http://schemas.microsoft.com/office/drawing/2014/main" id="{600EC469-49B1-1C43-9274-B47BF09A74DC}"/>
              </a:ext>
            </a:extLst>
          </p:cNvPr>
          <p:cNvSpPr/>
          <p:nvPr/>
        </p:nvSpPr>
        <p:spPr>
          <a:xfrm>
            <a:off x="8565294"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pic>
        <p:nvPicPr>
          <p:cNvPr id="112" name="Picture 111">
            <a:extLst>
              <a:ext uri="{FF2B5EF4-FFF2-40B4-BE49-F238E27FC236}">
                <a16:creationId xmlns:a16="http://schemas.microsoft.com/office/drawing/2014/main" id="{9CEEF30C-B93C-DC46-86A4-3AC4F13D7BDB}"/>
              </a:ext>
            </a:extLst>
          </p:cNvPr>
          <p:cNvPicPr>
            <a:picLocks noChangeAspect="1"/>
          </p:cNvPicPr>
          <p:nvPr/>
        </p:nvPicPr>
        <p:blipFill>
          <a:blip r:embed="rId5"/>
          <a:stretch>
            <a:fillRect/>
          </a:stretch>
        </p:blipFill>
        <p:spPr>
          <a:xfrm>
            <a:off x="8223258" y="1054159"/>
            <a:ext cx="189318" cy="211864"/>
          </a:xfrm>
          <a:prstGeom prst="rect">
            <a:avLst/>
          </a:prstGeom>
        </p:spPr>
      </p:pic>
      <p:pic>
        <p:nvPicPr>
          <p:cNvPr id="113" name="Picture 112">
            <a:extLst>
              <a:ext uri="{FF2B5EF4-FFF2-40B4-BE49-F238E27FC236}">
                <a16:creationId xmlns:a16="http://schemas.microsoft.com/office/drawing/2014/main" id="{D4F4C31F-0874-B743-9D5F-023ADD7C3A17}"/>
              </a:ext>
            </a:extLst>
          </p:cNvPr>
          <p:cNvPicPr>
            <a:picLocks noChangeAspect="1"/>
          </p:cNvPicPr>
          <p:nvPr/>
        </p:nvPicPr>
        <p:blipFill>
          <a:blip r:embed="rId5"/>
          <a:stretch>
            <a:fillRect/>
          </a:stretch>
        </p:blipFill>
        <p:spPr>
          <a:xfrm>
            <a:off x="8456880" y="1057284"/>
            <a:ext cx="189318" cy="211864"/>
          </a:xfrm>
          <a:prstGeom prst="rect">
            <a:avLst/>
          </a:prstGeom>
        </p:spPr>
      </p:pic>
      <p:pic>
        <p:nvPicPr>
          <p:cNvPr id="114" name="Picture 113">
            <a:extLst>
              <a:ext uri="{FF2B5EF4-FFF2-40B4-BE49-F238E27FC236}">
                <a16:creationId xmlns:a16="http://schemas.microsoft.com/office/drawing/2014/main" id="{F8766193-08F7-A140-9428-20E7C501D3B0}"/>
              </a:ext>
            </a:extLst>
          </p:cNvPr>
          <p:cNvPicPr>
            <a:picLocks noChangeAspect="1"/>
          </p:cNvPicPr>
          <p:nvPr/>
        </p:nvPicPr>
        <p:blipFill>
          <a:blip r:embed="rId6"/>
          <a:stretch>
            <a:fillRect/>
          </a:stretch>
        </p:blipFill>
        <p:spPr>
          <a:xfrm>
            <a:off x="7763338" y="1604938"/>
            <a:ext cx="186524" cy="219046"/>
          </a:xfrm>
          <a:prstGeom prst="rect">
            <a:avLst/>
          </a:prstGeom>
        </p:spPr>
      </p:pic>
      <p:pic>
        <p:nvPicPr>
          <p:cNvPr id="115" name="Picture 114">
            <a:extLst>
              <a:ext uri="{FF2B5EF4-FFF2-40B4-BE49-F238E27FC236}">
                <a16:creationId xmlns:a16="http://schemas.microsoft.com/office/drawing/2014/main" id="{AC5F33E8-3EFD-2F41-87E2-111E5CEF1D74}"/>
              </a:ext>
            </a:extLst>
          </p:cNvPr>
          <p:cNvPicPr>
            <a:picLocks noChangeAspect="1"/>
          </p:cNvPicPr>
          <p:nvPr/>
        </p:nvPicPr>
        <p:blipFill>
          <a:blip r:embed="rId6"/>
          <a:stretch>
            <a:fillRect/>
          </a:stretch>
        </p:blipFill>
        <p:spPr>
          <a:xfrm>
            <a:off x="7984513" y="1611233"/>
            <a:ext cx="186524" cy="219046"/>
          </a:xfrm>
          <a:prstGeom prst="rect">
            <a:avLst/>
          </a:prstGeom>
        </p:spPr>
      </p:pic>
      <p:pic>
        <p:nvPicPr>
          <p:cNvPr id="116" name="Picture 115">
            <a:extLst>
              <a:ext uri="{FF2B5EF4-FFF2-40B4-BE49-F238E27FC236}">
                <a16:creationId xmlns:a16="http://schemas.microsoft.com/office/drawing/2014/main" id="{7246AA88-99F6-DD4B-8663-3CB0432DB407}"/>
              </a:ext>
            </a:extLst>
          </p:cNvPr>
          <p:cNvPicPr>
            <a:picLocks noChangeAspect="1"/>
          </p:cNvPicPr>
          <p:nvPr/>
        </p:nvPicPr>
        <p:blipFill>
          <a:blip r:embed="rId6"/>
          <a:stretch>
            <a:fillRect/>
          </a:stretch>
        </p:blipFill>
        <p:spPr>
          <a:xfrm>
            <a:off x="8223375" y="1610516"/>
            <a:ext cx="186524" cy="219046"/>
          </a:xfrm>
          <a:prstGeom prst="rect">
            <a:avLst/>
          </a:prstGeom>
        </p:spPr>
      </p:pic>
      <p:pic>
        <p:nvPicPr>
          <p:cNvPr id="120" name="Picture 119">
            <a:extLst>
              <a:ext uri="{FF2B5EF4-FFF2-40B4-BE49-F238E27FC236}">
                <a16:creationId xmlns:a16="http://schemas.microsoft.com/office/drawing/2014/main" id="{55B01667-111B-9A48-A87E-5D2490FEC899}"/>
              </a:ext>
            </a:extLst>
          </p:cNvPr>
          <p:cNvPicPr>
            <a:picLocks noChangeAspect="1"/>
          </p:cNvPicPr>
          <p:nvPr/>
        </p:nvPicPr>
        <p:blipFill>
          <a:blip r:embed="rId6"/>
          <a:stretch>
            <a:fillRect/>
          </a:stretch>
        </p:blipFill>
        <p:spPr>
          <a:xfrm>
            <a:off x="8453158" y="1613583"/>
            <a:ext cx="186524" cy="219046"/>
          </a:xfrm>
          <a:prstGeom prst="rect">
            <a:avLst/>
          </a:prstGeom>
        </p:spPr>
      </p:pic>
      <p:sp>
        <p:nvSpPr>
          <p:cNvPr id="83" name="Oval 82">
            <a:extLst>
              <a:ext uri="{FF2B5EF4-FFF2-40B4-BE49-F238E27FC236}">
                <a16:creationId xmlns:a16="http://schemas.microsoft.com/office/drawing/2014/main" id="{ED7C4E7E-9B2F-7F45-B542-B2C42B564CC6}"/>
              </a:ext>
            </a:extLst>
          </p:cNvPr>
          <p:cNvSpPr/>
          <p:nvPr/>
        </p:nvSpPr>
        <p:spPr>
          <a:xfrm>
            <a:off x="1391398" y="2205312"/>
            <a:ext cx="171450" cy="173412"/>
          </a:xfrm>
          <a:prstGeom prst="ellipse">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b="1" dirty="0">
                <a:solidFill>
                  <a:srgbClr val="FFFFFF"/>
                </a:solidFill>
                <a:latin typeface="Arial" panose="020B0604020202020204"/>
              </a:rPr>
              <a:t>DB</a:t>
            </a:r>
          </a:p>
          <a:p>
            <a:pPr algn="ctr"/>
            <a:r>
              <a:rPr lang="en-US" sz="500" b="1" dirty="0">
                <a:solidFill>
                  <a:srgbClr val="FFFFFF"/>
                </a:solidFill>
                <a:latin typeface="Arial" panose="020B0604020202020204"/>
              </a:rPr>
              <a:t>2</a:t>
            </a:r>
          </a:p>
        </p:txBody>
      </p:sp>
      <p:cxnSp>
        <p:nvCxnSpPr>
          <p:cNvPr id="12" name="Straight Arrow Connector 11">
            <a:extLst>
              <a:ext uri="{FF2B5EF4-FFF2-40B4-BE49-F238E27FC236}">
                <a16:creationId xmlns:a16="http://schemas.microsoft.com/office/drawing/2014/main" id="{4B6D7DFD-DFE6-2945-B8AB-8D361504610D}"/>
              </a:ext>
            </a:extLst>
          </p:cNvPr>
          <p:cNvCxnSpPr>
            <a:stCxn id="83" idx="0"/>
            <a:endCxn id="86" idx="4"/>
          </p:cNvCxnSpPr>
          <p:nvPr/>
        </p:nvCxnSpPr>
        <p:spPr>
          <a:xfrm flipH="1" flipV="1">
            <a:off x="1473337" y="1573169"/>
            <a:ext cx="3786" cy="632143"/>
          </a:xfrm>
          <a:prstGeom prst="straightConnector1">
            <a:avLst/>
          </a:prstGeom>
          <a:ln w="19050">
            <a:solidFill>
              <a:srgbClr val="0530AD"/>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795FF65-99B3-E141-91D1-864667692124}"/>
              </a:ext>
            </a:extLst>
          </p:cNvPr>
          <p:cNvCxnSpPr>
            <a:stCxn id="98" idx="1"/>
            <a:endCxn id="83" idx="6"/>
          </p:cNvCxnSpPr>
          <p:nvPr/>
        </p:nvCxnSpPr>
        <p:spPr>
          <a:xfrm flipH="1" flipV="1">
            <a:off x="1562848" y="2292018"/>
            <a:ext cx="450779" cy="4166"/>
          </a:xfrm>
          <a:prstGeom prst="straightConnector1">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6" name="Rounded Rectangle 175">
            <a:extLst>
              <a:ext uri="{FF2B5EF4-FFF2-40B4-BE49-F238E27FC236}">
                <a16:creationId xmlns:a16="http://schemas.microsoft.com/office/drawing/2014/main" id="{C673CBBC-14E4-0347-A65E-B8CA9A7902BA}"/>
              </a:ext>
            </a:extLst>
          </p:cNvPr>
          <p:cNvSpPr/>
          <p:nvPr/>
        </p:nvSpPr>
        <p:spPr>
          <a:xfrm>
            <a:off x="7550938" y="1049553"/>
            <a:ext cx="352385" cy="221156"/>
          </a:xfrm>
          <a:prstGeom prst="roundRect">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FFFFFF"/>
                </a:solidFill>
                <a:latin typeface="IBM Plex Sans" panose="020B0503050000000000" pitchFamily="34" charset="77"/>
                <a:sym typeface="Wingdings" pitchFamily="2" charset="2"/>
              </a:rPr>
              <a:t>Capture Update</a:t>
            </a:r>
            <a:endParaRPr lang="en-US" sz="625" b="1" dirty="0">
              <a:solidFill>
                <a:srgbClr val="FFFFFF"/>
              </a:solidFill>
              <a:latin typeface="IBM Plex Sans" panose="020B0503050000000000" pitchFamily="34" charset="77"/>
            </a:endParaRPr>
          </a:p>
        </p:txBody>
      </p:sp>
      <p:cxnSp>
        <p:nvCxnSpPr>
          <p:cNvPr id="24" name="Straight Arrow Connector 23">
            <a:extLst>
              <a:ext uri="{FF2B5EF4-FFF2-40B4-BE49-F238E27FC236}">
                <a16:creationId xmlns:a16="http://schemas.microsoft.com/office/drawing/2014/main" id="{06AB8C68-660C-6A43-878C-7C4560EEFD9C}"/>
              </a:ext>
            </a:extLst>
          </p:cNvPr>
          <p:cNvCxnSpPr>
            <a:stCxn id="112" idx="1"/>
            <a:endCxn id="176" idx="3"/>
          </p:cNvCxnSpPr>
          <p:nvPr/>
        </p:nvCxnSpPr>
        <p:spPr>
          <a:xfrm flipH="1">
            <a:off x="7903323" y="1160091"/>
            <a:ext cx="319935" cy="40"/>
          </a:xfrm>
          <a:prstGeom prst="straightConnector1">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7" name="Rounded Rectangle 176">
            <a:extLst>
              <a:ext uri="{FF2B5EF4-FFF2-40B4-BE49-F238E27FC236}">
                <a16:creationId xmlns:a16="http://schemas.microsoft.com/office/drawing/2014/main" id="{42FB9393-F06F-F247-99EA-4CB8B0EA9DFB}"/>
              </a:ext>
            </a:extLst>
          </p:cNvPr>
          <p:cNvSpPr/>
          <p:nvPr/>
        </p:nvSpPr>
        <p:spPr>
          <a:xfrm>
            <a:off x="6691742" y="742326"/>
            <a:ext cx="657633" cy="343901"/>
          </a:xfrm>
          <a:prstGeom prst="roundRect">
            <a:avLst/>
          </a:prstGeom>
          <a:noFill/>
          <a:ln>
            <a:solidFill>
              <a:srgbClr val="00BA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00BAB6"/>
                </a:solidFill>
                <a:latin typeface="IBM Plex Sans" panose="020B0503050000000000" pitchFamily="34" charset="77"/>
                <a:sym typeface="Wingdings" pitchFamily="2" charset="2"/>
              </a:rPr>
              <a:t>Option 1:</a:t>
            </a:r>
          </a:p>
          <a:p>
            <a:pPr algn="ctr"/>
            <a:r>
              <a:rPr lang="en-US" sz="625" b="1" dirty="0">
                <a:solidFill>
                  <a:srgbClr val="00BAB6"/>
                </a:solidFill>
                <a:latin typeface="IBM Plex Sans" panose="020B0503050000000000" pitchFamily="34" charset="77"/>
                <a:sym typeface="Wingdings" pitchFamily="2" charset="2"/>
              </a:rPr>
              <a:t>Transaction capture</a:t>
            </a:r>
            <a:endParaRPr lang="en-US" sz="625" b="1" dirty="0">
              <a:solidFill>
                <a:srgbClr val="00BAB6"/>
              </a:solidFill>
              <a:latin typeface="IBM Plex Sans" panose="020B0503050000000000" pitchFamily="34" charset="77"/>
            </a:endParaRPr>
          </a:p>
        </p:txBody>
      </p:sp>
      <p:sp>
        <p:nvSpPr>
          <p:cNvPr id="178" name="Rounded Rectangle 177">
            <a:extLst>
              <a:ext uri="{FF2B5EF4-FFF2-40B4-BE49-F238E27FC236}">
                <a16:creationId xmlns:a16="http://schemas.microsoft.com/office/drawing/2014/main" id="{A8195520-E80B-C54C-91CF-D04C3C1FD99E}"/>
              </a:ext>
            </a:extLst>
          </p:cNvPr>
          <p:cNvSpPr/>
          <p:nvPr/>
        </p:nvSpPr>
        <p:spPr>
          <a:xfrm>
            <a:off x="6691743" y="2369849"/>
            <a:ext cx="657632" cy="343901"/>
          </a:xfrm>
          <a:prstGeom prst="roundRect">
            <a:avLst/>
          </a:prstGeom>
          <a:noFill/>
          <a:ln>
            <a:solidFill>
              <a:srgbClr val="00BA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00BAB6"/>
                </a:solidFill>
                <a:latin typeface="IBM Plex Sans" panose="020B0503050000000000" pitchFamily="34" charset="77"/>
                <a:sym typeface="Wingdings" pitchFamily="2" charset="2"/>
              </a:rPr>
              <a:t>Option 2:</a:t>
            </a:r>
          </a:p>
          <a:p>
            <a:pPr algn="ctr"/>
            <a:r>
              <a:rPr lang="en-US" sz="625" b="1" dirty="0">
                <a:solidFill>
                  <a:srgbClr val="00BAB6"/>
                </a:solidFill>
                <a:latin typeface="IBM Plex Sans" panose="020B0503050000000000" pitchFamily="34" charset="77"/>
                <a:sym typeface="Wingdings" pitchFamily="2" charset="2"/>
              </a:rPr>
              <a:t>Change Data Capture (CDC)</a:t>
            </a:r>
            <a:endParaRPr lang="en-US" sz="625" b="1" dirty="0">
              <a:solidFill>
                <a:srgbClr val="00BAB6"/>
              </a:solidFill>
              <a:latin typeface="IBM Plex Sans" panose="020B0503050000000000" pitchFamily="34" charset="77"/>
            </a:endParaRPr>
          </a:p>
        </p:txBody>
      </p:sp>
      <p:sp>
        <p:nvSpPr>
          <p:cNvPr id="179" name="Rounded Rectangle 178">
            <a:extLst>
              <a:ext uri="{FF2B5EF4-FFF2-40B4-BE49-F238E27FC236}">
                <a16:creationId xmlns:a16="http://schemas.microsoft.com/office/drawing/2014/main" id="{3BF5312E-D029-5745-AFD8-284EBD427400}"/>
              </a:ext>
            </a:extLst>
          </p:cNvPr>
          <p:cNvSpPr/>
          <p:nvPr/>
        </p:nvSpPr>
        <p:spPr>
          <a:xfrm>
            <a:off x="7550938" y="2235671"/>
            <a:ext cx="352385" cy="221156"/>
          </a:xfrm>
          <a:prstGeom prst="roundRect">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FFFFFF"/>
                </a:solidFill>
                <a:latin typeface="IBM Plex Sans" panose="020B0503050000000000" pitchFamily="34" charset="77"/>
                <a:sym typeface="Wingdings" pitchFamily="2" charset="2"/>
              </a:rPr>
              <a:t>Capture Update</a:t>
            </a:r>
            <a:endParaRPr lang="en-US" sz="625" b="1" dirty="0">
              <a:solidFill>
                <a:srgbClr val="FFFFFF"/>
              </a:solidFill>
              <a:latin typeface="IBM Plex Sans" panose="020B0503050000000000" pitchFamily="34" charset="77"/>
            </a:endParaRPr>
          </a:p>
        </p:txBody>
      </p:sp>
      <p:cxnSp>
        <p:nvCxnSpPr>
          <p:cNvPr id="27" name="Straight Arrow Connector 26">
            <a:extLst>
              <a:ext uri="{FF2B5EF4-FFF2-40B4-BE49-F238E27FC236}">
                <a16:creationId xmlns:a16="http://schemas.microsoft.com/office/drawing/2014/main" id="{1DACF967-2627-CE49-A1A5-AF819DDECE12}"/>
              </a:ext>
            </a:extLst>
          </p:cNvPr>
          <p:cNvCxnSpPr>
            <a:stCxn id="108" idx="2"/>
            <a:endCxn id="179" idx="3"/>
          </p:cNvCxnSpPr>
          <p:nvPr/>
        </p:nvCxnSpPr>
        <p:spPr>
          <a:xfrm flipH="1" flipV="1">
            <a:off x="7903323" y="2346250"/>
            <a:ext cx="324273" cy="1"/>
          </a:xfrm>
          <a:prstGeom prst="straightConnector1">
            <a:avLst/>
          </a:prstGeom>
          <a:ln w="19050">
            <a:solidFill>
              <a:srgbClr val="00BAB6"/>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B769F4-C575-6741-A8DC-08C91C196711}"/>
              </a:ext>
            </a:extLst>
          </p:cNvPr>
          <p:cNvCxnSpPr>
            <a:cxnSpLocks/>
            <a:stCxn id="179" idx="2"/>
            <a:endCxn id="178" idx="3"/>
          </p:cNvCxnSpPr>
          <p:nvPr/>
        </p:nvCxnSpPr>
        <p:spPr>
          <a:xfrm flipH="1">
            <a:off x="7349375" y="2456827"/>
            <a:ext cx="377756" cy="84973"/>
          </a:xfrm>
          <a:prstGeom prst="line">
            <a:avLst/>
          </a:prstGeom>
          <a:ln w="19050">
            <a:solidFill>
              <a:srgbClr val="00BAB6"/>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0F05A1A-BB63-1E42-9C7D-985A4C6AECC5}"/>
              </a:ext>
            </a:extLst>
          </p:cNvPr>
          <p:cNvCxnSpPr>
            <a:cxnSpLocks/>
            <a:stCxn id="176" idx="0"/>
            <a:endCxn id="177" idx="3"/>
          </p:cNvCxnSpPr>
          <p:nvPr/>
        </p:nvCxnSpPr>
        <p:spPr>
          <a:xfrm flipH="1" flipV="1">
            <a:off x="7349375" y="914277"/>
            <a:ext cx="377755" cy="135277"/>
          </a:xfrm>
          <a:prstGeom prst="line">
            <a:avLst/>
          </a:prstGeom>
          <a:ln w="19050">
            <a:solidFill>
              <a:srgbClr val="00BAB6"/>
            </a:solidFill>
            <a:prstDash val="sysDash"/>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5DE182B4-54B7-7241-A853-7E8C25C77798}"/>
              </a:ext>
            </a:extLst>
          </p:cNvPr>
          <p:cNvCxnSpPr>
            <a:stCxn id="176" idx="1"/>
            <a:endCxn id="167" idx="3"/>
          </p:cNvCxnSpPr>
          <p:nvPr/>
        </p:nvCxnSpPr>
        <p:spPr>
          <a:xfrm rot="10800000" flipV="1">
            <a:off x="5216383" y="1160131"/>
            <a:ext cx="2334556" cy="142413"/>
          </a:xfrm>
          <a:prstGeom prst="bentConnector3">
            <a:avLst>
              <a:gd name="adj1" fmla="val 43847"/>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Elbow Connector 181">
            <a:extLst>
              <a:ext uri="{FF2B5EF4-FFF2-40B4-BE49-F238E27FC236}">
                <a16:creationId xmlns:a16="http://schemas.microsoft.com/office/drawing/2014/main" id="{43CACBE3-A81C-7E44-B5D8-5B44AAC17559}"/>
              </a:ext>
            </a:extLst>
          </p:cNvPr>
          <p:cNvCxnSpPr>
            <a:stCxn id="179" idx="1"/>
            <a:endCxn id="167" idx="3"/>
          </p:cNvCxnSpPr>
          <p:nvPr/>
        </p:nvCxnSpPr>
        <p:spPr>
          <a:xfrm rot="10800000">
            <a:off x="5216383" y="1302545"/>
            <a:ext cx="2334556" cy="1043706"/>
          </a:xfrm>
          <a:prstGeom prst="bentConnector3">
            <a:avLst>
              <a:gd name="adj1" fmla="val 43847"/>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5" name="Elbow Connector 184">
            <a:extLst>
              <a:ext uri="{FF2B5EF4-FFF2-40B4-BE49-F238E27FC236}">
                <a16:creationId xmlns:a16="http://schemas.microsoft.com/office/drawing/2014/main" id="{5633BD65-399F-6E46-9105-7FFF1EF197A4}"/>
              </a:ext>
            </a:extLst>
          </p:cNvPr>
          <p:cNvCxnSpPr>
            <a:stCxn id="167" idx="1"/>
            <a:endCxn id="98" idx="3"/>
          </p:cNvCxnSpPr>
          <p:nvPr/>
        </p:nvCxnSpPr>
        <p:spPr>
          <a:xfrm rot="10800000" flipV="1">
            <a:off x="2387738" y="1302544"/>
            <a:ext cx="2173524" cy="993639"/>
          </a:xfrm>
          <a:prstGeom prst="bentConnector3">
            <a:avLst>
              <a:gd name="adj1" fmla="val 53375"/>
            </a:avLst>
          </a:prstGeom>
          <a:ln w="19050">
            <a:solidFill>
              <a:srgbClr val="00BAB6"/>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5" name="Content Placeholder 16">
            <a:extLst>
              <a:ext uri="{FF2B5EF4-FFF2-40B4-BE49-F238E27FC236}">
                <a16:creationId xmlns:a16="http://schemas.microsoft.com/office/drawing/2014/main" id="{1A943407-4A2E-A144-8B0A-777E965A241E}"/>
              </a:ext>
            </a:extLst>
          </p:cNvPr>
          <p:cNvSpPr>
            <a:spLocks noGrp="1"/>
          </p:cNvSpPr>
          <p:nvPr>
            <p:ph idx="1"/>
          </p:nvPr>
        </p:nvSpPr>
        <p:spPr>
          <a:xfrm>
            <a:off x="8004" y="2837370"/>
            <a:ext cx="2286000" cy="363029"/>
          </a:xfrm>
          <a:solidFill>
            <a:srgbClr val="051243"/>
          </a:solidFill>
        </p:spPr>
        <p:txBody>
          <a:bodyPr vert="horz" lIns="0" tIns="0" rIns="0" bIns="0" rtlCol="0" anchor="ctr">
            <a:noAutofit/>
          </a:bodyPr>
          <a:lstStyle/>
          <a:p>
            <a:pPr marL="0" indent="0" algn="ctr">
              <a:buNone/>
            </a:pPr>
            <a:r>
              <a:rPr lang="en-US" sz="1500" dirty="0">
                <a:solidFill>
                  <a:schemeClr val="bg2"/>
                </a:solidFill>
              </a:rPr>
              <a:t>Usage</a:t>
            </a:r>
          </a:p>
        </p:txBody>
      </p:sp>
    </p:spTree>
    <p:extLst>
      <p:ext uri="{BB962C8B-B14F-4D97-AF65-F5344CB8AC3E}">
        <p14:creationId xmlns:p14="http://schemas.microsoft.com/office/powerpoint/2010/main" val="1899078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3. Current state updates modernized data</a:t>
            </a:r>
          </a:p>
        </p:txBody>
      </p:sp>
      <p:sp>
        <p:nvSpPr>
          <p:cNvPr id="4" name="Content Placeholder 19">
            <a:extLst>
              <a:ext uri="{FF2B5EF4-FFF2-40B4-BE49-F238E27FC236}">
                <a16:creationId xmlns:a16="http://schemas.microsoft.com/office/drawing/2014/main" id="{32617DEE-3258-6043-8E4C-27B36A1CB7FB}"/>
              </a:ext>
            </a:extLst>
          </p:cNvPr>
          <p:cNvSpPr txBox="1">
            <a:spLocks/>
          </p:cNvSpPr>
          <p:nvPr/>
        </p:nvSpPr>
        <p:spPr>
          <a:xfrm>
            <a:off x="4555659" y="2837370"/>
            <a:ext cx="2288953" cy="363029"/>
          </a:xfrm>
          <a:prstGeom prst="rect">
            <a:avLst/>
          </a:prstGeom>
          <a:solidFill>
            <a:srgbClr val="0F6DFF"/>
          </a:solidFill>
        </p:spPr>
        <p:txBody>
          <a:bodyPr vert="horz" lIns="0" tIns="0" rIns="0" bIns="0" rtlCol="0" anchor="ctr">
            <a:noAutofit/>
          </a:bodyPr>
          <a:lstStyle>
            <a:defPPr>
              <a:defRPr lang="en-US"/>
            </a:defPPr>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Cons</a:t>
            </a:r>
          </a:p>
        </p:txBody>
      </p:sp>
      <p:sp>
        <p:nvSpPr>
          <p:cNvPr id="5" name="Content Placeholder 20">
            <a:extLst>
              <a:ext uri="{FF2B5EF4-FFF2-40B4-BE49-F238E27FC236}">
                <a16:creationId xmlns:a16="http://schemas.microsoft.com/office/drawing/2014/main" id="{39743048-BA99-764B-8653-142BC21C4EA7}"/>
              </a:ext>
            </a:extLst>
          </p:cNvPr>
          <p:cNvSpPr txBox="1">
            <a:spLocks/>
          </p:cNvSpPr>
          <p:nvPr/>
        </p:nvSpPr>
        <p:spPr>
          <a:xfrm>
            <a:off x="6844612" y="2837370"/>
            <a:ext cx="2293123" cy="363029"/>
          </a:xfrm>
          <a:prstGeom prst="rect">
            <a:avLst/>
          </a:prstGeom>
          <a:solidFill>
            <a:srgbClr val="6EA6FF"/>
          </a:solidFill>
        </p:spPr>
        <p:txBody>
          <a:bodyPr vert="horz" lIns="0" tIns="0" rIns="0" bIns="0" rtlCol="0" anchor="ctr">
            <a:noAutofit/>
          </a:bodyPr>
          <a:lstStyle>
            <a:defPPr>
              <a:defRPr lang="en-US"/>
            </a:defPPr>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Examples</a:t>
            </a:r>
          </a:p>
        </p:txBody>
      </p:sp>
      <p:sp>
        <p:nvSpPr>
          <p:cNvPr id="7" name="Content Placeholder 18">
            <a:extLst>
              <a:ext uri="{FF2B5EF4-FFF2-40B4-BE49-F238E27FC236}">
                <a16:creationId xmlns:a16="http://schemas.microsoft.com/office/drawing/2014/main" id="{AE00222C-25DB-0A4D-B270-7295CC70DF7C}"/>
              </a:ext>
            </a:extLst>
          </p:cNvPr>
          <p:cNvSpPr txBox="1">
            <a:spLocks/>
          </p:cNvSpPr>
          <p:nvPr/>
        </p:nvSpPr>
        <p:spPr>
          <a:xfrm>
            <a:off x="2275261" y="2837370"/>
            <a:ext cx="2286000" cy="363029"/>
          </a:xfrm>
          <a:prstGeom prst="rect">
            <a:avLst/>
          </a:prstGeom>
          <a:solidFill>
            <a:srgbClr val="0530AD"/>
          </a:solidFill>
        </p:spPr>
        <p:txBody>
          <a:bodyPr vert="horz" lIns="0" tIns="0" rIns="0" bIns="0" rtlCol="0" anchor="ctr">
            <a:noAutofit/>
          </a:bodyPr>
          <a:lstStyle>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Pros</a:t>
            </a:r>
          </a:p>
        </p:txBody>
      </p:sp>
      <p:sp>
        <p:nvSpPr>
          <p:cNvPr id="13" name="Content Placeholder 16">
            <a:extLst>
              <a:ext uri="{FF2B5EF4-FFF2-40B4-BE49-F238E27FC236}">
                <a16:creationId xmlns:a16="http://schemas.microsoft.com/office/drawing/2014/main" id="{59E683A0-EE3D-C049-B258-AE8DAC817F9C}"/>
              </a:ext>
            </a:extLst>
          </p:cNvPr>
          <p:cNvSpPr txBox="1">
            <a:spLocks/>
          </p:cNvSpPr>
          <p:nvPr/>
        </p:nvSpPr>
        <p:spPr>
          <a:xfrm>
            <a:off x="12283" y="3200399"/>
            <a:ext cx="2283351" cy="1714501"/>
          </a:xfrm>
          <a:prstGeom prst="rect">
            <a:avLst/>
          </a:prstGeom>
          <a:noFill/>
          <a:ln>
            <a:noFill/>
          </a:ln>
        </p:spPr>
        <p:txBody>
          <a:bodyPr vert="horz" lIns="57150" tIns="57150" rIns="57150" bIns="57150" rtlCol="0" anchor="t">
            <a:noAutofit/>
          </a:bodyPr>
          <a:lst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143868" indent="-143868" defTabSz="685800">
              <a:spcBef>
                <a:spcPts val="750"/>
              </a:spcBef>
              <a:buFont typeface="Arial" panose="020B0604020202020204" pitchFamily="34" charset="0"/>
              <a:buChar char="•"/>
            </a:pPr>
            <a:r>
              <a:rPr lang="en-US" sz="875" dirty="0">
                <a:solidFill>
                  <a:srgbClr val="051243"/>
                </a:solidFill>
              </a:rPr>
              <a:t>When current state processes are required to update the modernized database that were not able to be rolled out, but the respective current state database table was decommissioned</a:t>
            </a:r>
          </a:p>
          <a:p>
            <a:pPr marL="143868" indent="-143868" defTabSz="685800">
              <a:spcBef>
                <a:spcPts val="750"/>
              </a:spcBef>
              <a:buFont typeface="Arial" panose="020B0604020202020204" pitchFamily="34" charset="0"/>
              <a:buChar char="•"/>
            </a:pPr>
            <a:r>
              <a:rPr lang="en-US" sz="875" dirty="0">
                <a:solidFill>
                  <a:srgbClr val="051243"/>
                </a:solidFill>
              </a:rPr>
              <a:t>To support the roll out of modernized data to a new modernized inquiry (read only) process where current state data needs to be “forward sync’d” to the modernized database.</a:t>
            </a:r>
          </a:p>
        </p:txBody>
      </p:sp>
      <p:sp>
        <p:nvSpPr>
          <p:cNvPr id="14" name="Content Placeholder 16">
            <a:extLst>
              <a:ext uri="{FF2B5EF4-FFF2-40B4-BE49-F238E27FC236}">
                <a16:creationId xmlns:a16="http://schemas.microsoft.com/office/drawing/2014/main" id="{CB7BD4E3-9BB9-254B-BF8B-FC06F7E84A34}"/>
              </a:ext>
            </a:extLst>
          </p:cNvPr>
          <p:cNvSpPr txBox="1">
            <a:spLocks/>
          </p:cNvSpPr>
          <p:nvPr/>
        </p:nvSpPr>
        <p:spPr>
          <a:xfrm>
            <a:off x="2295633" y="3200399"/>
            <a:ext cx="2283351" cy="1714501"/>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875" dirty="0">
                <a:solidFill>
                  <a:srgbClr val="051243"/>
                </a:solidFill>
              </a:rPr>
              <a:t>Current state tables / views decommissioned</a:t>
            </a:r>
          </a:p>
          <a:p>
            <a:pPr marL="143868" indent="-143868">
              <a:spcBef>
                <a:spcPts val="750"/>
              </a:spcBef>
            </a:pPr>
            <a:r>
              <a:rPr lang="en-US" sz="875" dirty="0">
                <a:solidFill>
                  <a:srgbClr val="051243"/>
                </a:solidFill>
              </a:rPr>
              <a:t>Minimal changes to tier 1 program(s), no changes to tier 2 programs</a:t>
            </a:r>
          </a:p>
          <a:p>
            <a:pPr marL="143868" indent="-143868">
              <a:spcBef>
                <a:spcPts val="750"/>
              </a:spcBef>
            </a:pPr>
            <a:r>
              <a:rPr lang="en-US" sz="875" dirty="0">
                <a:solidFill>
                  <a:srgbClr val="051243"/>
                </a:solidFill>
              </a:rPr>
              <a:t>Reuses design / develop efforts for data migration</a:t>
            </a:r>
          </a:p>
          <a:p>
            <a:pPr marL="143868" indent="-143868">
              <a:spcBef>
                <a:spcPts val="750"/>
              </a:spcBef>
            </a:pPr>
            <a:r>
              <a:rPr lang="en-US" sz="875" dirty="0">
                <a:solidFill>
                  <a:srgbClr val="051243"/>
                </a:solidFill>
              </a:rPr>
              <a:t>Current state remains decoupled from modernized solution</a:t>
            </a:r>
          </a:p>
          <a:p>
            <a:pPr marL="143868" indent="-143868">
              <a:spcBef>
                <a:spcPts val="750"/>
              </a:spcBef>
            </a:pPr>
            <a:endParaRPr lang="en-US" sz="875" dirty="0">
              <a:solidFill>
                <a:srgbClr val="051243"/>
              </a:solidFill>
            </a:endParaRPr>
          </a:p>
        </p:txBody>
      </p:sp>
      <p:sp>
        <p:nvSpPr>
          <p:cNvPr id="15" name="Content Placeholder 16">
            <a:extLst>
              <a:ext uri="{FF2B5EF4-FFF2-40B4-BE49-F238E27FC236}">
                <a16:creationId xmlns:a16="http://schemas.microsoft.com/office/drawing/2014/main" id="{8EF4B495-D327-3C41-8404-EFBF23EE2B9E}"/>
              </a:ext>
            </a:extLst>
          </p:cNvPr>
          <p:cNvSpPr txBox="1">
            <a:spLocks/>
          </p:cNvSpPr>
          <p:nvPr/>
        </p:nvSpPr>
        <p:spPr>
          <a:xfrm>
            <a:off x="4578984" y="3200400"/>
            <a:ext cx="2289258" cy="1714500"/>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875" dirty="0">
                <a:solidFill>
                  <a:srgbClr val="051243"/>
                </a:solidFill>
              </a:rPr>
              <a:t>Potential performance impacts of converting data on the fly when transform is complex</a:t>
            </a:r>
          </a:p>
          <a:p>
            <a:pPr marL="143868" indent="-143868">
              <a:spcBef>
                <a:spcPts val="750"/>
              </a:spcBef>
            </a:pPr>
            <a:r>
              <a:rPr lang="en-US" sz="875" dirty="0">
                <a:solidFill>
                  <a:srgbClr val="051243"/>
                </a:solidFill>
              </a:rPr>
              <a:t>Potential need to update asynchronously to minimize impact on current state</a:t>
            </a:r>
          </a:p>
        </p:txBody>
      </p:sp>
      <p:sp>
        <p:nvSpPr>
          <p:cNvPr id="16" name="Content Placeholder 16">
            <a:extLst>
              <a:ext uri="{FF2B5EF4-FFF2-40B4-BE49-F238E27FC236}">
                <a16:creationId xmlns:a16="http://schemas.microsoft.com/office/drawing/2014/main" id="{8A5849DC-208D-AC4C-875E-3C9CBCBE99D1}"/>
              </a:ext>
            </a:extLst>
          </p:cNvPr>
          <p:cNvSpPr txBox="1">
            <a:spLocks/>
          </p:cNvSpPr>
          <p:nvPr/>
        </p:nvSpPr>
        <p:spPr>
          <a:xfrm>
            <a:off x="6868241" y="3200399"/>
            <a:ext cx="2282743" cy="1608606"/>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875" dirty="0">
                <a:solidFill>
                  <a:srgbClr val="051243"/>
                </a:solidFill>
              </a:rPr>
              <a:t>A complex batch job, in part or as a whole is not modernized along with a given modernization roll out, but a status code or aggregated value needs to be transformed and updated on the modernized database since the current state equivalent table was decommissioned</a:t>
            </a:r>
          </a:p>
          <a:p>
            <a:pPr marL="143868" indent="-143868">
              <a:spcBef>
                <a:spcPts val="750"/>
              </a:spcBef>
            </a:pPr>
            <a:r>
              <a:rPr lang="en-US" sz="875" dirty="0">
                <a:solidFill>
                  <a:srgbClr val="051243"/>
                </a:solidFill>
              </a:rPr>
              <a:t>Forward sync’ing data from current state database to modernized database to support modernized inquiry processes.</a:t>
            </a:r>
          </a:p>
        </p:txBody>
      </p:sp>
      <p:sp>
        <p:nvSpPr>
          <p:cNvPr id="55" name="Rectangle 54">
            <a:extLst>
              <a:ext uri="{FF2B5EF4-FFF2-40B4-BE49-F238E27FC236}">
                <a16:creationId xmlns:a16="http://schemas.microsoft.com/office/drawing/2014/main" id="{DA97B58F-A8CD-5F4F-BDF8-5D6F76F5FBC0}"/>
              </a:ext>
            </a:extLst>
          </p:cNvPr>
          <p:cNvSpPr/>
          <p:nvPr/>
        </p:nvSpPr>
        <p:spPr>
          <a:xfrm>
            <a:off x="4143375" y="742950"/>
            <a:ext cx="1485900" cy="1971676"/>
          </a:xfrm>
          <a:prstGeom prst="rect">
            <a:avLst/>
          </a:prstGeom>
          <a:solidFill>
            <a:srgbClr val="00BAB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Coexistence Integration</a:t>
            </a:r>
          </a:p>
        </p:txBody>
      </p:sp>
      <p:sp>
        <p:nvSpPr>
          <p:cNvPr id="56" name="Rounded Rectangle 55">
            <a:extLst>
              <a:ext uri="{FF2B5EF4-FFF2-40B4-BE49-F238E27FC236}">
                <a16:creationId xmlns:a16="http://schemas.microsoft.com/office/drawing/2014/main" id="{E9597AC7-9AD9-1B4F-AE9B-8E133AD579B5}"/>
              </a:ext>
            </a:extLst>
          </p:cNvPr>
          <p:cNvSpPr/>
          <p:nvPr/>
        </p:nvSpPr>
        <p:spPr>
          <a:xfrm>
            <a:off x="4206360" y="2134189"/>
            <a:ext cx="1369391" cy="524379"/>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rPr>
              <a:t>Current State </a:t>
            </a:r>
            <a:r>
              <a:rPr lang="en-US" sz="688" b="1" dirty="0">
                <a:solidFill>
                  <a:srgbClr val="00BAB6"/>
                </a:solidFill>
                <a:latin typeface="IBM Plex Sans" panose="020B0503050000000000" pitchFamily="34" charset="77"/>
                <a:sym typeface="Wingdings" pitchFamily="2" charset="2"/>
              </a:rPr>
              <a:t>to Modernized </a:t>
            </a:r>
          </a:p>
          <a:p>
            <a:pPr algn="ctr"/>
            <a:r>
              <a:rPr lang="en-US" sz="688" b="1" dirty="0">
                <a:solidFill>
                  <a:srgbClr val="00BAB6"/>
                </a:solidFill>
                <a:latin typeface="IBM Plex Sans" panose="020B0503050000000000" pitchFamily="34" charset="77"/>
                <a:sym typeface="Wingdings" pitchFamily="2" charset="2"/>
              </a:rPr>
              <a:t>Transform services</a:t>
            </a:r>
            <a:endParaRPr lang="en-US" sz="688" b="1" dirty="0">
              <a:solidFill>
                <a:srgbClr val="00BAB6"/>
              </a:solidFill>
              <a:latin typeface="IBM Plex Sans" panose="020B0503050000000000" pitchFamily="34" charset="77"/>
            </a:endParaRPr>
          </a:p>
        </p:txBody>
      </p:sp>
      <p:cxnSp>
        <p:nvCxnSpPr>
          <p:cNvPr id="58" name="Straight Arrow Connector 57">
            <a:extLst>
              <a:ext uri="{FF2B5EF4-FFF2-40B4-BE49-F238E27FC236}">
                <a16:creationId xmlns:a16="http://schemas.microsoft.com/office/drawing/2014/main" id="{B77645BD-DD46-CE48-8981-27608334E248}"/>
              </a:ext>
            </a:extLst>
          </p:cNvPr>
          <p:cNvCxnSpPr>
            <a:cxnSpLocks/>
          </p:cNvCxnSpPr>
          <p:nvPr/>
        </p:nvCxnSpPr>
        <p:spPr>
          <a:xfrm>
            <a:off x="4307928" y="2391363"/>
            <a:ext cx="1171575" cy="0"/>
          </a:xfrm>
          <a:prstGeom prst="straightConnector1">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742DB94A-ED14-B54B-B4A3-C3D124D00069}"/>
              </a:ext>
            </a:extLst>
          </p:cNvPr>
          <p:cNvSpPr/>
          <p:nvPr/>
        </p:nvSpPr>
        <p:spPr>
          <a:xfrm>
            <a:off x="4199873" y="1584443"/>
            <a:ext cx="1366029" cy="407865"/>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sym typeface="Wingdings" pitchFamily="2" charset="2"/>
              </a:rPr>
              <a:t>Transform Engine</a:t>
            </a:r>
            <a:endParaRPr lang="en-US" sz="688" b="1" dirty="0">
              <a:solidFill>
                <a:srgbClr val="00BAB6"/>
              </a:solidFill>
              <a:latin typeface="IBM Plex Sans" panose="020B0503050000000000" pitchFamily="34" charset="77"/>
            </a:endParaRPr>
          </a:p>
        </p:txBody>
      </p:sp>
      <p:cxnSp>
        <p:nvCxnSpPr>
          <p:cNvPr id="62" name="Straight Arrow Connector 61">
            <a:extLst>
              <a:ext uri="{FF2B5EF4-FFF2-40B4-BE49-F238E27FC236}">
                <a16:creationId xmlns:a16="http://schemas.microsoft.com/office/drawing/2014/main" id="{3BB22D25-1C63-4842-A6DA-981D27BC7C75}"/>
              </a:ext>
            </a:extLst>
          </p:cNvPr>
          <p:cNvCxnSpPr>
            <a:cxnSpLocks/>
            <a:endCxn id="59" idx="2"/>
          </p:cNvCxnSpPr>
          <p:nvPr/>
        </p:nvCxnSpPr>
        <p:spPr>
          <a:xfrm flipV="1">
            <a:off x="4881118" y="1992308"/>
            <a:ext cx="1770" cy="139565"/>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AF1E5AF8-CAC6-7143-9C61-C5BA7BFE3700}"/>
              </a:ext>
            </a:extLst>
          </p:cNvPr>
          <p:cNvPicPr>
            <a:picLocks noChangeAspect="1"/>
          </p:cNvPicPr>
          <p:nvPr/>
        </p:nvPicPr>
        <p:blipFill>
          <a:blip r:embed="rId3"/>
          <a:stretch>
            <a:fillRect/>
          </a:stretch>
        </p:blipFill>
        <p:spPr>
          <a:xfrm>
            <a:off x="4426209" y="1726434"/>
            <a:ext cx="193078" cy="212385"/>
          </a:xfrm>
          <a:prstGeom prst="rect">
            <a:avLst/>
          </a:prstGeom>
        </p:spPr>
      </p:pic>
      <p:pic>
        <p:nvPicPr>
          <p:cNvPr id="72" name="Picture 71">
            <a:extLst>
              <a:ext uri="{FF2B5EF4-FFF2-40B4-BE49-F238E27FC236}">
                <a16:creationId xmlns:a16="http://schemas.microsoft.com/office/drawing/2014/main" id="{779BF44F-2AD8-5F46-B6E2-8C663B83B9F6}"/>
              </a:ext>
            </a:extLst>
          </p:cNvPr>
          <p:cNvPicPr>
            <a:picLocks noChangeAspect="1"/>
          </p:cNvPicPr>
          <p:nvPr/>
        </p:nvPicPr>
        <p:blipFill>
          <a:blip r:embed="rId3"/>
          <a:stretch>
            <a:fillRect/>
          </a:stretch>
        </p:blipFill>
        <p:spPr>
          <a:xfrm>
            <a:off x="4657815" y="1719197"/>
            <a:ext cx="193078" cy="212385"/>
          </a:xfrm>
          <a:prstGeom prst="rect">
            <a:avLst/>
          </a:prstGeom>
        </p:spPr>
      </p:pic>
      <p:pic>
        <p:nvPicPr>
          <p:cNvPr id="73" name="Picture 72">
            <a:extLst>
              <a:ext uri="{FF2B5EF4-FFF2-40B4-BE49-F238E27FC236}">
                <a16:creationId xmlns:a16="http://schemas.microsoft.com/office/drawing/2014/main" id="{66EB259A-702C-2048-80FB-3078340C9C50}"/>
              </a:ext>
            </a:extLst>
          </p:cNvPr>
          <p:cNvPicPr>
            <a:picLocks noChangeAspect="1"/>
          </p:cNvPicPr>
          <p:nvPr/>
        </p:nvPicPr>
        <p:blipFill>
          <a:blip r:embed="rId3"/>
          <a:stretch>
            <a:fillRect/>
          </a:stretch>
        </p:blipFill>
        <p:spPr>
          <a:xfrm>
            <a:off x="4892252" y="1719197"/>
            <a:ext cx="193078" cy="212385"/>
          </a:xfrm>
          <a:prstGeom prst="rect">
            <a:avLst/>
          </a:prstGeom>
        </p:spPr>
      </p:pic>
      <p:pic>
        <p:nvPicPr>
          <p:cNvPr id="74" name="Picture 73">
            <a:extLst>
              <a:ext uri="{FF2B5EF4-FFF2-40B4-BE49-F238E27FC236}">
                <a16:creationId xmlns:a16="http://schemas.microsoft.com/office/drawing/2014/main" id="{6BD66B30-9AD3-8347-B59D-813647D0E3E9}"/>
              </a:ext>
            </a:extLst>
          </p:cNvPr>
          <p:cNvPicPr>
            <a:picLocks noChangeAspect="1"/>
          </p:cNvPicPr>
          <p:nvPr/>
        </p:nvPicPr>
        <p:blipFill>
          <a:blip r:embed="rId3"/>
          <a:stretch>
            <a:fillRect/>
          </a:stretch>
        </p:blipFill>
        <p:spPr>
          <a:xfrm>
            <a:off x="5117939" y="1720845"/>
            <a:ext cx="193078" cy="212385"/>
          </a:xfrm>
          <a:prstGeom prst="rect">
            <a:avLst/>
          </a:prstGeom>
        </p:spPr>
      </p:pic>
      <p:sp>
        <p:nvSpPr>
          <p:cNvPr id="77" name="Rectangle 76">
            <a:extLst>
              <a:ext uri="{FF2B5EF4-FFF2-40B4-BE49-F238E27FC236}">
                <a16:creationId xmlns:a16="http://schemas.microsoft.com/office/drawing/2014/main" id="{F4200C7B-3D27-A148-8106-907F46787056}"/>
              </a:ext>
            </a:extLst>
          </p:cNvPr>
          <p:cNvSpPr/>
          <p:nvPr/>
        </p:nvSpPr>
        <p:spPr>
          <a:xfrm>
            <a:off x="285751" y="742950"/>
            <a:ext cx="2357586" cy="1971676"/>
          </a:xfrm>
          <a:prstGeom prst="rect">
            <a:avLst/>
          </a:prstGeom>
          <a:solidFill>
            <a:srgbClr val="051B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Current State Application</a:t>
            </a: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p:txBody>
      </p:sp>
      <p:sp>
        <p:nvSpPr>
          <p:cNvPr id="78" name="Rounded Rectangle 77">
            <a:extLst>
              <a:ext uri="{FF2B5EF4-FFF2-40B4-BE49-F238E27FC236}">
                <a16:creationId xmlns:a16="http://schemas.microsoft.com/office/drawing/2014/main" id="{7A31A905-C1AA-894D-BD3A-411B0101D38A}"/>
              </a:ext>
            </a:extLst>
          </p:cNvPr>
          <p:cNvSpPr/>
          <p:nvPr/>
        </p:nvSpPr>
        <p:spPr>
          <a:xfrm>
            <a:off x="342901" y="975487"/>
            <a:ext cx="2228850" cy="1680369"/>
          </a:xfrm>
          <a:prstGeom prst="roundRect">
            <a:avLst/>
          </a:prstGeom>
          <a:solidFill>
            <a:schemeClr val="bg2"/>
          </a:solidFill>
          <a:ln>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750" b="1" dirty="0">
              <a:solidFill>
                <a:srgbClr val="0530AD"/>
              </a:solidFill>
              <a:latin typeface="IBM Plex Sans" panose="020B0503050000000000" pitchFamily="34" charset="77"/>
            </a:endParaRPr>
          </a:p>
        </p:txBody>
      </p:sp>
      <p:sp>
        <p:nvSpPr>
          <p:cNvPr id="80" name="Rounded Rectangle 79">
            <a:extLst>
              <a:ext uri="{FF2B5EF4-FFF2-40B4-BE49-F238E27FC236}">
                <a16:creationId xmlns:a16="http://schemas.microsoft.com/office/drawing/2014/main" id="{63647F84-73AA-1745-B51D-F7CF3DE78E0F}"/>
              </a:ext>
            </a:extLst>
          </p:cNvPr>
          <p:cNvSpPr/>
          <p:nvPr/>
        </p:nvSpPr>
        <p:spPr>
          <a:xfrm>
            <a:off x="541889" y="1098233"/>
            <a:ext cx="505086" cy="709295"/>
          </a:xfrm>
          <a:prstGeom prst="roundRect">
            <a:avLst/>
          </a:prstGeom>
          <a:solidFill>
            <a:schemeClr val="bg2"/>
          </a:solidFill>
          <a:ln>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750" b="1" dirty="0">
                <a:solidFill>
                  <a:srgbClr val="0530AD"/>
                </a:solidFill>
                <a:latin typeface="IBM Plex Sans" panose="020B0503050000000000" pitchFamily="34" charset="77"/>
                <a:sym typeface="Wingdings" pitchFamily="2" charset="2"/>
              </a:rPr>
              <a:t>Tier 2 Programs</a:t>
            </a:r>
            <a:endParaRPr lang="en-US" sz="750" b="1" dirty="0">
              <a:solidFill>
                <a:srgbClr val="0530AD"/>
              </a:solidFill>
              <a:latin typeface="IBM Plex Sans" panose="020B0503050000000000" pitchFamily="34" charset="77"/>
            </a:endParaRPr>
          </a:p>
        </p:txBody>
      </p:sp>
      <p:sp>
        <p:nvSpPr>
          <p:cNvPr id="81" name="Can 80">
            <a:extLst>
              <a:ext uri="{FF2B5EF4-FFF2-40B4-BE49-F238E27FC236}">
                <a16:creationId xmlns:a16="http://schemas.microsoft.com/office/drawing/2014/main" id="{D07B5904-A38E-1640-AD1A-5E5A605C7D7F}"/>
              </a:ext>
            </a:extLst>
          </p:cNvPr>
          <p:cNvSpPr/>
          <p:nvPr/>
        </p:nvSpPr>
        <p:spPr>
          <a:xfrm>
            <a:off x="552438" y="1979516"/>
            <a:ext cx="494538" cy="499325"/>
          </a:xfrm>
          <a:prstGeom prst="can">
            <a:avLst>
              <a:gd name="adj" fmla="val 34006"/>
            </a:avLst>
          </a:prstGeom>
          <a:solidFill>
            <a:schemeClr val="bg2"/>
          </a:solidFill>
          <a:ln w="19050">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84" name="TextBox 83">
            <a:extLst>
              <a:ext uri="{FF2B5EF4-FFF2-40B4-BE49-F238E27FC236}">
                <a16:creationId xmlns:a16="http://schemas.microsoft.com/office/drawing/2014/main" id="{3090CC80-6D50-204C-9E08-4AE2AE563512}"/>
              </a:ext>
            </a:extLst>
          </p:cNvPr>
          <p:cNvSpPr txBox="1"/>
          <p:nvPr/>
        </p:nvSpPr>
        <p:spPr>
          <a:xfrm>
            <a:off x="531921" y="2487047"/>
            <a:ext cx="525022" cy="128655"/>
          </a:xfrm>
          <a:prstGeom prst="rect">
            <a:avLst/>
          </a:prstGeom>
        </p:spPr>
        <p:txBody>
          <a:bodyPr wrap="none" lIns="0" tIns="0" rIns="0" bIns="0" rtlCol="0">
            <a:noAutofit/>
          </a:bodyPr>
          <a:lstStyle/>
          <a:p>
            <a:pPr algn="ctr">
              <a:lnSpc>
                <a:spcPct val="105000"/>
              </a:lnSpc>
            </a:pPr>
            <a:r>
              <a:rPr lang="en-US" sz="750" b="1" dirty="0">
                <a:solidFill>
                  <a:srgbClr val="0530AD"/>
                </a:solidFill>
                <a:latin typeface="IBM Plex Sans" charset="0"/>
                <a:ea typeface="IBM Plex Sans" charset="0"/>
                <a:cs typeface="IBM Plex Sans" charset="0"/>
              </a:rPr>
              <a:t>Tier 2 Data</a:t>
            </a:r>
          </a:p>
        </p:txBody>
      </p:sp>
      <p:sp>
        <p:nvSpPr>
          <p:cNvPr id="85" name="Rounded Rectangle 84">
            <a:extLst>
              <a:ext uri="{FF2B5EF4-FFF2-40B4-BE49-F238E27FC236}">
                <a16:creationId xmlns:a16="http://schemas.microsoft.com/office/drawing/2014/main" id="{65A8717D-21FE-0949-B9DC-F0F092F0B1E1}"/>
              </a:ext>
            </a:extLst>
          </p:cNvPr>
          <p:cNvSpPr/>
          <p:nvPr/>
        </p:nvSpPr>
        <p:spPr>
          <a:xfrm>
            <a:off x="1220794" y="1098233"/>
            <a:ext cx="505086" cy="723016"/>
          </a:xfrm>
          <a:prstGeom prst="roundRect">
            <a:avLst/>
          </a:prstGeom>
          <a:ln w="19050">
            <a:solidFill>
              <a:srgbClr val="0530AD"/>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750" b="1" dirty="0">
                <a:solidFill>
                  <a:srgbClr val="0530AD"/>
                </a:solidFill>
                <a:latin typeface="IBM Plex Sans" panose="020B0503050000000000" pitchFamily="34" charset="77"/>
                <a:sym typeface="Wingdings" pitchFamily="2" charset="2"/>
              </a:rPr>
              <a:t>Tier 1 Programs</a:t>
            </a:r>
            <a:endParaRPr lang="en-US" sz="750" b="1" dirty="0">
              <a:solidFill>
                <a:srgbClr val="0530AD"/>
              </a:solidFill>
              <a:latin typeface="IBM Plex Sans" panose="020B0503050000000000" pitchFamily="34" charset="77"/>
            </a:endParaRPr>
          </a:p>
        </p:txBody>
      </p:sp>
      <p:sp>
        <p:nvSpPr>
          <p:cNvPr id="86" name="Oval 85">
            <a:extLst>
              <a:ext uri="{FF2B5EF4-FFF2-40B4-BE49-F238E27FC236}">
                <a16:creationId xmlns:a16="http://schemas.microsoft.com/office/drawing/2014/main" id="{69FBB2B4-8F54-D74E-9899-21BB5A75E4F2}"/>
              </a:ext>
            </a:extLst>
          </p:cNvPr>
          <p:cNvSpPr/>
          <p:nvPr/>
        </p:nvSpPr>
        <p:spPr>
          <a:xfrm>
            <a:off x="1396322" y="1464797"/>
            <a:ext cx="171450" cy="173412"/>
          </a:xfrm>
          <a:prstGeom prst="ellipse">
            <a:avLst/>
          </a:prstGeom>
          <a:solidFill>
            <a:srgbClr val="FA75A6"/>
          </a:solidFill>
          <a:ln>
            <a:solidFill>
              <a:srgbClr val="FA75A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b="1" dirty="0">
                <a:solidFill>
                  <a:srgbClr val="FFFFFF"/>
                </a:solidFill>
                <a:latin typeface="Arial" panose="020B0604020202020204"/>
              </a:rPr>
              <a:t>MO</a:t>
            </a:r>
          </a:p>
          <a:p>
            <a:pPr algn="ctr"/>
            <a:r>
              <a:rPr lang="en-US" sz="500" b="1" dirty="0">
                <a:solidFill>
                  <a:srgbClr val="FFFFFF"/>
                </a:solidFill>
                <a:latin typeface="Arial" panose="020B0604020202020204"/>
              </a:rPr>
              <a:t>1</a:t>
            </a:r>
          </a:p>
        </p:txBody>
      </p:sp>
      <p:sp>
        <p:nvSpPr>
          <p:cNvPr id="89" name="Can 88">
            <a:extLst>
              <a:ext uri="{FF2B5EF4-FFF2-40B4-BE49-F238E27FC236}">
                <a16:creationId xmlns:a16="http://schemas.microsoft.com/office/drawing/2014/main" id="{2EE6A4E3-DEC2-0B45-9150-9CCDA896D970}"/>
              </a:ext>
            </a:extLst>
          </p:cNvPr>
          <p:cNvSpPr/>
          <p:nvPr/>
        </p:nvSpPr>
        <p:spPr>
          <a:xfrm>
            <a:off x="1226572" y="1979516"/>
            <a:ext cx="494538" cy="499325"/>
          </a:xfrm>
          <a:prstGeom prst="can">
            <a:avLst>
              <a:gd name="adj" fmla="val 34006"/>
            </a:avLst>
          </a:prstGeom>
          <a:solidFill>
            <a:schemeClr val="bg2"/>
          </a:solidFill>
          <a:ln w="19050">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90" name="TextBox 89">
            <a:extLst>
              <a:ext uri="{FF2B5EF4-FFF2-40B4-BE49-F238E27FC236}">
                <a16:creationId xmlns:a16="http://schemas.microsoft.com/office/drawing/2014/main" id="{06852F16-2D18-1B4D-A9E1-A0F2054DC896}"/>
              </a:ext>
            </a:extLst>
          </p:cNvPr>
          <p:cNvSpPr txBox="1"/>
          <p:nvPr/>
        </p:nvSpPr>
        <p:spPr>
          <a:xfrm>
            <a:off x="1206055" y="2487047"/>
            <a:ext cx="525022" cy="128655"/>
          </a:xfrm>
          <a:prstGeom prst="rect">
            <a:avLst/>
          </a:prstGeom>
        </p:spPr>
        <p:txBody>
          <a:bodyPr wrap="none" lIns="0" tIns="0" rIns="0" bIns="0" rtlCol="0">
            <a:noAutofit/>
          </a:bodyPr>
          <a:lstStyle/>
          <a:p>
            <a:pPr algn="ctr">
              <a:lnSpc>
                <a:spcPct val="105000"/>
              </a:lnSpc>
            </a:pPr>
            <a:r>
              <a:rPr lang="en-US" sz="750" b="1" dirty="0">
                <a:solidFill>
                  <a:srgbClr val="0530AD"/>
                </a:solidFill>
                <a:latin typeface="IBM Plex Sans" charset="0"/>
                <a:ea typeface="IBM Plex Sans" charset="0"/>
                <a:cs typeface="IBM Plex Sans" charset="0"/>
              </a:rPr>
              <a:t>Tier 1 Data</a:t>
            </a:r>
          </a:p>
        </p:txBody>
      </p:sp>
      <p:sp>
        <p:nvSpPr>
          <p:cNvPr id="97" name="Rounded Rectangle 96">
            <a:extLst>
              <a:ext uri="{FF2B5EF4-FFF2-40B4-BE49-F238E27FC236}">
                <a16:creationId xmlns:a16="http://schemas.microsoft.com/office/drawing/2014/main" id="{7ED1B566-9FFB-A643-8609-52AAC603BB14}"/>
              </a:ext>
            </a:extLst>
          </p:cNvPr>
          <p:cNvSpPr/>
          <p:nvPr/>
        </p:nvSpPr>
        <p:spPr>
          <a:xfrm>
            <a:off x="1896705" y="1087389"/>
            <a:ext cx="607725" cy="1441138"/>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sym typeface="Wingdings" pitchFamily="2" charset="2"/>
              </a:rPr>
              <a:t>Integration Layer</a:t>
            </a:r>
            <a:endParaRPr lang="en-US" sz="688" b="1" dirty="0">
              <a:solidFill>
                <a:srgbClr val="00BAB6"/>
              </a:solidFill>
              <a:latin typeface="IBM Plex Sans" panose="020B0503050000000000" pitchFamily="34" charset="77"/>
            </a:endParaRPr>
          </a:p>
        </p:txBody>
      </p:sp>
      <p:sp>
        <p:nvSpPr>
          <p:cNvPr id="100" name="Rectangle 99">
            <a:extLst>
              <a:ext uri="{FF2B5EF4-FFF2-40B4-BE49-F238E27FC236}">
                <a16:creationId xmlns:a16="http://schemas.microsoft.com/office/drawing/2014/main" id="{EBCED9B4-3B97-1E49-AD2D-CDD5ED67BC15}"/>
              </a:ext>
            </a:extLst>
          </p:cNvPr>
          <p:cNvSpPr/>
          <p:nvPr/>
        </p:nvSpPr>
        <p:spPr>
          <a:xfrm>
            <a:off x="7458075" y="742949"/>
            <a:ext cx="1485900" cy="1971676"/>
          </a:xfrm>
          <a:prstGeom prst="rect">
            <a:avLst/>
          </a:prstGeom>
          <a:solidFill>
            <a:srgbClr val="6EA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Modernized Application</a:t>
            </a: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p:txBody>
      </p:sp>
      <p:sp>
        <p:nvSpPr>
          <p:cNvPr id="101" name="Rounded Rectangle 100">
            <a:extLst>
              <a:ext uri="{FF2B5EF4-FFF2-40B4-BE49-F238E27FC236}">
                <a16:creationId xmlns:a16="http://schemas.microsoft.com/office/drawing/2014/main" id="{C20C9330-75C2-394F-8CAA-CFDA738F16D8}"/>
              </a:ext>
            </a:extLst>
          </p:cNvPr>
          <p:cNvSpPr/>
          <p:nvPr/>
        </p:nvSpPr>
        <p:spPr>
          <a:xfrm>
            <a:off x="7511511" y="885825"/>
            <a:ext cx="1378939" cy="445783"/>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Integration Services</a:t>
            </a:r>
            <a:endParaRPr lang="en-US" sz="688" b="1" dirty="0">
              <a:solidFill>
                <a:srgbClr val="6EA6FF"/>
              </a:solidFill>
              <a:latin typeface="IBM Plex Sans" panose="020B0503050000000000" pitchFamily="34" charset="77"/>
            </a:endParaRPr>
          </a:p>
        </p:txBody>
      </p:sp>
      <p:sp>
        <p:nvSpPr>
          <p:cNvPr id="102" name="Rounded Rectangle 101">
            <a:extLst>
              <a:ext uri="{FF2B5EF4-FFF2-40B4-BE49-F238E27FC236}">
                <a16:creationId xmlns:a16="http://schemas.microsoft.com/office/drawing/2014/main" id="{C146735B-F902-9848-827F-1E489EFDA47C}"/>
              </a:ext>
            </a:extLst>
          </p:cNvPr>
          <p:cNvSpPr/>
          <p:nvPr/>
        </p:nvSpPr>
        <p:spPr>
          <a:xfrm>
            <a:off x="7511511" y="1474787"/>
            <a:ext cx="1378939" cy="407865"/>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Data Services</a:t>
            </a:r>
            <a:endParaRPr lang="en-US" sz="688" b="1" dirty="0">
              <a:solidFill>
                <a:srgbClr val="6EA6FF"/>
              </a:solidFill>
              <a:latin typeface="IBM Plex Sans" panose="020B0503050000000000" pitchFamily="34" charset="77"/>
            </a:endParaRPr>
          </a:p>
        </p:txBody>
      </p:sp>
      <p:cxnSp>
        <p:nvCxnSpPr>
          <p:cNvPr id="103" name="Straight Arrow Connector 102">
            <a:extLst>
              <a:ext uri="{FF2B5EF4-FFF2-40B4-BE49-F238E27FC236}">
                <a16:creationId xmlns:a16="http://schemas.microsoft.com/office/drawing/2014/main" id="{849E4502-6A18-AE4C-8447-6B5E4B4705C7}"/>
              </a:ext>
            </a:extLst>
          </p:cNvPr>
          <p:cNvCxnSpPr>
            <a:cxnSpLocks/>
            <a:stCxn id="102" idx="0"/>
            <a:endCxn id="101" idx="2"/>
          </p:cNvCxnSpPr>
          <p:nvPr/>
        </p:nvCxnSpPr>
        <p:spPr>
          <a:xfrm flipV="1">
            <a:off x="8200981" y="1331608"/>
            <a:ext cx="0" cy="143179"/>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063F9CD9-E2E4-2047-9BA3-193B13C756C3}"/>
              </a:ext>
            </a:extLst>
          </p:cNvPr>
          <p:cNvCxnSpPr>
            <a:cxnSpLocks/>
            <a:stCxn id="102" idx="2"/>
            <a:endCxn id="105" idx="0"/>
          </p:cNvCxnSpPr>
          <p:nvPr/>
        </p:nvCxnSpPr>
        <p:spPr>
          <a:xfrm>
            <a:off x="8200981" y="1882652"/>
            <a:ext cx="0" cy="147413"/>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5" name="Rounded Rectangle 104">
            <a:extLst>
              <a:ext uri="{FF2B5EF4-FFF2-40B4-BE49-F238E27FC236}">
                <a16:creationId xmlns:a16="http://schemas.microsoft.com/office/drawing/2014/main" id="{AB60AF49-EEC4-474F-A42E-3F61A05EBA2D}"/>
              </a:ext>
            </a:extLst>
          </p:cNvPr>
          <p:cNvSpPr/>
          <p:nvPr/>
        </p:nvSpPr>
        <p:spPr>
          <a:xfrm>
            <a:off x="7511511" y="2030064"/>
            <a:ext cx="1378939" cy="570260"/>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Modernized Data Model</a:t>
            </a:r>
            <a:endParaRPr lang="en-US" sz="688" b="1" dirty="0">
              <a:solidFill>
                <a:srgbClr val="6EA6FF"/>
              </a:solidFill>
              <a:latin typeface="IBM Plex Sans" panose="020B0503050000000000" pitchFamily="34" charset="77"/>
            </a:endParaRPr>
          </a:p>
        </p:txBody>
      </p:sp>
      <p:sp>
        <p:nvSpPr>
          <p:cNvPr id="108" name="Can 107">
            <a:extLst>
              <a:ext uri="{FF2B5EF4-FFF2-40B4-BE49-F238E27FC236}">
                <a16:creationId xmlns:a16="http://schemas.microsoft.com/office/drawing/2014/main" id="{08947BBD-9FCD-EE44-9211-0DE3803152ED}"/>
              </a:ext>
            </a:extLst>
          </p:cNvPr>
          <p:cNvSpPr/>
          <p:nvPr/>
        </p:nvSpPr>
        <p:spPr>
          <a:xfrm>
            <a:off x="8227596"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109" name="Can 108">
            <a:extLst>
              <a:ext uri="{FF2B5EF4-FFF2-40B4-BE49-F238E27FC236}">
                <a16:creationId xmlns:a16="http://schemas.microsoft.com/office/drawing/2014/main" id="{600EC469-49B1-1C43-9274-B47BF09A74DC}"/>
              </a:ext>
            </a:extLst>
          </p:cNvPr>
          <p:cNvSpPr/>
          <p:nvPr/>
        </p:nvSpPr>
        <p:spPr>
          <a:xfrm>
            <a:off x="8565294"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pic>
        <p:nvPicPr>
          <p:cNvPr id="112" name="Picture 111">
            <a:extLst>
              <a:ext uri="{FF2B5EF4-FFF2-40B4-BE49-F238E27FC236}">
                <a16:creationId xmlns:a16="http://schemas.microsoft.com/office/drawing/2014/main" id="{9CEEF30C-B93C-DC46-86A4-3AC4F13D7BDB}"/>
              </a:ext>
            </a:extLst>
          </p:cNvPr>
          <p:cNvPicPr>
            <a:picLocks noChangeAspect="1"/>
          </p:cNvPicPr>
          <p:nvPr/>
        </p:nvPicPr>
        <p:blipFill>
          <a:blip r:embed="rId4"/>
          <a:stretch>
            <a:fillRect/>
          </a:stretch>
        </p:blipFill>
        <p:spPr>
          <a:xfrm>
            <a:off x="8216742" y="1060384"/>
            <a:ext cx="189318" cy="211864"/>
          </a:xfrm>
          <a:prstGeom prst="rect">
            <a:avLst/>
          </a:prstGeom>
        </p:spPr>
      </p:pic>
      <p:pic>
        <p:nvPicPr>
          <p:cNvPr id="113" name="Picture 112">
            <a:extLst>
              <a:ext uri="{FF2B5EF4-FFF2-40B4-BE49-F238E27FC236}">
                <a16:creationId xmlns:a16="http://schemas.microsoft.com/office/drawing/2014/main" id="{D4F4C31F-0874-B743-9D5F-023ADD7C3A17}"/>
              </a:ext>
            </a:extLst>
          </p:cNvPr>
          <p:cNvPicPr>
            <a:picLocks noChangeAspect="1"/>
          </p:cNvPicPr>
          <p:nvPr/>
        </p:nvPicPr>
        <p:blipFill>
          <a:blip r:embed="rId4"/>
          <a:stretch>
            <a:fillRect/>
          </a:stretch>
        </p:blipFill>
        <p:spPr>
          <a:xfrm>
            <a:off x="8450364" y="1063509"/>
            <a:ext cx="189318" cy="211864"/>
          </a:xfrm>
          <a:prstGeom prst="rect">
            <a:avLst/>
          </a:prstGeom>
        </p:spPr>
      </p:pic>
      <p:pic>
        <p:nvPicPr>
          <p:cNvPr id="114" name="Picture 113">
            <a:extLst>
              <a:ext uri="{FF2B5EF4-FFF2-40B4-BE49-F238E27FC236}">
                <a16:creationId xmlns:a16="http://schemas.microsoft.com/office/drawing/2014/main" id="{F8766193-08F7-A140-9428-20E7C501D3B0}"/>
              </a:ext>
            </a:extLst>
          </p:cNvPr>
          <p:cNvPicPr>
            <a:picLocks noChangeAspect="1"/>
          </p:cNvPicPr>
          <p:nvPr/>
        </p:nvPicPr>
        <p:blipFill>
          <a:blip r:embed="rId5"/>
          <a:stretch>
            <a:fillRect/>
          </a:stretch>
        </p:blipFill>
        <p:spPr>
          <a:xfrm>
            <a:off x="7763338" y="1604938"/>
            <a:ext cx="186524" cy="219046"/>
          </a:xfrm>
          <a:prstGeom prst="rect">
            <a:avLst/>
          </a:prstGeom>
        </p:spPr>
      </p:pic>
      <p:pic>
        <p:nvPicPr>
          <p:cNvPr id="115" name="Picture 114">
            <a:extLst>
              <a:ext uri="{FF2B5EF4-FFF2-40B4-BE49-F238E27FC236}">
                <a16:creationId xmlns:a16="http://schemas.microsoft.com/office/drawing/2014/main" id="{AC5F33E8-3EFD-2F41-87E2-111E5CEF1D74}"/>
              </a:ext>
            </a:extLst>
          </p:cNvPr>
          <p:cNvPicPr>
            <a:picLocks noChangeAspect="1"/>
          </p:cNvPicPr>
          <p:nvPr/>
        </p:nvPicPr>
        <p:blipFill>
          <a:blip r:embed="rId5"/>
          <a:stretch>
            <a:fillRect/>
          </a:stretch>
        </p:blipFill>
        <p:spPr>
          <a:xfrm>
            <a:off x="7984513" y="1611233"/>
            <a:ext cx="186524" cy="219046"/>
          </a:xfrm>
          <a:prstGeom prst="rect">
            <a:avLst/>
          </a:prstGeom>
        </p:spPr>
      </p:pic>
      <p:pic>
        <p:nvPicPr>
          <p:cNvPr id="116" name="Picture 115">
            <a:extLst>
              <a:ext uri="{FF2B5EF4-FFF2-40B4-BE49-F238E27FC236}">
                <a16:creationId xmlns:a16="http://schemas.microsoft.com/office/drawing/2014/main" id="{7246AA88-99F6-DD4B-8663-3CB0432DB407}"/>
              </a:ext>
            </a:extLst>
          </p:cNvPr>
          <p:cNvPicPr>
            <a:picLocks noChangeAspect="1"/>
          </p:cNvPicPr>
          <p:nvPr/>
        </p:nvPicPr>
        <p:blipFill>
          <a:blip r:embed="rId5"/>
          <a:stretch>
            <a:fillRect/>
          </a:stretch>
        </p:blipFill>
        <p:spPr>
          <a:xfrm>
            <a:off x="8223375" y="1610516"/>
            <a:ext cx="186524" cy="219046"/>
          </a:xfrm>
          <a:prstGeom prst="rect">
            <a:avLst/>
          </a:prstGeom>
        </p:spPr>
      </p:pic>
      <p:pic>
        <p:nvPicPr>
          <p:cNvPr id="120" name="Picture 119">
            <a:extLst>
              <a:ext uri="{FF2B5EF4-FFF2-40B4-BE49-F238E27FC236}">
                <a16:creationId xmlns:a16="http://schemas.microsoft.com/office/drawing/2014/main" id="{55B01667-111B-9A48-A87E-5D2490FEC899}"/>
              </a:ext>
            </a:extLst>
          </p:cNvPr>
          <p:cNvPicPr>
            <a:picLocks noChangeAspect="1"/>
          </p:cNvPicPr>
          <p:nvPr/>
        </p:nvPicPr>
        <p:blipFill>
          <a:blip r:embed="rId5"/>
          <a:stretch>
            <a:fillRect/>
          </a:stretch>
        </p:blipFill>
        <p:spPr>
          <a:xfrm>
            <a:off x="8453158" y="1613583"/>
            <a:ext cx="186524" cy="219046"/>
          </a:xfrm>
          <a:prstGeom prst="rect">
            <a:avLst/>
          </a:prstGeom>
        </p:spPr>
      </p:pic>
      <p:sp>
        <p:nvSpPr>
          <p:cNvPr id="75" name="Rounded Rectangle 74">
            <a:extLst>
              <a:ext uri="{FF2B5EF4-FFF2-40B4-BE49-F238E27FC236}">
                <a16:creationId xmlns:a16="http://schemas.microsoft.com/office/drawing/2014/main" id="{962A7C5D-62F8-E546-99DF-D1675D81BFAB}"/>
              </a:ext>
            </a:extLst>
          </p:cNvPr>
          <p:cNvSpPr/>
          <p:nvPr/>
        </p:nvSpPr>
        <p:spPr>
          <a:xfrm>
            <a:off x="2029188" y="1355038"/>
            <a:ext cx="352385" cy="392927"/>
          </a:xfrm>
          <a:prstGeom prst="roundRect">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25" b="1" dirty="0">
                <a:solidFill>
                  <a:srgbClr val="FFFFFF"/>
                </a:solidFill>
                <a:latin typeface="IBM Plex Sans" panose="020B0503050000000000" pitchFamily="34" charset="77"/>
                <a:sym typeface="Wingdings" pitchFamily="2" charset="2"/>
              </a:rPr>
              <a:t>Trans-action Capture API</a:t>
            </a:r>
            <a:endParaRPr lang="en-US" sz="625" b="1" dirty="0">
              <a:solidFill>
                <a:srgbClr val="FFFFFF"/>
              </a:solidFill>
              <a:latin typeface="IBM Plex Sans" panose="020B0503050000000000" pitchFamily="34" charset="77"/>
            </a:endParaRPr>
          </a:p>
        </p:txBody>
      </p:sp>
      <p:sp>
        <p:nvSpPr>
          <p:cNvPr id="76" name="Rounded Rectangle 75">
            <a:extLst>
              <a:ext uri="{FF2B5EF4-FFF2-40B4-BE49-F238E27FC236}">
                <a16:creationId xmlns:a16="http://schemas.microsoft.com/office/drawing/2014/main" id="{2B1064E0-F16B-4A4C-B689-D8D05E8E6B5C}"/>
              </a:ext>
            </a:extLst>
          </p:cNvPr>
          <p:cNvSpPr/>
          <p:nvPr/>
        </p:nvSpPr>
        <p:spPr>
          <a:xfrm>
            <a:off x="4561261" y="2422105"/>
            <a:ext cx="655121" cy="212843"/>
          </a:xfrm>
          <a:prstGeom prst="roundRect">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FFFFFF"/>
                </a:solidFill>
                <a:latin typeface="IBM Plex Sans" panose="020B0503050000000000" pitchFamily="34" charset="77"/>
                <a:sym typeface="Wingdings" pitchFamily="2" charset="2"/>
              </a:rPr>
              <a:t>Modernized DB Update Service</a:t>
            </a:r>
            <a:endParaRPr lang="en-US" sz="625" b="1" dirty="0">
              <a:solidFill>
                <a:srgbClr val="FFFFFF"/>
              </a:solidFill>
              <a:latin typeface="IBM Plex Sans" panose="020B0503050000000000" pitchFamily="34" charset="77"/>
            </a:endParaRPr>
          </a:p>
        </p:txBody>
      </p:sp>
      <p:cxnSp>
        <p:nvCxnSpPr>
          <p:cNvPr id="10" name="Elbow Connector 9">
            <a:extLst>
              <a:ext uri="{FF2B5EF4-FFF2-40B4-BE49-F238E27FC236}">
                <a16:creationId xmlns:a16="http://schemas.microsoft.com/office/drawing/2014/main" id="{C9D434E8-0508-904A-8810-19A00E227299}"/>
              </a:ext>
            </a:extLst>
          </p:cNvPr>
          <p:cNvCxnSpPr>
            <a:cxnSpLocks/>
            <a:stCxn id="75" idx="3"/>
            <a:endCxn id="76" idx="1"/>
          </p:cNvCxnSpPr>
          <p:nvPr/>
        </p:nvCxnSpPr>
        <p:spPr>
          <a:xfrm>
            <a:off x="2381572" y="1551502"/>
            <a:ext cx="2179689" cy="977025"/>
          </a:xfrm>
          <a:prstGeom prst="bentConnector3">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003D94D-D7D5-5E44-A8FA-E8C436638F7C}"/>
              </a:ext>
            </a:extLst>
          </p:cNvPr>
          <p:cNvCxnSpPr>
            <a:cxnSpLocks/>
            <a:stCxn id="76" idx="3"/>
            <a:endCxn id="117" idx="1"/>
          </p:cNvCxnSpPr>
          <p:nvPr/>
        </p:nvCxnSpPr>
        <p:spPr>
          <a:xfrm flipV="1">
            <a:off x="5216382" y="1165944"/>
            <a:ext cx="2423434" cy="1362583"/>
          </a:xfrm>
          <a:prstGeom prst="bentConnector3">
            <a:avLst>
              <a:gd name="adj1" fmla="val 47433"/>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E7678AF6-3DFC-0641-9CE3-F112A763A9CE}"/>
              </a:ext>
            </a:extLst>
          </p:cNvPr>
          <p:cNvCxnSpPr>
            <a:cxnSpLocks/>
            <a:stCxn id="86" idx="6"/>
            <a:endCxn id="75" idx="1"/>
          </p:cNvCxnSpPr>
          <p:nvPr/>
        </p:nvCxnSpPr>
        <p:spPr>
          <a:xfrm flipV="1">
            <a:off x="1567772" y="1551502"/>
            <a:ext cx="461416" cy="1"/>
          </a:xfrm>
          <a:prstGeom prst="bentConnector3">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597B48DE-0B74-0A45-B54A-D3184E2275E5}"/>
              </a:ext>
            </a:extLst>
          </p:cNvPr>
          <p:cNvSpPr/>
          <p:nvPr/>
        </p:nvSpPr>
        <p:spPr>
          <a:xfrm>
            <a:off x="2024375" y="2105719"/>
            <a:ext cx="352385" cy="392926"/>
          </a:xfrm>
          <a:prstGeom prst="roundRect">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FFFFFF"/>
                </a:solidFill>
                <a:latin typeface="IBM Plex Sans" panose="020B0503050000000000" pitchFamily="34" charset="77"/>
                <a:sym typeface="Wingdings" pitchFamily="2" charset="2"/>
              </a:rPr>
              <a:t>Change Data Capture (CDC)</a:t>
            </a:r>
            <a:endParaRPr lang="en-US" sz="625" b="1" dirty="0">
              <a:solidFill>
                <a:srgbClr val="FFFFFF"/>
              </a:solidFill>
              <a:latin typeface="IBM Plex Sans" panose="020B0503050000000000" pitchFamily="34" charset="77"/>
            </a:endParaRPr>
          </a:p>
        </p:txBody>
      </p:sp>
      <p:sp>
        <p:nvSpPr>
          <p:cNvPr id="54" name="Oval 53">
            <a:extLst>
              <a:ext uri="{FF2B5EF4-FFF2-40B4-BE49-F238E27FC236}">
                <a16:creationId xmlns:a16="http://schemas.microsoft.com/office/drawing/2014/main" id="{82C741C8-B2A7-7449-A537-5AE900E0E9F9}"/>
              </a:ext>
            </a:extLst>
          </p:cNvPr>
          <p:cNvSpPr/>
          <p:nvPr/>
        </p:nvSpPr>
        <p:spPr>
          <a:xfrm>
            <a:off x="1387796" y="2216853"/>
            <a:ext cx="171450" cy="173412"/>
          </a:xfrm>
          <a:prstGeom prst="ellipse">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b="1" dirty="0">
                <a:solidFill>
                  <a:srgbClr val="FFFFFF"/>
                </a:solidFill>
                <a:latin typeface="Arial" panose="020B0604020202020204"/>
              </a:rPr>
              <a:t>DB</a:t>
            </a:r>
          </a:p>
          <a:p>
            <a:pPr algn="ctr"/>
            <a:r>
              <a:rPr lang="en-US" sz="500" b="1" dirty="0">
                <a:solidFill>
                  <a:srgbClr val="FFFFFF"/>
                </a:solidFill>
                <a:latin typeface="Arial" panose="020B0604020202020204"/>
              </a:rPr>
              <a:t>2</a:t>
            </a:r>
          </a:p>
        </p:txBody>
      </p:sp>
      <p:cxnSp>
        <p:nvCxnSpPr>
          <p:cNvPr id="8" name="Straight Arrow Connector 7">
            <a:extLst>
              <a:ext uri="{FF2B5EF4-FFF2-40B4-BE49-F238E27FC236}">
                <a16:creationId xmlns:a16="http://schemas.microsoft.com/office/drawing/2014/main" id="{C0ABFD22-F5C6-FD4B-A708-61A4A0C7E4AE}"/>
              </a:ext>
            </a:extLst>
          </p:cNvPr>
          <p:cNvCxnSpPr>
            <a:stCxn id="86" idx="4"/>
            <a:endCxn id="54" idx="0"/>
          </p:cNvCxnSpPr>
          <p:nvPr/>
        </p:nvCxnSpPr>
        <p:spPr>
          <a:xfrm flipH="1">
            <a:off x="1473521" y="1638209"/>
            <a:ext cx="8526" cy="578644"/>
          </a:xfrm>
          <a:prstGeom prst="straightConnector1">
            <a:avLst/>
          </a:prstGeom>
          <a:ln w="19050">
            <a:solidFill>
              <a:srgbClr val="0530AD"/>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A869BC9-7AE2-904F-92FF-0D00697C617A}"/>
              </a:ext>
            </a:extLst>
          </p:cNvPr>
          <p:cNvCxnSpPr>
            <a:cxnSpLocks/>
            <a:stCxn id="54" idx="6"/>
            <a:endCxn id="53" idx="1"/>
          </p:cNvCxnSpPr>
          <p:nvPr/>
        </p:nvCxnSpPr>
        <p:spPr>
          <a:xfrm flipV="1">
            <a:off x="1559246" y="2302182"/>
            <a:ext cx="465129" cy="1377"/>
          </a:xfrm>
          <a:prstGeom prst="straightConnector1">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D96444E5-9B0D-8149-83C3-31E1C3E58EB2}"/>
              </a:ext>
            </a:extLst>
          </p:cNvPr>
          <p:cNvCxnSpPr>
            <a:endCxn id="76" idx="1"/>
          </p:cNvCxnSpPr>
          <p:nvPr/>
        </p:nvCxnSpPr>
        <p:spPr>
          <a:xfrm>
            <a:off x="2351777" y="2303558"/>
            <a:ext cx="2209484" cy="224969"/>
          </a:xfrm>
          <a:prstGeom prst="bentConnector3">
            <a:avLst>
              <a:gd name="adj1" fmla="val 50528"/>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153FA2A6-2893-BA40-9220-19BBB2145BD5}"/>
              </a:ext>
            </a:extLst>
          </p:cNvPr>
          <p:cNvSpPr/>
          <p:nvPr/>
        </p:nvSpPr>
        <p:spPr>
          <a:xfrm>
            <a:off x="7642564" y="2208635"/>
            <a:ext cx="374110" cy="267151"/>
          </a:xfrm>
          <a:prstGeom prst="roundRect">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FFFFFF"/>
                </a:solidFill>
                <a:latin typeface="IBM Plex Sans" panose="020B0503050000000000" pitchFamily="34" charset="77"/>
                <a:sym typeface="Wingdings" pitchFamily="2" charset="2"/>
              </a:rPr>
              <a:t>Apply Update</a:t>
            </a:r>
            <a:endParaRPr lang="en-US" sz="625" b="1" dirty="0">
              <a:solidFill>
                <a:srgbClr val="FFFFFF"/>
              </a:solidFill>
              <a:latin typeface="IBM Plex Sans" panose="020B0503050000000000" pitchFamily="34" charset="77"/>
            </a:endParaRPr>
          </a:p>
        </p:txBody>
      </p:sp>
      <p:cxnSp>
        <p:nvCxnSpPr>
          <p:cNvPr id="28" name="Elbow Connector 27">
            <a:extLst>
              <a:ext uri="{FF2B5EF4-FFF2-40B4-BE49-F238E27FC236}">
                <a16:creationId xmlns:a16="http://schemas.microsoft.com/office/drawing/2014/main" id="{847F6289-8257-6E41-B476-E42DA4C16EEC}"/>
              </a:ext>
            </a:extLst>
          </p:cNvPr>
          <p:cNvCxnSpPr>
            <a:cxnSpLocks/>
            <a:stCxn id="76" idx="3"/>
            <a:endCxn id="68" idx="1"/>
          </p:cNvCxnSpPr>
          <p:nvPr/>
        </p:nvCxnSpPr>
        <p:spPr>
          <a:xfrm flipV="1">
            <a:off x="5216382" y="2342210"/>
            <a:ext cx="2426182" cy="186317"/>
          </a:xfrm>
          <a:prstGeom prst="bentConnector3">
            <a:avLst>
              <a:gd name="adj1" fmla="val 47276"/>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839EFEE-B914-F446-A624-4E25678E75FD}"/>
              </a:ext>
            </a:extLst>
          </p:cNvPr>
          <p:cNvCxnSpPr>
            <a:stCxn id="68" idx="3"/>
            <a:endCxn id="108" idx="2"/>
          </p:cNvCxnSpPr>
          <p:nvPr/>
        </p:nvCxnSpPr>
        <p:spPr>
          <a:xfrm>
            <a:off x="8016674" y="2342210"/>
            <a:ext cx="210922" cy="4040"/>
          </a:xfrm>
          <a:prstGeom prst="straightConnector1">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Rounded Rectangle 82">
            <a:extLst>
              <a:ext uri="{FF2B5EF4-FFF2-40B4-BE49-F238E27FC236}">
                <a16:creationId xmlns:a16="http://schemas.microsoft.com/office/drawing/2014/main" id="{406F05A3-8B21-0344-9BA8-9CC0451DC6E9}"/>
              </a:ext>
            </a:extLst>
          </p:cNvPr>
          <p:cNvSpPr/>
          <p:nvPr/>
        </p:nvSpPr>
        <p:spPr>
          <a:xfrm>
            <a:off x="6752525" y="743488"/>
            <a:ext cx="657633" cy="343901"/>
          </a:xfrm>
          <a:prstGeom prst="roundRect">
            <a:avLst/>
          </a:prstGeom>
          <a:noFill/>
          <a:ln>
            <a:solidFill>
              <a:srgbClr val="00BA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00BAB6"/>
                </a:solidFill>
                <a:latin typeface="IBM Plex Sans" panose="020B0503050000000000" pitchFamily="34" charset="77"/>
                <a:sym typeface="Wingdings" pitchFamily="2" charset="2"/>
              </a:rPr>
              <a:t>Option 1:</a:t>
            </a:r>
          </a:p>
          <a:p>
            <a:pPr algn="ctr"/>
            <a:r>
              <a:rPr lang="en-US" sz="625" b="1" dirty="0">
                <a:solidFill>
                  <a:srgbClr val="00BAB6"/>
                </a:solidFill>
                <a:latin typeface="IBM Plex Sans" panose="020B0503050000000000" pitchFamily="34" charset="77"/>
                <a:sym typeface="Wingdings" pitchFamily="2" charset="2"/>
              </a:rPr>
              <a:t>Transaction Capture</a:t>
            </a:r>
            <a:endParaRPr lang="en-US" sz="625" b="1" dirty="0">
              <a:solidFill>
                <a:srgbClr val="00BAB6"/>
              </a:solidFill>
              <a:latin typeface="IBM Plex Sans" panose="020B0503050000000000" pitchFamily="34" charset="77"/>
            </a:endParaRPr>
          </a:p>
        </p:txBody>
      </p:sp>
      <p:sp>
        <p:nvSpPr>
          <p:cNvPr id="91" name="Rounded Rectangle 90">
            <a:extLst>
              <a:ext uri="{FF2B5EF4-FFF2-40B4-BE49-F238E27FC236}">
                <a16:creationId xmlns:a16="http://schemas.microsoft.com/office/drawing/2014/main" id="{1E4DAF50-5562-7842-8C03-0DB03428BB90}"/>
              </a:ext>
            </a:extLst>
          </p:cNvPr>
          <p:cNvSpPr/>
          <p:nvPr/>
        </p:nvSpPr>
        <p:spPr>
          <a:xfrm>
            <a:off x="6758405" y="1912576"/>
            <a:ext cx="657632" cy="343901"/>
          </a:xfrm>
          <a:prstGeom prst="roundRect">
            <a:avLst/>
          </a:prstGeom>
          <a:noFill/>
          <a:ln>
            <a:solidFill>
              <a:srgbClr val="00BA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00BAB6"/>
                </a:solidFill>
                <a:latin typeface="IBM Plex Sans" panose="020B0503050000000000" pitchFamily="34" charset="77"/>
                <a:sym typeface="Wingdings" pitchFamily="2" charset="2"/>
              </a:rPr>
              <a:t>Option 2:</a:t>
            </a:r>
          </a:p>
          <a:p>
            <a:pPr algn="ctr"/>
            <a:r>
              <a:rPr lang="en-US" sz="625" b="1" dirty="0">
                <a:solidFill>
                  <a:srgbClr val="00BAB6"/>
                </a:solidFill>
                <a:latin typeface="IBM Plex Sans" panose="020B0503050000000000" pitchFamily="34" charset="77"/>
                <a:sym typeface="Wingdings" pitchFamily="2" charset="2"/>
              </a:rPr>
              <a:t>Change Data Capture (CDC)</a:t>
            </a:r>
            <a:endParaRPr lang="en-US" sz="625" b="1" dirty="0">
              <a:solidFill>
                <a:srgbClr val="00BAB6"/>
              </a:solidFill>
              <a:latin typeface="IBM Plex Sans" panose="020B0503050000000000" pitchFamily="34" charset="77"/>
            </a:endParaRPr>
          </a:p>
        </p:txBody>
      </p:sp>
      <p:sp>
        <p:nvSpPr>
          <p:cNvPr id="117" name="Rounded Rectangle 116">
            <a:extLst>
              <a:ext uri="{FF2B5EF4-FFF2-40B4-BE49-F238E27FC236}">
                <a16:creationId xmlns:a16="http://schemas.microsoft.com/office/drawing/2014/main" id="{C409D905-1A0E-BC42-A9D1-B5C9DA898E70}"/>
              </a:ext>
            </a:extLst>
          </p:cNvPr>
          <p:cNvSpPr/>
          <p:nvPr/>
        </p:nvSpPr>
        <p:spPr>
          <a:xfrm>
            <a:off x="7639816" y="1032368"/>
            <a:ext cx="374110" cy="267151"/>
          </a:xfrm>
          <a:prstGeom prst="roundRect">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FFFFFF"/>
                </a:solidFill>
                <a:latin typeface="IBM Plex Sans" panose="020B0503050000000000" pitchFamily="34" charset="77"/>
                <a:sym typeface="Wingdings" pitchFamily="2" charset="2"/>
              </a:rPr>
              <a:t>Apply Update</a:t>
            </a:r>
            <a:endParaRPr lang="en-US" sz="625" b="1" dirty="0">
              <a:solidFill>
                <a:srgbClr val="FFFFFF"/>
              </a:solidFill>
              <a:latin typeface="IBM Plex Sans" panose="020B0503050000000000" pitchFamily="34" charset="77"/>
            </a:endParaRPr>
          </a:p>
        </p:txBody>
      </p:sp>
      <p:cxnSp>
        <p:nvCxnSpPr>
          <p:cNvPr id="110" name="Straight Arrow Connector 109">
            <a:extLst>
              <a:ext uri="{FF2B5EF4-FFF2-40B4-BE49-F238E27FC236}">
                <a16:creationId xmlns:a16="http://schemas.microsoft.com/office/drawing/2014/main" id="{4DB096D9-130C-FA44-BEB3-70220E616CDA}"/>
              </a:ext>
            </a:extLst>
          </p:cNvPr>
          <p:cNvCxnSpPr>
            <a:stCxn id="117" idx="3"/>
            <a:endCxn id="112" idx="1"/>
          </p:cNvCxnSpPr>
          <p:nvPr/>
        </p:nvCxnSpPr>
        <p:spPr>
          <a:xfrm>
            <a:off x="8013926" y="1165944"/>
            <a:ext cx="202816" cy="373"/>
          </a:xfrm>
          <a:prstGeom prst="straightConnector1">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E81A506-8AEE-9B48-896F-C88ED2BB45A9}"/>
              </a:ext>
            </a:extLst>
          </p:cNvPr>
          <p:cNvCxnSpPr>
            <a:stCxn id="83" idx="3"/>
            <a:endCxn id="117" idx="0"/>
          </p:cNvCxnSpPr>
          <p:nvPr/>
        </p:nvCxnSpPr>
        <p:spPr>
          <a:xfrm>
            <a:off x="7410158" y="915439"/>
            <a:ext cx="416713" cy="116929"/>
          </a:xfrm>
          <a:prstGeom prst="line">
            <a:avLst/>
          </a:prstGeom>
          <a:ln w="19050">
            <a:solidFill>
              <a:srgbClr val="00BAB6"/>
            </a:solidFill>
            <a:prstDash val="sysDash"/>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367015F9-0D2A-3147-853F-9F32E5523649}"/>
              </a:ext>
            </a:extLst>
          </p:cNvPr>
          <p:cNvCxnSpPr>
            <a:cxnSpLocks/>
            <a:stCxn id="91" idx="3"/>
            <a:endCxn id="68" idx="0"/>
          </p:cNvCxnSpPr>
          <p:nvPr/>
        </p:nvCxnSpPr>
        <p:spPr>
          <a:xfrm>
            <a:off x="7416036" y="2084527"/>
            <a:ext cx="413583" cy="124108"/>
          </a:xfrm>
          <a:prstGeom prst="line">
            <a:avLst/>
          </a:prstGeom>
          <a:ln w="19050">
            <a:solidFill>
              <a:srgbClr val="00BAB6"/>
            </a:solidFill>
            <a:prstDash val="sysDash"/>
          </a:ln>
        </p:spPr>
        <p:style>
          <a:lnRef idx="1">
            <a:schemeClr val="accent1"/>
          </a:lnRef>
          <a:fillRef idx="0">
            <a:schemeClr val="accent1"/>
          </a:fillRef>
          <a:effectRef idx="0">
            <a:schemeClr val="accent1"/>
          </a:effectRef>
          <a:fontRef idx="minor">
            <a:schemeClr val="tx1"/>
          </a:fontRef>
        </p:style>
      </p:cxnSp>
      <p:sp>
        <p:nvSpPr>
          <p:cNvPr id="125" name="Rounded Rectangle 124">
            <a:extLst>
              <a:ext uri="{FF2B5EF4-FFF2-40B4-BE49-F238E27FC236}">
                <a16:creationId xmlns:a16="http://schemas.microsoft.com/office/drawing/2014/main" id="{D1D99C6D-66D5-1749-B75D-895631613A70}"/>
              </a:ext>
            </a:extLst>
          </p:cNvPr>
          <p:cNvSpPr/>
          <p:nvPr/>
        </p:nvSpPr>
        <p:spPr>
          <a:xfrm>
            <a:off x="2772709" y="1036645"/>
            <a:ext cx="657633" cy="343901"/>
          </a:xfrm>
          <a:prstGeom prst="roundRect">
            <a:avLst/>
          </a:prstGeom>
          <a:noFill/>
          <a:ln>
            <a:solidFill>
              <a:srgbClr val="00BA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00BAB6"/>
                </a:solidFill>
                <a:latin typeface="IBM Plex Sans" panose="020B0503050000000000" pitchFamily="34" charset="77"/>
                <a:sym typeface="Wingdings" pitchFamily="2" charset="2"/>
              </a:rPr>
              <a:t>Option 1:</a:t>
            </a:r>
          </a:p>
          <a:p>
            <a:pPr algn="ctr"/>
            <a:r>
              <a:rPr lang="en-US" sz="625" b="1" dirty="0">
                <a:solidFill>
                  <a:srgbClr val="00BAB6"/>
                </a:solidFill>
                <a:latin typeface="IBM Plex Sans" panose="020B0503050000000000" pitchFamily="34" charset="77"/>
                <a:sym typeface="Wingdings" pitchFamily="2" charset="2"/>
              </a:rPr>
              <a:t>Transaction Capture</a:t>
            </a:r>
            <a:endParaRPr lang="en-US" sz="625" b="1" dirty="0">
              <a:solidFill>
                <a:srgbClr val="00BAB6"/>
              </a:solidFill>
              <a:latin typeface="IBM Plex Sans" panose="020B0503050000000000" pitchFamily="34" charset="77"/>
            </a:endParaRPr>
          </a:p>
        </p:txBody>
      </p:sp>
      <p:sp>
        <p:nvSpPr>
          <p:cNvPr id="126" name="Rounded Rectangle 125">
            <a:extLst>
              <a:ext uri="{FF2B5EF4-FFF2-40B4-BE49-F238E27FC236}">
                <a16:creationId xmlns:a16="http://schemas.microsoft.com/office/drawing/2014/main" id="{44770EFF-4066-234D-B6AB-F9F73E15C994}"/>
              </a:ext>
            </a:extLst>
          </p:cNvPr>
          <p:cNvSpPr/>
          <p:nvPr/>
        </p:nvSpPr>
        <p:spPr>
          <a:xfrm>
            <a:off x="2715352" y="1876445"/>
            <a:ext cx="657632" cy="343901"/>
          </a:xfrm>
          <a:prstGeom prst="roundRect">
            <a:avLst/>
          </a:prstGeom>
          <a:noFill/>
          <a:ln>
            <a:solidFill>
              <a:srgbClr val="00BA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00BAB6"/>
                </a:solidFill>
                <a:latin typeface="IBM Plex Sans" panose="020B0503050000000000" pitchFamily="34" charset="77"/>
                <a:sym typeface="Wingdings" pitchFamily="2" charset="2"/>
              </a:rPr>
              <a:t>Option 2:</a:t>
            </a:r>
          </a:p>
          <a:p>
            <a:pPr algn="ctr"/>
            <a:r>
              <a:rPr lang="en-US" sz="625" b="1" dirty="0">
                <a:solidFill>
                  <a:srgbClr val="00BAB6"/>
                </a:solidFill>
                <a:latin typeface="IBM Plex Sans" panose="020B0503050000000000" pitchFamily="34" charset="77"/>
                <a:sym typeface="Wingdings" pitchFamily="2" charset="2"/>
              </a:rPr>
              <a:t>Change Data Capture (CDC)</a:t>
            </a:r>
            <a:endParaRPr lang="en-US" sz="625" b="1" dirty="0">
              <a:solidFill>
                <a:srgbClr val="00BAB6"/>
              </a:solidFill>
              <a:latin typeface="IBM Plex Sans" panose="020B0503050000000000" pitchFamily="34" charset="77"/>
            </a:endParaRPr>
          </a:p>
        </p:txBody>
      </p:sp>
      <p:cxnSp>
        <p:nvCxnSpPr>
          <p:cNvPr id="128" name="Straight Connector 127">
            <a:extLst>
              <a:ext uri="{FF2B5EF4-FFF2-40B4-BE49-F238E27FC236}">
                <a16:creationId xmlns:a16="http://schemas.microsoft.com/office/drawing/2014/main" id="{6E7EA6EB-FE2C-FE49-9C2E-C36A6219BE33}"/>
              </a:ext>
            </a:extLst>
          </p:cNvPr>
          <p:cNvCxnSpPr>
            <a:cxnSpLocks/>
            <a:stCxn id="126" idx="1"/>
            <a:endCxn id="53" idx="0"/>
          </p:cNvCxnSpPr>
          <p:nvPr/>
        </p:nvCxnSpPr>
        <p:spPr>
          <a:xfrm flipH="1">
            <a:off x="2200568" y="2048396"/>
            <a:ext cx="514784" cy="57323"/>
          </a:xfrm>
          <a:prstGeom prst="line">
            <a:avLst/>
          </a:prstGeom>
          <a:ln w="19050">
            <a:solidFill>
              <a:srgbClr val="00BAB6"/>
            </a:solidFill>
            <a:prstDash val="sysDash"/>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29D8827-7FD3-814E-9996-9D7CB2AC73AC}"/>
              </a:ext>
            </a:extLst>
          </p:cNvPr>
          <p:cNvCxnSpPr>
            <a:stCxn id="125" idx="1"/>
            <a:endCxn id="75" idx="0"/>
          </p:cNvCxnSpPr>
          <p:nvPr/>
        </p:nvCxnSpPr>
        <p:spPr>
          <a:xfrm flipH="1">
            <a:off x="2205380" y="1208595"/>
            <a:ext cx="567329" cy="146443"/>
          </a:xfrm>
          <a:prstGeom prst="line">
            <a:avLst/>
          </a:prstGeom>
          <a:ln w="19050">
            <a:solidFill>
              <a:srgbClr val="00BAB6"/>
            </a:solidFill>
            <a:prstDash val="sysDash"/>
          </a:ln>
        </p:spPr>
        <p:style>
          <a:lnRef idx="1">
            <a:schemeClr val="accent1"/>
          </a:lnRef>
          <a:fillRef idx="0">
            <a:schemeClr val="accent1"/>
          </a:fillRef>
          <a:effectRef idx="0">
            <a:schemeClr val="accent1"/>
          </a:effectRef>
          <a:fontRef idx="minor">
            <a:schemeClr val="tx1"/>
          </a:fontRef>
        </p:style>
      </p:cxnSp>
      <p:sp>
        <p:nvSpPr>
          <p:cNvPr id="67" name="Content Placeholder 16">
            <a:extLst>
              <a:ext uri="{FF2B5EF4-FFF2-40B4-BE49-F238E27FC236}">
                <a16:creationId xmlns:a16="http://schemas.microsoft.com/office/drawing/2014/main" id="{A8733F81-60BD-F04A-B6FD-EF26A1854C35}"/>
              </a:ext>
            </a:extLst>
          </p:cNvPr>
          <p:cNvSpPr>
            <a:spLocks noGrp="1"/>
          </p:cNvSpPr>
          <p:nvPr>
            <p:ph idx="1"/>
          </p:nvPr>
        </p:nvSpPr>
        <p:spPr>
          <a:xfrm>
            <a:off x="8004" y="2837370"/>
            <a:ext cx="2286000" cy="363029"/>
          </a:xfrm>
          <a:solidFill>
            <a:srgbClr val="051243"/>
          </a:solidFill>
        </p:spPr>
        <p:txBody>
          <a:bodyPr vert="horz" lIns="0" tIns="0" rIns="0" bIns="0" rtlCol="0" anchor="ctr">
            <a:noAutofit/>
          </a:bodyPr>
          <a:lstStyle/>
          <a:p>
            <a:pPr marL="0" indent="0" algn="ctr">
              <a:buNone/>
            </a:pPr>
            <a:r>
              <a:rPr lang="en-US" sz="1500" dirty="0">
                <a:solidFill>
                  <a:schemeClr val="bg2"/>
                </a:solidFill>
              </a:rPr>
              <a:t>Usage</a:t>
            </a:r>
          </a:p>
        </p:txBody>
      </p:sp>
    </p:spTree>
    <p:extLst>
      <p:ext uri="{BB962C8B-B14F-4D97-AF65-F5344CB8AC3E}">
        <p14:creationId xmlns:p14="http://schemas.microsoft.com/office/powerpoint/2010/main" val="338123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4. Modernized state reads current state data</a:t>
            </a:r>
          </a:p>
        </p:txBody>
      </p:sp>
      <p:sp>
        <p:nvSpPr>
          <p:cNvPr id="4" name="Content Placeholder 19">
            <a:extLst>
              <a:ext uri="{FF2B5EF4-FFF2-40B4-BE49-F238E27FC236}">
                <a16:creationId xmlns:a16="http://schemas.microsoft.com/office/drawing/2014/main" id="{32617DEE-3258-6043-8E4C-27B36A1CB7FB}"/>
              </a:ext>
            </a:extLst>
          </p:cNvPr>
          <p:cNvSpPr txBox="1">
            <a:spLocks/>
          </p:cNvSpPr>
          <p:nvPr/>
        </p:nvSpPr>
        <p:spPr>
          <a:xfrm>
            <a:off x="4555659" y="2837370"/>
            <a:ext cx="2286000" cy="363029"/>
          </a:xfrm>
          <a:prstGeom prst="rect">
            <a:avLst/>
          </a:prstGeom>
          <a:solidFill>
            <a:srgbClr val="0F6DFF"/>
          </a:solidFill>
        </p:spPr>
        <p:txBody>
          <a:bodyPr vert="horz" lIns="0" tIns="0" rIns="0" bIns="0" rtlCol="0" anchor="ctr">
            <a:noAutofit/>
          </a:bodyPr>
          <a:lstStyle>
            <a:defPPr>
              <a:defRPr lang="en-US"/>
            </a:defPPr>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Cons</a:t>
            </a:r>
          </a:p>
        </p:txBody>
      </p:sp>
      <p:sp>
        <p:nvSpPr>
          <p:cNvPr id="5" name="Content Placeholder 20">
            <a:extLst>
              <a:ext uri="{FF2B5EF4-FFF2-40B4-BE49-F238E27FC236}">
                <a16:creationId xmlns:a16="http://schemas.microsoft.com/office/drawing/2014/main" id="{39743048-BA99-764B-8653-142BC21C4EA7}"/>
              </a:ext>
            </a:extLst>
          </p:cNvPr>
          <p:cNvSpPr txBox="1">
            <a:spLocks/>
          </p:cNvSpPr>
          <p:nvPr/>
        </p:nvSpPr>
        <p:spPr>
          <a:xfrm>
            <a:off x="6844612" y="2837370"/>
            <a:ext cx="2293123" cy="363029"/>
          </a:xfrm>
          <a:prstGeom prst="rect">
            <a:avLst/>
          </a:prstGeom>
          <a:solidFill>
            <a:srgbClr val="6EA6FF"/>
          </a:solidFill>
        </p:spPr>
        <p:txBody>
          <a:bodyPr vert="horz" lIns="0" tIns="0" rIns="0" bIns="0" rtlCol="0" anchor="ctr">
            <a:noAutofit/>
          </a:bodyPr>
          <a:lstStyle>
            <a:defPPr>
              <a:defRPr lang="en-US"/>
            </a:defPPr>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Examples</a:t>
            </a:r>
          </a:p>
        </p:txBody>
      </p:sp>
      <p:sp>
        <p:nvSpPr>
          <p:cNvPr id="7" name="Content Placeholder 18">
            <a:extLst>
              <a:ext uri="{FF2B5EF4-FFF2-40B4-BE49-F238E27FC236}">
                <a16:creationId xmlns:a16="http://schemas.microsoft.com/office/drawing/2014/main" id="{AE00222C-25DB-0A4D-B270-7295CC70DF7C}"/>
              </a:ext>
            </a:extLst>
          </p:cNvPr>
          <p:cNvSpPr txBox="1">
            <a:spLocks/>
          </p:cNvSpPr>
          <p:nvPr/>
        </p:nvSpPr>
        <p:spPr>
          <a:xfrm>
            <a:off x="2275261" y="2837370"/>
            <a:ext cx="2286000" cy="363029"/>
          </a:xfrm>
          <a:prstGeom prst="rect">
            <a:avLst/>
          </a:prstGeom>
          <a:solidFill>
            <a:srgbClr val="0530AD"/>
          </a:solidFill>
        </p:spPr>
        <p:txBody>
          <a:bodyPr vert="horz" lIns="0" tIns="0" rIns="0" bIns="0" rtlCol="0" anchor="ctr">
            <a:noAutofit/>
          </a:bodyPr>
          <a:lstStyle>
            <a:lvl1pPr indent="0">
              <a:lnSpc>
                <a:spcPct val="105000"/>
              </a:lnSpc>
              <a:spcBef>
                <a:spcPts val="1200"/>
              </a:spcBef>
              <a:buFontTx/>
              <a:buNone/>
              <a:tabLst/>
              <a:defRPr sz="2000" b="0" i="0">
                <a:solidFill>
                  <a:schemeClr val="bg2"/>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lgn="ctr">
              <a:spcBef>
                <a:spcPts val="750"/>
              </a:spcBef>
            </a:pPr>
            <a:r>
              <a:rPr lang="en-US" sz="1500" dirty="0">
                <a:solidFill>
                  <a:srgbClr val="FFFFFF"/>
                </a:solidFill>
              </a:rPr>
              <a:t>Pros</a:t>
            </a:r>
          </a:p>
        </p:txBody>
      </p:sp>
      <p:sp>
        <p:nvSpPr>
          <p:cNvPr id="13" name="Content Placeholder 16">
            <a:extLst>
              <a:ext uri="{FF2B5EF4-FFF2-40B4-BE49-F238E27FC236}">
                <a16:creationId xmlns:a16="http://schemas.microsoft.com/office/drawing/2014/main" id="{59E683A0-EE3D-C049-B258-AE8DAC817F9C}"/>
              </a:ext>
            </a:extLst>
          </p:cNvPr>
          <p:cNvSpPr txBox="1">
            <a:spLocks/>
          </p:cNvSpPr>
          <p:nvPr/>
        </p:nvSpPr>
        <p:spPr>
          <a:xfrm>
            <a:off x="12283" y="3200399"/>
            <a:ext cx="2283351" cy="1714501"/>
          </a:xfrm>
          <a:prstGeom prst="rect">
            <a:avLst/>
          </a:prstGeom>
          <a:noFill/>
          <a:ln>
            <a:noFill/>
          </a:ln>
        </p:spPr>
        <p:txBody>
          <a:bodyPr vert="horz" lIns="57150" tIns="57150" rIns="57150" bIns="57150" rtlCol="0" anchor="t">
            <a:noAutofit/>
          </a:bodyPr>
          <a:lst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143868" indent="-143868" defTabSz="685800">
              <a:spcBef>
                <a:spcPts val="750"/>
              </a:spcBef>
              <a:buFont typeface="Arial" panose="020B0604020202020204" pitchFamily="34" charset="0"/>
              <a:buChar char="•"/>
            </a:pPr>
            <a:r>
              <a:rPr lang="en-US" sz="875" dirty="0">
                <a:solidFill>
                  <a:srgbClr val="051243"/>
                </a:solidFill>
              </a:rPr>
              <a:t>When modernized solution needs data that has not yet been modernized</a:t>
            </a:r>
          </a:p>
          <a:p>
            <a:pPr marL="143868" indent="-143868" defTabSz="685800">
              <a:spcBef>
                <a:spcPts val="750"/>
              </a:spcBef>
              <a:buFont typeface="Arial" panose="020B0604020202020204" pitchFamily="34" charset="0"/>
              <a:buChar char="•"/>
            </a:pPr>
            <a:endParaRPr lang="en-US" sz="875" dirty="0">
              <a:solidFill>
                <a:srgbClr val="051243"/>
              </a:solidFill>
            </a:endParaRPr>
          </a:p>
          <a:p>
            <a:pPr marL="143868" indent="-143868" defTabSz="685800">
              <a:spcBef>
                <a:spcPts val="750"/>
              </a:spcBef>
              <a:buFont typeface="Arial" panose="020B0604020202020204" pitchFamily="34" charset="0"/>
              <a:buChar char="•"/>
            </a:pPr>
            <a:endParaRPr lang="en-US" sz="875" dirty="0">
              <a:solidFill>
                <a:srgbClr val="051243"/>
              </a:solidFill>
            </a:endParaRPr>
          </a:p>
          <a:p>
            <a:pPr marL="143868" indent="-143868" defTabSz="685800">
              <a:spcBef>
                <a:spcPts val="750"/>
              </a:spcBef>
              <a:buFont typeface="Arial" panose="020B0604020202020204" pitchFamily="34" charset="0"/>
              <a:buChar char="•"/>
            </a:pPr>
            <a:endParaRPr lang="en-US" sz="875" dirty="0">
              <a:solidFill>
                <a:srgbClr val="051243"/>
              </a:solidFill>
            </a:endParaRPr>
          </a:p>
          <a:p>
            <a:pPr marL="143868" indent="-143868" defTabSz="685800">
              <a:spcBef>
                <a:spcPts val="750"/>
              </a:spcBef>
              <a:buFont typeface="Arial" panose="020B0604020202020204" pitchFamily="34" charset="0"/>
              <a:buChar char="•"/>
            </a:pPr>
            <a:endParaRPr lang="en-US" sz="875" dirty="0">
              <a:solidFill>
                <a:srgbClr val="051243"/>
              </a:solidFill>
            </a:endParaRPr>
          </a:p>
          <a:p>
            <a:pPr marL="143868" indent="-143868" defTabSz="685800">
              <a:spcBef>
                <a:spcPts val="750"/>
              </a:spcBef>
              <a:buFont typeface="Arial" panose="020B0604020202020204" pitchFamily="34" charset="0"/>
              <a:buChar char="•"/>
            </a:pPr>
            <a:endParaRPr lang="en-US" sz="875" dirty="0">
              <a:solidFill>
                <a:srgbClr val="051243"/>
              </a:solidFill>
            </a:endParaRPr>
          </a:p>
          <a:p>
            <a:pPr marL="143868" indent="-143868" defTabSz="685800">
              <a:spcBef>
                <a:spcPts val="750"/>
              </a:spcBef>
              <a:buFont typeface="Arial" panose="020B0604020202020204" pitchFamily="34" charset="0"/>
              <a:buChar char="•"/>
            </a:pPr>
            <a:endParaRPr lang="en-US" sz="875" dirty="0">
              <a:solidFill>
                <a:srgbClr val="051243"/>
              </a:solidFill>
            </a:endParaRPr>
          </a:p>
        </p:txBody>
      </p:sp>
      <p:sp>
        <p:nvSpPr>
          <p:cNvPr id="14" name="Content Placeholder 16">
            <a:extLst>
              <a:ext uri="{FF2B5EF4-FFF2-40B4-BE49-F238E27FC236}">
                <a16:creationId xmlns:a16="http://schemas.microsoft.com/office/drawing/2014/main" id="{CB7BD4E3-9BB9-254B-BF8B-FC06F7E84A34}"/>
              </a:ext>
            </a:extLst>
          </p:cNvPr>
          <p:cNvSpPr txBox="1">
            <a:spLocks/>
          </p:cNvSpPr>
          <p:nvPr/>
        </p:nvSpPr>
        <p:spPr>
          <a:xfrm>
            <a:off x="2295633" y="3200399"/>
            <a:ext cx="2283351" cy="1714501"/>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875" dirty="0">
                <a:solidFill>
                  <a:srgbClr val="051243"/>
                </a:solidFill>
              </a:rPr>
              <a:t>Supports incremental modernization roll out where modernized data and current state data can be brought together in context within the modernized application</a:t>
            </a:r>
          </a:p>
        </p:txBody>
      </p:sp>
      <p:sp>
        <p:nvSpPr>
          <p:cNvPr id="15" name="Content Placeholder 16">
            <a:extLst>
              <a:ext uri="{FF2B5EF4-FFF2-40B4-BE49-F238E27FC236}">
                <a16:creationId xmlns:a16="http://schemas.microsoft.com/office/drawing/2014/main" id="{8EF4B495-D327-3C41-8404-EFBF23EE2B9E}"/>
              </a:ext>
            </a:extLst>
          </p:cNvPr>
          <p:cNvSpPr txBox="1">
            <a:spLocks/>
          </p:cNvSpPr>
          <p:nvPr/>
        </p:nvSpPr>
        <p:spPr>
          <a:xfrm>
            <a:off x="4578984" y="3200400"/>
            <a:ext cx="2289258" cy="1714500"/>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875" dirty="0">
                <a:solidFill>
                  <a:srgbClr val="051243"/>
                </a:solidFill>
              </a:rPr>
              <a:t>None</a:t>
            </a:r>
          </a:p>
        </p:txBody>
      </p:sp>
      <p:sp>
        <p:nvSpPr>
          <p:cNvPr id="16" name="Content Placeholder 16">
            <a:extLst>
              <a:ext uri="{FF2B5EF4-FFF2-40B4-BE49-F238E27FC236}">
                <a16:creationId xmlns:a16="http://schemas.microsoft.com/office/drawing/2014/main" id="{8A5849DC-208D-AC4C-875E-3C9CBCBE99D1}"/>
              </a:ext>
            </a:extLst>
          </p:cNvPr>
          <p:cNvSpPr txBox="1">
            <a:spLocks/>
          </p:cNvSpPr>
          <p:nvPr/>
        </p:nvSpPr>
        <p:spPr>
          <a:xfrm>
            <a:off x="6868241" y="3200399"/>
            <a:ext cx="2282743" cy="1608606"/>
          </a:xfrm>
          <a:prstGeom prst="rect">
            <a:avLst/>
          </a:prstGeom>
          <a:noFill/>
          <a:ln>
            <a:noFill/>
          </a:ln>
        </p:spPr>
        <p:txBody>
          <a:bodyPr vert="horz" lIns="57150" tIns="57150" rIns="57150" bIns="57150" rtlCol="0" anchor="t">
            <a:noAutofit/>
          </a:bodyPr>
          <a:lstStyle>
            <a:defPPr>
              <a:defRPr lang="en-US"/>
            </a:defPPr>
            <a:lvl1pPr marL="230188" indent="-230188">
              <a:lnSpc>
                <a:spcPct val="105000"/>
              </a:lnSpc>
              <a:spcBef>
                <a:spcPts val="1200"/>
              </a:spcBef>
              <a:buFont typeface="Arial" panose="020B0604020202020204" pitchFamily="34" charset="0"/>
              <a:buChar char="•"/>
              <a:tabLst/>
              <a:defRPr sz="1400" b="0" i="0">
                <a:solidFill>
                  <a:schemeClr val="bg1"/>
                </a:solidFill>
                <a:latin typeface="IBM Plex Sans" charset="0"/>
                <a:ea typeface="IBM Plex Sans" charset="0"/>
                <a:cs typeface="IBM Plex Sans" charset="0"/>
              </a:defRPr>
            </a:lvl1pPr>
            <a:lvl2pPr marL="228600" indent="-228600">
              <a:lnSpc>
                <a:spcPct val="105000"/>
              </a:lnSpc>
              <a:spcBef>
                <a:spcPts val="1000"/>
              </a:spcBef>
              <a:buFont typeface="LucidaGrande" charset="0"/>
              <a:buChar char="-"/>
              <a:defRPr sz="2000" b="0" i="0">
                <a:latin typeface="IBM Plex Sans" charset="0"/>
                <a:ea typeface="IBM Plex Sans" charset="0"/>
                <a:cs typeface="IBM Plex Sans" charset="0"/>
              </a:defRPr>
            </a:lvl2pPr>
            <a:lvl3pPr marL="4572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3pPr>
            <a:lvl4pPr marL="685800" indent="-228600">
              <a:lnSpc>
                <a:spcPct val="105000"/>
              </a:lnSpc>
              <a:spcBef>
                <a:spcPts val="0"/>
              </a:spcBef>
              <a:buFont typeface=".AppleSystemUIFont" charset="-120"/>
              <a:buChar char="–"/>
              <a:defRPr sz="2000" b="0" i="0">
                <a:latin typeface="IBM Plex Sans" charset="0"/>
                <a:ea typeface="IBM Plex Sans" charset="0"/>
                <a:cs typeface="IBM Plex Sans" charset="0"/>
              </a:defRPr>
            </a:lvl4pPr>
            <a:lvl5pPr marL="914400" indent="-228600">
              <a:lnSpc>
                <a:spcPct val="105000"/>
              </a:lnSpc>
              <a:spcBef>
                <a:spcPts val="0"/>
              </a:spcBef>
              <a:buSzPct val="80000"/>
              <a:buFont typeface="Arial" panose="020B0604020202020204" pitchFamily="34" charset="0"/>
              <a:buChar char="•"/>
              <a:defRPr sz="2000" b="0" i="0">
                <a:latin typeface="IBM Plex Sans" charset="0"/>
                <a:ea typeface="IBM Plex Sans" charset="0"/>
                <a:cs typeface="IBM Plex Sans"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marL="143868" indent="-143868">
              <a:spcBef>
                <a:spcPts val="750"/>
              </a:spcBef>
            </a:pPr>
            <a:r>
              <a:rPr lang="en-US" sz="875" dirty="0">
                <a:solidFill>
                  <a:srgbClr val="051243"/>
                </a:solidFill>
              </a:rPr>
              <a:t>The modernized solution needs customer data reflected in the modernized user interface that has not yet been added to the modernized data model (e.g. Customer Name)</a:t>
            </a:r>
          </a:p>
        </p:txBody>
      </p:sp>
      <p:sp>
        <p:nvSpPr>
          <p:cNvPr id="55" name="Rectangle 54">
            <a:extLst>
              <a:ext uri="{FF2B5EF4-FFF2-40B4-BE49-F238E27FC236}">
                <a16:creationId xmlns:a16="http://schemas.microsoft.com/office/drawing/2014/main" id="{DA97B58F-A8CD-5F4F-BDF8-5D6F76F5FBC0}"/>
              </a:ext>
            </a:extLst>
          </p:cNvPr>
          <p:cNvSpPr/>
          <p:nvPr/>
        </p:nvSpPr>
        <p:spPr>
          <a:xfrm>
            <a:off x="4143375" y="742950"/>
            <a:ext cx="1485900" cy="1971676"/>
          </a:xfrm>
          <a:prstGeom prst="rect">
            <a:avLst/>
          </a:prstGeom>
          <a:solidFill>
            <a:srgbClr val="00BAB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Coexistence Integration</a:t>
            </a:r>
          </a:p>
        </p:txBody>
      </p:sp>
      <p:sp>
        <p:nvSpPr>
          <p:cNvPr id="56" name="Rounded Rectangle 55">
            <a:extLst>
              <a:ext uri="{FF2B5EF4-FFF2-40B4-BE49-F238E27FC236}">
                <a16:creationId xmlns:a16="http://schemas.microsoft.com/office/drawing/2014/main" id="{E9597AC7-9AD9-1B4F-AE9B-8E133AD579B5}"/>
              </a:ext>
            </a:extLst>
          </p:cNvPr>
          <p:cNvSpPr/>
          <p:nvPr/>
        </p:nvSpPr>
        <p:spPr>
          <a:xfrm>
            <a:off x="4206360" y="2134189"/>
            <a:ext cx="1369391" cy="524379"/>
          </a:xfrm>
          <a:prstGeom prst="roundRect">
            <a:avLst/>
          </a:prstGeom>
          <a:solidFill>
            <a:schemeClr val="bg2"/>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rPr>
              <a:t>Current State </a:t>
            </a:r>
            <a:r>
              <a:rPr lang="en-US" sz="688" b="1" dirty="0">
                <a:solidFill>
                  <a:srgbClr val="00BAB6"/>
                </a:solidFill>
                <a:latin typeface="IBM Plex Sans" panose="020B0503050000000000" pitchFamily="34" charset="77"/>
                <a:sym typeface="Wingdings" pitchFamily="2" charset="2"/>
              </a:rPr>
              <a:t>to Modernized </a:t>
            </a:r>
          </a:p>
          <a:p>
            <a:pPr algn="ctr"/>
            <a:r>
              <a:rPr lang="en-US" sz="688" b="1" dirty="0">
                <a:solidFill>
                  <a:srgbClr val="00BAB6"/>
                </a:solidFill>
                <a:latin typeface="IBM Plex Sans" panose="020B0503050000000000" pitchFamily="34" charset="77"/>
                <a:sym typeface="Wingdings" pitchFamily="2" charset="2"/>
              </a:rPr>
              <a:t>Transform services</a:t>
            </a:r>
            <a:endParaRPr lang="en-US" sz="688" b="1" dirty="0">
              <a:solidFill>
                <a:srgbClr val="00BAB6"/>
              </a:solidFill>
              <a:latin typeface="IBM Plex Sans" panose="020B0503050000000000" pitchFamily="34" charset="77"/>
            </a:endParaRPr>
          </a:p>
        </p:txBody>
      </p:sp>
      <p:cxnSp>
        <p:nvCxnSpPr>
          <p:cNvPr id="58" name="Straight Arrow Connector 57">
            <a:extLst>
              <a:ext uri="{FF2B5EF4-FFF2-40B4-BE49-F238E27FC236}">
                <a16:creationId xmlns:a16="http://schemas.microsoft.com/office/drawing/2014/main" id="{B77645BD-DD46-CE48-8981-27608334E248}"/>
              </a:ext>
            </a:extLst>
          </p:cNvPr>
          <p:cNvCxnSpPr>
            <a:cxnSpLocks/>
          </p:cNvCxnSpPr>
          <p:nvPr/>
        </p:nvCxnSpPr>
        <p:spPr>
          <a:xfrm>
            <a:off x="4307928" y="2391363"/>
            <a:ext cx="1171575" cy="0"/>
          </a:xfrm>
          <a:prstGeom prst="straightConnector1">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AF1E5AF8-CAC6-7143-9C61-C5BA7BFE3700}"/>
              </a:ext>
            </a:extLst>
          </p:cNvPr>
          <p:cNvPicPr>
            <a:picLocks noChangeAspect="1"/>
          </p:cNvPicPr>
          <p:nvPr/>
        </p:nvPicPr>
        <p:blipFill>
          <a:blip r:embed="rId3"/>
          <a:stretch>
            <a:fillRect/>
          </a:stretch>
        </p:blipFill>
        <p:spPr>
          <a:xfrm>
            <a:off x="4426209" y="1726434"/>
            <a:ext cx="193078" cy="212385"/>
          </a:xfrm>
          <a:prstGeom prst="rect">
            <a:avLst/>
          </a:prstGeom>
        </p:spPr>
      </p:pic>
      <p:pic>
        <p:nvPicPr>
          <p:cNvPr id="72" name="Picture 71">
            <a:extLst>
              <a:ext uri="{FF2B5EF4-FFF2-40B4-BE49-F238E27FC236}">
                <a16:creationId xmlns:a16="http://schemas.microsoft.com/office/drawing/2014/main" id="{779BF44F-2AD8-5F46-B6E2-8C663B83B9F6}"/>
              </a:ext>
            </a:extLst>
          </p:cNvPr>
          <p:cNvPicPr>
            <a:picLocks noChangeAspect="1"/>
          </p:cNvPicPr>
          <p:nvPr/>
        </p:nvPicPr>
        <p:blipFill>
          <a:blip r:embed="rId3"/>
          <a:stretch>
            <a:fillRect/>
          </a:stretch>
        </p:blipFill>
        <p:spPr>
          <a:xfrm>
            <a:off x="4657815" y="1719197"/>
            <a:ext cx="193078" cy="212385"/>
          </a:xfrm>
          <a:prstGeom prst="rect">
            <a:avLst/>
          </a:prstGeom>
        </p:spPr>
      </p:pic>
      <p:pic>
        <p:nvPicPr>
          <p:cNvPr id="73" name="Picture 72">
            <a:extLst>
              <a:ext uri="{FF2B5EF4-FFF2-40B4-BE49-F238E27FC236}">
                <a16:creationId xmlns:a16="http://schemas.microsoft.com/office/drawing/2014/main" id="{66EB259A-702C-2048-80FB-3078340C9C50}"/>
              </a:ext>
            </a:extLst>
          </p:cNvPr>
          <p:cNvPicPr>
            <a:picLocks noChangeAspect="1"/>
          </p:cNvPicPr>
          <p:nvPr/>
        </p:nvPicPr>
        <p:blipFill>
          <a:blip r:embed="rId3"/>
          <a:stretch>
            <a:fillRect/>
          </a:stretch>
        </p:blipFill>
        <p:spPr>
          <a:xfrm>
            <a:off x="4892252" y="1719197"/>
            <a:ext cx="193078" cy="212385"/>
          </a:xfrm>
          <a:prstGeom prst="rect">
            <a:avLst/>
          </a:prstGeom>
        </p:spPr>
      </p:pic>
      <p:pic>
        <p:nvPicPr>
          <p:cNvPr id="74" name="Picture 73">
            <a:extLst>
              <a:ext uri="{FF2B5EF4-FFF2-40B4-BE49-F238E27FC236}">
                <a16:creationId xmlns:a16="http://schemas.microsoft.com/office/drawing/2014/main" id="{6BD66B30-9AD3-8347-B59D-813647D0E3E9}"/>
              </a:ext>
            </a:extLst>
          </p:cNvPr>
          <p:cNvPicPr>
            <a:picLocks noChangeAspect="1"/>
          </p:cNvPicPr>
          <p:nvPr/>
        </p:nvPicPr>
        <p:blipFill>
          <a:blip r:embed="rId3"/>
          <a:stretch>
            <a:fillRect/>
          </a:stretch>
        </p:blipFill>
        <p:spPr>
          <a:xfrm>
            <a:off x="5117939" y="1720845"/>
            <a:ext cx="193078" cy="212385"/>
          </a:xfrm>
          <a:prstGeom prst="rect">
            <a:avLst/>
          </a:prstGeom>
        </p:spPr>
      </p:pic>
      <p:sp>
        <p:nvSpPr>
          <p:cNvPr id="77" name="Rectangle 76">
            <a:extLst>
              <a:ext uri="{FF2B5EF4-FFF2-40B4-BE49-F238E27FC236}">
                <a16:creationId xmlns:a16="http://schemas.microsoft.com/office/drawing/2014/main" id="{F4200C7B-3D27-A148-8106-907F46787056}"/>
              </a:ext>
            </a:extLst>
          </p:cNvPr>
          <p:cNvSpPr/>
          <p:nvPr/>
        </p:nvSpPr>
        <p:spPr>
          <a:xfrm>
            <a:off x="285751" y="742950"/>
            <a:ext cx="2357586" cy="1971676"/>
          </a:xfrm>
          <a:prstGeom prst="rect">
            <a:avLst/>
          </a:prstGeom>
          <a:solidFill>
            <a:srgbClr val="051B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Current State Application</a:t>
            </a: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p:txBody>
      </p:sp>
      <p:sp>
        <p:nvSpPr>
          <p:cNvPr id="78" name="Rounded Rectangle 77">
            <a:extLst>
              <a:ext uri="{FF2B5EF4-FFF2-40B4-BE49-F238E27FC236}">
                <a16:creationId xmlns:a16="http://schemas.microsoft.com/office/drawing/2014/main" id="{7A31A905-C1AA-894D-BD3A-411B0101D38A}"/>
              </a:ext>
            </a:extLst>
          </p:cNvPr>
          <p:cNvSpPr/>
          <p:nvPr/>
        </p:nvSpPr>
        <p:spPr>
          <a:xfrm>
            <a:off x="342901" y="975487"/>
            <a:ext cx="2228850" cy="1680369"/>
          </a:xfrm>
          <a:prstGeom prst="roundRect">
            <a:avLst/>
          </a:prstGeom>
          <a:solidFill>
            <a:schemeClr val="bg2"/>
          </a:solidFill>
          <a:ln>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750" b="1" dirty="0">
              <a:solidFill>
                <a:srgbClr val="0530AD"/>
              </a:solidFill>
              <a:latin typeface="IBM Plex Sans" panose="020B0503050000000000" pitchFamily="34" charset="77"/>
            </a:endParaRPr>
          </a:p>
        </p:txBody>
      </p:sp>
      <p:sp>
        <p:nvSpPr>
          <p:cNvPr id="80" name="Rounded Rectangle 79">
            <a:extLst>
              <a:ext uri="{FF2B5EF4-FFF2-40B4-BE49-F238E27FC236}">
                <a16:creationId xmlns:a16="http://schemas.microsoft.com/office/drawing/2014/main" id="{63647F84-73AA-1745-B51D-F7CF3DE78E0F}"/>
              </a:ext>
            </a:extLst>
          </p:cNvPr>
          <p:cNvSpPr/>
          <p:nvPr/>
        </p:nvSpPr>
        <p:spPr>
          <a:xfrm>
            <a:off x="541889" y="1098233"/>
            <a:ext cx="505086" cy="709295"/>
          </a:xfrm>
          <a:prstGeom prst="roundRect">
            <a:avLst/>
          </a:prstGeom>
          <a:solidFill>
            <a:schemeClr val="bg2"/>
          </a:solidFill>
          <a:ln>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750" b="1" dirty="0">
                <a:solidFill>
                  <a:srgbClr val="0530AD"/>
                </a:solidFill>
                <a:latin typeface="IBM Plex Sans" panose="020B0503050000000000" pitchFamily="34" charset="77"/>
                <a:sym typeface="Wingdings" pitchFamily="2" charset="2"/>
              </a:rPr>
              <a:t>Tier 2 Programs</a:t>
            </a:r>
            <a:endParaRPr lang="en-US" sz="750" b="1" dirty="0">
              <a:solidFill>
                <a:srgbClr val="0530AD"/>
              </a:solidFill>
              <a:latin typeface="IBM Plex Sans" panose="020B0503050000000000" pitchFamily="34" charset="77"/>
            </a:endParaRPr>
          </a:p>
        </p:txBody>
      </p:sp>
      <p:sp>
        <p:nvSpPr>
          <p:cNvPr id="81" name="Can 80">
            <a:extLst>
              <a:ext uri="{FF2B5EF4-FFF2-40B4-BE49-F238E27FC236}">
                <a16:creationId xmlns:a16="http://schemas.microsoft.com/office/drawing/2014/main" id="{D07B5904-A38E-1640-AD1A-5E5A605C7D7F}"/>
              </a:ext>
            </a:extLst>
          </p:cNvPr>
          <p:cNvSpPr/>
          <p:nvPr/>
        </p:nvSpPr>
        <p:spPr>
          <a:xfrm>
            <a:off x="552438" y="1979516"/>
            <a:ext cx="494538" cy="499325"/>
          </a:xfrm>
          <a:prstGeom prst="can">
            <a:avLst>
              <a:gd name="adj" fmla="val 34006"/>
            </a:avLst>
          </a:prstGeom>
          <a:solidFill>
            <a:schemeClr val="bg2"/>
          </a:solidFill>
          <a:ln w="19050">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84" name="TextBox 83">
            <a:extLst>
              <a:ext uri="{FF2B5EF4-FFF2-40B4-BE49-F238E27FC236}">
                <a16:creationId xmlns:a16="http://schemas.microsoft.com/office/drawing/2014/main" id="{3090CC80-6D50-204C-9E08-4AE2AE563512}"/>
              </a:ext>
            </a:extLst>
          </p:cNvPr>
          <p:cNvSpPr txBox="1"/>
          <p:nvPr/>
        </p:nvSpPr>
        <p:spPr>
          <a:xfrm>
            <a:off x="531921" y="2487047"/>
            <a:ext cx="525022" cy="128655"/>
          </a:xfrm>
          <a:prstGeom prst="rect">
            <a:avLst/>
          </a:prstGeom>
        </p:spPr>
        <p:txBody>
          <a:bodyPr wrap="none" lIns="0" tIns="0" rIns="0" bIns="0" rtlCol="0">
            <a:noAutofit/>
          </a:bodyPr>
          <a:lstStyle/>
          <a:p>
            <a:pPr algn="ctr">
              <a:lnSpc>
                <a:spcPct val="105000"/>
              </a:lnSpc>
            </a:pPr>
            <a:r>
              <a:rPr lang="en-US" sz="750" b="1" dirty="0">
                <a:solidFill>
                  <a:srgbClr val="0530AD"/>
                </a:solidFill>
                <a:latin typeface="IBM Plex Sans" charset="0"/>
                <a:ea typeface="IBM Plex Sans" charset="0"/>
                <a:cs typeface="IBM Plex Sans" charset="0"/>
              </a:rPr>
              <a:t>Tier 2 Data</a:t>
            </a:r>
          </a:p>
        </p:txBody>
      </p:sp>
      <p:sp>
        <p:nvSpPr>
          <p:cNvPr id="85" name="Rounded Rectangle 84">
            <a:extLst>
              <a:ext uri="{FF2B5EF4-FFF2-40B4-BE49-F238E27FC236}">
                <a16:creationId xmlns:a16="http://schemas.microsoft.com/office/drawing/2014/main" id="{65A8717D-21FE-0949-B9DC-F0F092F0B1E1}"/>
              </a:ext>
            </a:extLst>
          </p:cNvPr>
          <p:cNvSpPr/>
          <p:nvPr/>
        </p:nvSpPr>
        <p:spPr>
          <a:xfrm>
            <a:off x="1220794" y="1098233"/>
            <a:ext cx="505086" cy="723016"/>
          </a:xfrm>
          <a:prstGeom prst="roundRect">
            <a:avLst/>
          </a:prstGeom>
          <a:ln w="19050">
            <a:solidFill>
              <a:srgbClr val="0530AD"/>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750" b="1" dirty="0">
                <a:solidFill>
                  <a:srgbClr val="0530AD"/>
                </a:solidFill>
                <a:latin typeface="IBM Plex Sans" panose="020B0503050000000000" pitchFamily="34" charset="77"/>
                <a:sym typeface="Wingdings" pitchFamily="2" charset="2"/>
              </a:rPr>
              <a:t>Tier 1 Programs</a:t>
            </a:r>
            <a:endParaRPr lang="en-US" sz="750" b="1" dirty="0">
              <a:solidFill>
                <a:srgbClr val="0530AD"/>
              </a:solidFill>
              <a:latin typeface="IBM Plex Sans" panose="020B0503050000000000" pitchFamily="34" charset="77"/>
            </a:endParaRPr>
          </a:p>
        </p:txBody>
      </p:sp>
      <p:sp>
        <p:nvSpPr>
          <p:cNvPr id="89" name="Can 88">
            <a:extLst>
              <a:ext uri="{FF2B5EF4-FFF2-40B4-BE49-F238E27FC236}">
                <a16:creationId xmlns:a16="http://schemas.microsoft.com/office/drawing/2014/main" id="{2EE6A4E3-DEC2-0B45-9150-9CCDA896D970}"/>
              </a:ext>
            </a:extLst>
          </p:cNvPr>
          <p:cNvSpPr/>
          <p:nvPr/>
        </p:nvSpPr>
        <p:spPr>
          <a:xfrm>
            <a:off x="1226572" y="1979516"/>
            <a:ext cx="494538" cy="499325"/>
          </a:xfrm>
          <a:prstGeom prst="can">
            <a:avLst>
              <a:gd name="adj" fmla="val 34006"/>
            </a:avLst>
          </a:prstGeom>
          <a:solidFill>
            <a:schemeClr val="bg2"/>
          </a:solidFill>
          <a:ln w="19050">
            <a:solidFill>
              <a:srgbClr val="0530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90" name="TextBox 89">
            <a:extLst>
              <a:ext uri="{FF2B5EF4-FFF2-40B4-BE49-F238E27FC236}">
                <a16:creationId xmlns:a16="http://schemas.microsoft.com/office/drawing/2014/main" id="{06852F16-2D18-1B4D-A9E1-A0F2054DC896}"/>
              </a:ext>
            </a:extLst>
          </p:cNvPr>
          <p:cNvSpPr txBox="1"/>
          <p:nvPr/>
        </p:nvSpPr>
        <p:spPr>
          <a:xfrm>
            <a:off x="1206055" y="2487047"/>
            <a:ext cx="525022" cy="128655"/>
          </a:xfrm>
          <a:prstGeom prst="rect">
            <a:avLst/>
          </a:prstGeom>
        </p:spPr>
        <p:txBody>
          <a:bodyPr wrap="none" lIns="0" tIns="0" rIns="0" bIns="0" rtlCol="0">
            <a:noAutofit/>
          </a:bodyPr>
          <a:lstStyle/>
          <a:p>
            <a:pPr algn="ctr">
              <a:lnSpc>
                <a:spcPct val="105000"/>
              </a:lnSpc>
            </a:pPr>
            <a:r>
              <a:rPr lang="en-US" sz="750" b="1" dirty="0">
                <a:solidFill>
                  <a:srgbClr val="0530AD"/>
                </a:solidFill>
                <a:latin typeface="IBM Plex Sans" charset="0"/>
                <a:ea typeface="IBM Plex Sans" charset="0"/>
                <a:cs typeface="IBM Plex Sans" charset="0"/>
              </a:rPr>
              <a:t>Tier 1 Data</a:t>
            </a:r>
          </a:p>
        </p:txBody>
      </p:sp>
      <p:sp>
        <p:nvSpPr>
          <p:cNvPr id="100" name="Rectangle 99">
            <a:extLst>
              <a:ext uri="{FF2B5EF4-FFF2-40B4-BE49-F238E27FC236}">
                <a16:creationId xmlns:a16="http://schemas.microsoft.com/office/drawing/2014/main" id="{EBCED9B4-3B97-1E49-AD2D-CDD5ED67BC15}"/>
              </a:ext>
            </a:extLst>
          </p:cNvPr>
          <p:cNvSpPr/>
          <p:nvPr/>
        </p:nvSpPr>
        <p:spPr>
          <a:xfrm>
            <a:off x="7458075" y="742949"/>
            <a:ext cx="1485900" cy="1971676"/>
          </a:xfrm>
          <a:prstGeom prst="rect">
            <a:avLst/>
          </a:prstGeom>
          <a:solidFill>
            <a:srgbClr val="6EA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gn="ctr"/>
            <a:r>
              <a:rPr lang="en-US" sz="875" b="1" dirty="0">
                <a:solidFill>
                  <a:srgbClr val="FFFFFF"/>
                </a:solidFill>
                <a:latin typeface="IBM Plex Sans" panose="020B0503050000000000" pitchFamily="34" charset="77"/>
              </a:rPr>
              <a:t>Modernized Application</a:t>
            </a: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a:p>
            <a:pPr algn="ctr"/>
            <a:endParaRPr lang="en-US" sz="875" b="1" dirty="0">
              <a:solidFill>
                <a:srgbClr val="FFFFFF"/>
              </a:solidFill>
              <a:latin typeface="IBM Plex Sans" panose="020B0503050000000000" pitchFamily="34" charset="77"/>
            </a:endParaRPr>
          </a:p>
        </p:txBody>
      </p:sp>
      <p:sp>
        <p:nvSpPr>
          <p:cNvPr id="101" name="Rounded Rectangle 100">
            <a:extLst>
              <a:ext uri="{FF2B5EF4-FFF2-40B4-BE49-F238E27FC236}">
                <a16:creationId xmlns:a16="http://schemas.microsoft.com/office/drawing/2014/main" id="{C20C9330-75C2-394F-8CAA-CFDA738F16D8}"/>
              </a:ext>
            </a:extLst>
          </p:cNvPr>
          <p:cNvSpPr/>
          <p:nvPr/>
        </p:nvSpPr>
        <p:spPr>
          <a:xfrm>
            <a:off x="7511511" y="923743"/>
            <a:ext cx="1378939" cy="407865"/>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Integration Services</a:t>
            </a:r>
            <a:endParaRPr lang="en-US" sz="688" b="1" dirty="0">
              <a:solidFill>
                <a:srgbClr val="6EA6FF"/>
              </a:solidFill>
              <a:latin typeface="IBM Plex Sans" panose="020B0503050000000000" pitchFamily="34" charset="77"/>
            </a:endParaRPr>
          </a:p>
        </p:txBody>
      </p:sp>
      <p:sp>
        <p:nvSpPr>
          <p:cNvPr id="102" name="Rounded Rectangle 101">
            <a:extLst>
              <a:ext uri="{FF2B5EF4-FFF2-40B4-BE49-F238E27FC236}">
                <a16:creationId xmlns:a16="http://schemas.microsoft.com/office/drawing/2014/main" id="{C146735B-F902-9848-827F-1E489EFDA47C}"/>
              </a:ext>
            </a:extLst>
          </p:cNvPr>
          <p:cNvSpPr/>
          <p:nvPr/>
        </p:nvSpPr>
        <p:spPr>
          <a:xfrm>
            <a:off x="7511511" y="1474787"/>
            <a:ext cx="1378939" cy="407865"/>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Data Services</a:t>
            </a:r>
            <a:endParaRPr lang="en-US" sz="688" b="1" dirty="0">
              <a:solidFill>
                <a:srgbClr val="6EA6FF"/>
              </a:solidFill>
              <a:latin typeface="IBM Plex Sans" panose="020B0503050000000000" pitchFamily="34" charset="77"/>
            </a:endParaRPr>
          </a:p>
        </p:txBody>
      </p:sp>
      <p:cxnSp>
        <p:nvCxnSpPr>
          <p:cNvPr id="103" name="Straight Arrow Connector 102">
            <a:extLst>
              <a:ext uri="{FF2B5EF4-FFF2-40B4-BE49-F238E27FC236}">
                <a16:creationId xmlns:a16="http://schemas.microsoft.com/office/drawing/2014/main" id="{849E4502-6A18-AE4C-8447-6B5E4B4705C7}"/>
              </a:ext>
            </a:extLst>
          </p:cNvPr>
          <p:cNvCxnSpPr>
            <a:cxnSpLocks/>
            <a:stCxn id="102" idx="0"/>
            <a:endCxn id="101" idx="2"/>
          </p:cNvCxnSpPr>
          <p:nvPr/>
        </p:nvCxnSpPr>
        <p:spPr>
          <a:xfrm flipV="1">
            <a:off x="8200981" y="1331608"/>
            <a:ext cx="0" cy="143179"/>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063F9CD9-E2E4-2047-9BA3-193B13C756C3}"/>
              </a:ext>
            </a:extLst>
          </p:cNvPr>
          <p:cNvCxnSpPr>
            <a:cxnSpLocks/>
            <a:stCxn id="102" idx="2"/>
            <a:endCxn id="105" idx="0"/>
          </p:cNvCxnSpPr>
          <p:nvPr/>
        </p:nvCxnSpPr>
        <p:spPr>
          <a:xfrm>
            <a:off x="8200981" y="1882652"/>
            <a:ext cx="0" cy="147413"/>
          </a:xfrm>
          <a:prstGeom prst="straightConnector1">
            <a:avLst/>
          </a:prstGeom>
          <a:ln w="12700">
            <a:solidFill>
              <a:schemeClr val="bg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5" name="Rounded Rectangle 104">
            <a:extLst>
              <a:ext uri="{FF2B5EF4-FFF2-40B4-BE49-F238E27FC236}">
                <a16:creationId xmlns:a16="http://schemas.microsoft.com/office/drawing/2014/main" id="{AB60AF49-EEC4-474F-A42E-3F61A05EBA2D}"/>
              </a:ext>
            </a:extLst>
          </p:cNvPr>
          <p:cNvSpPr/>
          <p:nvPr/>
        </p:nvSpPr>
        <p:spPr>
          <a:xfrm>
            <a:off x="7511511" y="2030064"/>
            <a:ext cx="1378939" cy="570260"/>
          </a:xfrm>
          <a:prstGeom prst="roundRect">
            <a:avLst/>
          </a:prstGeom>
          <a:solidFill>
            <a:schemeClr val="bg2"/>
          </a:solidFill>
          <a:ln>
            <a:solidFill>
              <a:srgbClr val="6EA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6EA6FF"/>
                </a:solidFill>
                <a:latin typeface="IBM Plex Sans" panose="020B0503050000000000" pitchFamily="34" charset="77"/>
                <a:sym typeface="Wingdings" pitchFamily="2" charset="2"/>
              </a:rPr>
              <a:t>Modernized Data Model</a:t>
            </a:r>
            <a:endParaRPr lang="en-US" sz="688" b="1" dirty="0">
              <a:solidFill>
                <a:srgbClr val="6EA6FF"/>
              </a:solidFill>
              <a:latin typeface="IBM Plex Sans" panose="020B0503050000000000" pitchFamily="34" charset="77"/>
            </a:endParaRPr>
          </a:p>
        </p:txBody>
      </p:sp>
      <p:sp>
        <p:nvSpPr>
          <p:cNvPr id="108" name="Can 107">
            <a:extLst>
              <a:ext uri="{FF2B5EF4-FFF2-40B4-BE49-F238E27FC236}">
                <a16:creationId xmlns:a16="http://schemas.microsoft.com/office/drawing/2014/main" id="{08947BBD-9FCD-EE44-9211-0DE3803152ED}"/>
              </a:ext>
            </a:extLst>
          </p:cNvPr>
          <p:cNvSpPr/>
          <p:nvPr/>
        </p:nvSpPr>
        <p:spPr>
          <a:xfrm>
            <a:off x="8227596"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109" name="Can 108">
            <a:extLst>
              <a:ext uri="{FF2B5EF4-FFF2-40B4-BE49-F238E27FC236}">
                <a16:creationId xmlns:a16="http://schemas.microsoft.com/office/drawing/2014/main" id="{600EC469-49B1-1C43-9274-B47BF09A74DC}"/>
              </a:ext>
            </a:extLst>
          </p:cNvPr>
          <p:cNvSpPr/>
          <p:nvPr/>
        </p:nvSpPr>
        <p:spPr>
          <a:xfrm>
            <a:off x="8565294"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pic>
        <p:nvPicPr>
          <p:cNvPr id="112" name="Picture 111">
            <a:extLst>
              <a:ext uri="{FF2B5EF4-FFF2-40B4-BE49-F238E27FC236}">
                <a16:creationId xmlns:a16="http://schemas.microsoft.com/office/drawing/2014/main" id="{9CEEF30C-B93C-DC46-86A4-3AC4F13D7BDB}"/>
              </a:ext>
            </a:extLst>
          </p:cNvPr>
          <p:cNvPicPr>
            <a:picLocks noChangeAspect="1"/>
          </p:cNvPicPr>
          <p:nvPr/>
        </p:nvPicPr>
        <p:blipFill>
          <a:blip r:embed="rId4"/>
          <a:stretch>
            <a:fillRect/>
          </a:stretch>
        </p:blipFill>
        <p:spPr>
          <a:xfrm>
            <a:off x="8223258" y="1054159"/>
            <a:ext cx="189318" cy="211864"/>
          </a:xfrm>
          <a:prstGeom prst="rect">
            <a:avLst/>
          </a:prstGeom>
        </p:spPr>
      </p:pic>
      <p:pic>
        <p:nvPicPr>
          <p:cNvPr id="113" name="Picture 112">
            <a:extLst>
              <a:ext uri="{FF2B5EF4-FFF2-40B4-BE49-F238E27FC236}">
                <a16:creationId xmlns:a16="http://schemas.microsoft.com/office/drawing/2014/main" id="{D4F4C31F-0874-B743-9D5F-023ADD7C3A17}"/>
              </a:ext>
            </a:extLst>
          </p:cNvPr>
          <p:cNvPicPr>
            <a:picLocks noChangeAspect="1"/>
          </p:cNvPicPr>
          <p:nvPr/>
        </p:nvPicPr>
        <p:blipFill>
          <a:blip r:embed="rId4"/>
          <a:stretch>
            <a:fillRect/>
          </a:stretch>
        </p:blipFill>
        <p:spPr>
          <a:xfrm>
            <a:off x="8456880" y="1057284"/>
            <a:ext cx="189318" cy="211864"/>
          </a:xfrm>
          <a:prstGeom prst="rect">
            <a:avLst/>
          </a:prstGeom>
        </p:spPr>
      </p:pic>
      <p:pic>
        <p:nvPicPr>
          <p:cNvPr id="114" name="Picture 113">
            <a:extLst>
              <a:ext uri="{FF2B5EF4-FFF2-40B4-BE49-F238E27FC236}">
                <a16:creationId xmlns:a16="http://schemas.microsoft.com/office/drawing/2014/main" id="{F8766193-08F7-A140-9428-20E7C501D3B0}"/>
              </a:ext>
            </a:extLst>
          </p:cNvPr>
          <p:cNvPicPr>
            <a:picLocks noChangeAspect="1"/>
          </p:cNvPicPr>
          <p:nvPr/>
        </p:nvPicPr>
        <p:blipFill>
          <a:blip r:embed="rId5"/>
          <a:stretch>
            <a:fillRect/>
          </a:stretch>
        </p:blipFill>
        <p:spPr>
          <a:xfrm>
            <a:off x="7763338" y="1604938"/>
            <a:ext cx="186524" cy="219046"/>
          </a:xfrm>
          <a:prstGeom prst="rect">
            <a:avLst/>
          </a:prstGeom>
        </p:spPr>
      </p:pic>
      <p:pic>
        <p:nvPicPr>
          <p:cNvPr id="115" name="Picture 114">
            <a:extLst>
              <a:ext uri="{FF2B5EF4-FFF2-40B4-BE49-F238E27FC236}">
                <a16:creationId xmlns:a16="http://schemas.microsoft.com/office/drawing/2014/main" id="{AC5F33E8-3EFD-2F41-87E2-111E5CEF1D74}"/>
              </a:ext>
            </a:extLst>
          </p:cNvPr>
          <p:cNvPicPr>
            <a:picLocks noChangeAspect="1"/>
          </p:cNvPicPr>
          <p:nvPr/>
        </p:nvPicPr>
        <p:blipFill>
          <a:blip r:embed="rId5"/>
          <a:stretch>
            <a:fillRect/>
          </a:stretch>
        </p:blipFill>
        <p:spPr>
          <a:xfrm>
            <a:off x="7984513" y="1611233"/>
            <a:ext cx="186524" cy="219046"/>
          </a:xfrm>
          <a:prstGeom prst="rect">
            <a:avLst/>
          </a:prstGeom>
        </p:spPr>
      </p:pic>
      <p:pic>
        <p:nvPicPr>
          <p:cNvPr id="116" name="Picture 115">
            <a:extLst>
              <a:ext uri="{FF2B5EF4-FFF2-40B4-BE49-F238E27FC236}">
                <a16:creationId xmlns:a16="http://schemas.microsoft.com/office/drawing/2014/main" id="{7246AA88-99F6-DD4B-8663-3CB0432DB407}"/>
              </a:ext>
            </a:extLst>
          </p:cNvPr>
          <p:cNvPicPr>
            <a:picLocks noChangeAspect="1"/>
          </p:cNvPicPr>
          <p:nvPr/>
        </p:nvPicPr>
        <p:blipFill>
          <a:blip r:embed="rId5"/>
          <a:stretch>
            <a:fillRect/>
          </a:stretch>
        </p:blipFill>
        <p:spPr>
          <a:xfrm>
            <a:off x="8223375" y="1610516"/>
            <a:ext cx="186524" cy="219046"/>
          </a:xfrm>
          <a:prstGeom prst="rect">
            <a:avLst/>
          </a:prstGeom>
        </p:spPr>
      </p:pic>
      <p:pic>
        <p:nvPicPr>
          <p:cNvPr id="120" name="Picture 119">
            <a:extLst>
              <a:ext uri="{FF2B5EF4-FFF2-40B4-BE49-F238E27FC236}">
                <a16:creationId xmlns:a16="http://schemas.microsoft.com/office/drawing/2014/main" id="{55B01667-111B-9A48-A87E-5D2490FEC899}"/>
              </a:ext>
            </a:extLst>
          </p:cNvPr>
          <p:cNvPicPr>
            <a:picLocks noChangeAspect="1"/>
          </p:cNvPicPr>
          <p:nvPr/>
        </p:nvPicPr>
        <p:blipFill>
          <a:blip r:embed="rId5"/>
          <a:stretch>
            <a:fillRect/>
          </a:stretch>
        </p:blipFill>
        <p:spPr>
          <a:xfrm>
            <a:off x="8453158" y="1613583"/>
            <a:ext cx="186524" cy="219046"/>
          </a:xfrm>
          <a:prstGeom prst="rect">
            <a:avLst/>
          </a:prstGeom>
        </p:spPr>
      </p:pic>
      <p:sp>
        <p:nvSpPr>
          <p:cNvPr id="83" name="Oval 82">
            <a:extLst>
              <a:ext uri="{FF2B5EF4-FFF2-40B4-BE49-F238E27FC236}">
                <a16:creationId xmlns:a16="http://schemas.microsoft.com/office/drawing/2014/main" id="{ED7C4E7E-9B2F-7F45-B542-B2C42B564CC6}"/>
              </a:ext>
            </a:extLst>
          </p:cNvPr>
          <p:cNvSpPr/>
          <p:nvPr/>
        </p:nvSpPr>
        <p:spPr>
          <a:xfrm>
            <a:off x="1382840" y="2209478"/>
            <a:ext cx="171450" cy="173412"/>
          </a:xfrm>
          <a:prstGeom prst="ellipse">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b="1" dirty="0">
                <a:solidFill>
                  <a:srgbClr val="FFFFFF"/>
                </a:solidFill>
                <a:latin typeface="Arial" panose="020B0604020202020204"/>
              </a:rPr>
              <a:t>DB</a:t>
            </a:r>
          </a:p>
          <a:p>
            <a:pPr algn="ctr"/>
            <a:r>
              <a:rPr lang="en-US" sz="500" b="1" dirty="0">
                <a:solidFill>
                  <a:srgbClr val="FFFFFF"/>
                </a:solidFill>
                <a:latin typeface="Arial" panose="020B0604020202020204"/>
              </a:rPr>
              <a:t>2</a:t>
            </a:r>
          </a:p>
        </p:txBody>
      </p:sp>
      <p:sp>
        <p:nvSpPr>
          <p:cNvPr id="79" name="Rounded Rectangle 78">
            <a:extLst>
              <a:ext uri="{FF2B5EF4-FFF2-40B4-BE49-F238E27FC236}">
                <a16:creationId xmlns:a16="http://schemas.microsoft.com/office/drawing/2014/main" id="{502EA3D2-1AFF-6841-894F-F77CDDFD64D9}"/>
              </a:ext>
            </a:extLst>
          </p:cNvPr>
          <p:cNvSpPr/>
          <p:nvPr/>
        </p:nvSpPr>
        <p:spPr>
          <a:xfrm>
            <a:off x="4563494" y="2413524"/>
            <a:ext cx="655121" cy="212843"/>
          </a:xfrm>
          <a:prstGeom prst="roundRect">
            <a:avLst/>
          </a:prstGeom>
          <a:solidFill>
            <a:srgbClr val="00BAB6"/>
          </a:solidFill>
          <a:ln>
            <a:solidFill>
              <a:srgbClr val="00BA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25" b="1" dirty="0">
                <a:solidFill>
                  <a:srgbClr val="FFFFFF"/>
                </a:solidFill>
                <a:latin typeface="IBM Plex Sans" panose="020B0503050000000000" pitchFamily="34" charset="77"/>
                <a:sym typeface="Wingdings" pitchFamily="2" charset="2"/>
              </a:rPr>
              <a:t>Current State DB Read Service</a:t>
            </a:r>
            <a:endParaRPr lang="en-US" sz="625" b="1" dirty="0">
              <a:solidFill>
                <a:srgbClr val="FFFFFF"/>
              </a:solidFill>
              <a:latin typeface="IBM Plex Sans" panose="020B0503050000000000" pitchFamily="34" charset="77"/>
            </a:endParaRPr>
          </a:p>
        </p:txBody>
      </p:sp>
      <p:cxnSp>
        <p:nvCxnSpPr>
          <p:cNvPr id="8" name="Elbow Connector 7">
            <a:extLst>
              <a:ext uri="{FF2B5EF4-FFF2-40B4-BE49-F238E27FC236}">
                <a16:creationId xmlns:a16="http://schemas.microsoft.com/office/drawing/2014/main" id="{EE067372-EC31-9749-8228-E3BB47CC95B2}"/>
              </a:ext>
            </a:extLst>
          </p:cNvPr>
          <p:cNvCxnSpPr>
            <a:stCxn id="83" idx="6"/>
            <a:endCxn id="79" idx="1"/>
          </p:cNvCxnSpPr>
          <p:nvPr/>
        </p:nvCxnSpPr>
        <p:spPr>
          <a:xfrm>
            <a:off x="1554290" y="2296184"/>
            <a:ext cx="3009204" cy="223762"/>
          </a:xfrm>
          <a:prstGeom prst="bentConnector3">
            <a:avLst>
              <a:gd name="adj1" fmla="val 61476"/>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82" name="Picture 81">
            <a:extLst>
              <a:ext uri="{FF2B5EF4-FFF2-40B4-BE49-F238E27FC236}">
                <a16:creationId xmlns:a16="http://schemas.microsoft.com/office/drawing/2014/main" id="{295DF757-7669-9A44-BE03-05FA4B935619}"/>
              </a:ext>
            </a:extLst>
          </p:cNvPr>
          <p:cNvPicPr>
            <a:picLocks noChangeAspect="1"/>
          </p:cNvPicPr>
          <p:nvPr/>
        </p:nvPicPr>
        <p:blipFill>
          <a:blip r:embed="rId4"/>
          <a:stretch>
            <a:fillRect/>
          </a:stretch>
        </p:blipFill>
        <p:spPr>
          <a:xfrm>
            <a:off x="7760544" y="1053569"/>
            <a:ext cx="189318" cy="211864"/>
          </a:xfrm>
          <a:prstGeom prst="rect">
            <a:avLst/>
          </a:prstGeom>
        </p:spPr>
      </p:pic>
      <p:pic>
        <p:nvPicPr>
          <p:cNvPr id="87" name="Picture 86">
            <a:extLst>
              <a:ext uri="{FF2B5EF4-FFF2-40B4-BE49-F238E27FC236}">
                <a16:creationId xmlns:a16="http://schemas.microsoft.com/office/drawing/2014/main" id="{DDE1B9AE-1FE1-B94A-964C-2BF33BF957F7}"/>
              </a:ext>
            </a:extLst>
          </p:cNvPr>
          <p:cNvPicPr>
            <a:picLocks noChangeAspect="1"/>
          </p:cNvPicPr>
          <p:nvPr/>
        </p:nvPicPr>
        <p:blipFill>
          <a:blip r:embed="rId4"/>
          <a:stretch>
            <a:fillRect/>
          </a:stretch>
        </p:blipFill>
        <p:spPr>
          <a:xfrm>
            <a:off x="7989347" y="1052233"/>
            <a:ext cx="189318" cy="211864"/>
          </a:xfrm>
          <a:prstGeom prst="rect">
            <a:avLst/>
          </a:prstGeom>
        </p:spPr>
      </p:pic>
      <p:sp>
        <p:nvSpPr>
          <p:cNvPr id="88" name="Can 87">
            <a:extLst>
              <a:ext uri="{FF2B5EF4-FFF2-40B4-BE49-F238E27FC236}">
                <a16:creationId xmlns:a16="http://schemas.microsoft.com/office/drawing/2014/main" id="{AF588FA4-FA62-FB4D-B9F3-39D321791E67}"/>
              </a:ext>
            </a:extLst>
          </p:cNvPr>
          <p:cNvSpPr/>
          <p:nvPr/>
        </p:nvSpPr>
        <p:spPr>
          <a:xfrm>
            <a:off x="7563833" y="218346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sp>
        <p:nvSpPr>
          <p:cNvPr id="91" name="Can 90">
            <a:extLst>
              <a:ext uri="{FF2B5EF4-FFF2-40B4-BE49-F238E27FC236}">
                <a16:creationId xmlns:a16="http://schemas.microsoft.com/office/drawing/2014/main" id="{93480637-D146-4A4D-9E39-01DCF3C149E4}"/>
              </a:ext>
            </a:extLst>
          </p:cNvPr>
          <p:cNvSpPr/>
          <p:nvPr/>
        </p:nvSpPr>
        <p:spPr>
          <a:xfrm>
            <a:off x="7894785" y="2185516"/>
            <a:ext cx="284262" cy="325569"/>
          </a:xfrm>
          <a:prstGeom prst="can">
            <a:avLst/>
          </a:prstGeom>
          <a:solidFill>
            <a:srgbClr val="6EA6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a:solidFill>
                <a:srgbClr val="051243"/>
              </a:solidFill>
              <a:latin typeface="Arial" panose="020B0604020202020204"/>
            </a:endParaRPr>
          </a:p>
        </p:txBody>
      </p:sp>
      <p:cxnSp>
        <p:nvCxnSpPr>
          <p:cNvPr id="11" name="Elbow Connector 10">
            <a:extLst>
              <a:ext uri="{FF2B5EF4-FFF2-40B4-BE49-F238E27FC236}">
                <a16:creationId xmlns:a16="http://schemas.microsoft.com/office/drawing/2014/main" id="{5CE5CD97-FF58-F747-85FC-704069E5E69B}"/>
              </a:ext>
            </a:extLst>
          </p:cNvPr>
          <p:cNvCxnSpPr>
            <a:stCxn id="79" idx="3"/>
            <a:endCxn id="102" idx="1"/>
          </p:cNvCxnSpPr>
          <p:nvPr/>
        </p:nvCxnSpPr>
        <p:spPr>
          <a:xfrm flipV="1">
            <a:off x="5218615" y="1678720"/>
            <a:ext cx="2292897" cy="841226"/>
          </a:xfrm>
          <a:prstGeom prst="bentConnector3">
            <a:avLst>
              <a:gd name="adj1" fmla="val 56931"/>
            </a:avLst>
          </a:prstGeom>
          <a:ln w="19050">
            <a:solidFill>
              <a:srgbClr val="00BAB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Content Placeholder 16">
            <a:extLst>
              <a:ext uri="{FF2B5EF4-FFF2-40B4-BE49-F238E27FC236}">
                <a16:creationId xmlns:a16="http://schemas.microsoft.com/office/drawing/2014/main" id="{5E45F05C-4A54-A645-89AB-0F45C2A49AF9}"/>
              </a:ext>
            </a:extLst>
          </p:cNvPr>
          <p:cNvSpPr>
            <a:spLocks noGrp="1"/>
          </p:cNvSpPr>
          <p:nvPr>
            <p:ph idx="1"/>
          </p:nvPr>
        </p:nvSpPr>
        <p:spPr>
          <a:xfrm>
            <a:off x="8004" y="2837370"/>
            <a:ext cx="2286000" cy="363029"/>
          </a:xfrm>
          <a:solidFill>
            <a:srgbClr val="051243"/>
          </a:solidFill>
        </p:spPr>
        <p:txBody>
          <a:bodyPr vert="horz" lIns="0" tIns="0" rIns="0" bIns="0" rtlCol="0" anchor="ctr">
            <a:noAutofit/>
          </a:bodyPr>
          <a:lstStyle/>
          <a:p>
            <a:pPr marL="0" indent="0" algn="ctr">
              <a:buNone/>
            </a:pPr>
            <a:r>
              <a:rPr lang="en-US" sz="1500" dirty="0">
                <a:solidFill>
                  <a:schemeClr val="bg2"/>
                </a:solidFill>
              </a:rPr>
              <a:t>Usage</a:t>
            </a:r>
          </a:p>
        </p:txBody>
      </p:sp>
    </p:spTree>
    <p:extLst>
      <p:ext uri="{BB962C8B-B14F-4D97-AF65-F5344CB8AC3E}">
        <p14:creationId xmlns:p14="http://schemas.microsoft.com/office/powerpoint/2010/main" val="880226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EC99C-A6CA-2341-A377-4F9851415B1B}"/>
              </a:ext>
            </a:extLst>
          </p:cNvPr>
          <p:cNvSpPr>
            <a:spLocks noGrp="1"/>
          </p:cNvSpPr>
          <p:nvPr>
            <p:ph type="title"/>
          </p:nvPr>
        </p:nvSpPr>
        <p:spPr/>
        <p:txBody>
          <a:bodyPr/>
          <a:lstStyle/>
          <a:p>
            <a:r>
              <a:rPr lang="en-US" sz="2400" dirty="0"/>
              <a:t>Data Replication Pattern</a:t>
            </a:r>
          </a:p>
        </p:txBody>
      </p:sp>
      <p:sp>
        <p:nvSpPr>
          <p:cNvPr id="3" name="Slide Number Placeholder 2">
            <a:extLst>
              <a:ext uri="{FF2B5EF4-FFF2-40B4-BE49-F238E27FC236}">
                <a16:creationId xmlns:a16="http://schemas.microsoft.com/office/drawing/2014/main" id="{7D3CABA7-7219-654C-A0F1-776C748FC47B}"/>
              </a:ext>
            </a:extLst>
          </p:cNvPr>
          <p:cNvSpPr>
            <a:spLocks noGrp="1"/>
          </p:cNvSpPr>
          <p:nvPr>
            <p:ph type="sldNum" sz="quarter" idx="10"/>
          </p:nvPr>
        </p:nvSpPr>
        <p:spPr/>
        <p:txBody>
          <a:bodyPr/>
          <a:lstStyle/>
          <a:p>
            <a:fld id="{E9549862-13E2-C34D-815E-8545BD36FC59}" type="slidenum">
              <a:rPr lang="en-US" smtClean="0">
                <a:solidFill>
                  <a:srgbClr val="6D7777"/>
                </a:solidFill>
              </a:rPr>
              <a:pPr/>
              <a:t>38</a:t>
            </a:fld>
            <a:endParaRPr lang="en-US" dirty="0">
              <a:solidFill>
                <a:srgbClr val="6D7777"/>
              </a:solidFill>
            </a:endParaRPr>
          </a:p>
        </p:txBody>
      </p:sp>
      <p:sp>
        <p:nvSpPr>
          <p:cNvPr id="6" name="Rectangle 5">
            <a:extLst>
              <a:ext uri="{FF2B5EF4-FFF2-40B4-BE49-F238E27FC236}">
                <a16:creationId xmlns:a16="http://schemas.microsoft.com/office/drawing/2014/main" id="{B7A58661-AC0B-4244-ACF6-993B57A1BDC0}"/>
              </a:ext>
            </a:extLst>
          </p:cNvPr>
          <p:cNvSpPr/>
          <p:nvPr/>
        </p:nvSpPr>
        <p:spPr>
          <a:xfrm>
            <a:off x="6549668" y="704851"/>
            <a:ext cx="2300643" cy="2530725"/>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030A0"/>
                </a:solidFill>
                <a:effectLst/>
                <a:uLnTx/>
                <a:uFillTx/>
                <a:latin typeface="Arial"/>
                <a:ea typeface="+mn-ea"/>
                <a:cs typeface="+mn-cs"/>
              </a:rPr>
              <a:t>Legacy runtime</a:t>
            </a:r>
          </a:p>
        </p:txBody>
      </p:sp>
      <p:sp>
        <p:nvSpPr>
          <p:cNvPr id="7" name="Can 6">
            <a:extLst>
              <a:ext uri="{FF2B5EF4-FFF2-40B4-BE49-F238E27FC236}">
                <a16:creationId xmlns:a16="http://schemas.microsoft.com/office/drawing/2014/main" id="{A7737E2E-91A3-E643-84A8-4B9254A820B2}"/>
              </a:ext>
            </a:extLst>
          </p:cNvPr>
          <p:cNvSpPr/>
          <p:nvPr/>
        </p:nvSpPr>
        <p:spPr>
          <a:xfrm>
            <a:off x="7055292" y="3457761"/>
            <a:ext cx="1258530" cy="1365064"/>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a:ea typeface="+mn-ea"/>
                <a:cs typeface="+mn-cs"/>
              </a:rPr>
              <a:t>DB2</a:t>
            </a:r>
          </a:p>
        </p:txBody>
      </p:sp>
      <p:sp>
        <p:nvSpPr>
          <p:cNvPr id="8" name="Rectangle 7">
            <a:extLst>
              <a:ext uri="{FF2B5EF4-FFF2-40B4-BE49-F238E27FC236}">
                <a16:creationId xmlns:a16="http://schemas.microsoft.com/office/drawing/2014/main" id="{C4B39CD1-A2B9-6E4B-9974-089CBED67128}"/>
              </a:ext>
            </a:extLst>
          </p:cNvPr>
          <p:cNvSpPr/>
          <p:nvPr/>
        </p:nvSpPr>
        <p:spPr>
          <a:xfrm>
            <a:off x="7231011" y="3998290"/>
            <a:ext cx="850892" cy="71665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Arial"/>
              </a:rPr>
              <a:t>Products</a:t>
            </a:r>
            <a:endParaRPr kumimoji="0" lang="en-US" sz="1050" b="0" i="0" u="none" strike="noStrike" kern="1200" cap="none" spc="0" normalizeH="0" baseline="0" noProof="0" dirty="0">
              <a:ln>
                <a:noFill/>
              </a:ln>
              <a:solidFill>
                <a:prstClr val="black"/>
              </a:solidFill>
              <a:effectLst/>
              <a:uLnTx/>
              <a:uFillTx/>
              <a:latin typeface="Arial"/>
              <a:ea typeface="+mn-ea"/>
              <a:cs typeface="+mn-cs"/>
            </a:endParaRPr>
          </a:p>
        </p:txBody>
      </p:sp>
      <p:cxnSp>
        <p:nvCxnSpPr>
          <p:cNvPr id="9" name="Straight Connector 8">
            <a:extLst>
              <a:ext uri="{FF2B5EF4-FFF2-40B4-BE49-F238E27FC236}">
                <a16:creationId xmlns:a16="http://schemas.microsoft.com/office/drawing/2014/main" id="{EB840AC3-13EC-4542-B79C-CBB2D37FA919}"/>
              </a:ext>
            </a:extLst>
          </p:cNvPr>
          <p:cNvCxnSpPr>
            <a:cxnSpLocks/>
          </p:cNvCxnSpPr>
          <p:nvPr/>
        </p:nvCxnSpPr>
        <p:spPr>
          <a:xfrm>
            <a:off x="7245869" y="4220536"/>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DB02227-9CC5-B945-B7DA-C96CFDF53840}"/>
              </a:ext>
            </a:extLst>
          </p:cNvPr>
          <p:cNvCxnSpPr>
            <a:cxnSpLocks/>
          </p:cNvCxnSpPr>
          <p:nvPr/>
        </p:nvCxnSpPr>
        <p:spPr>
          <a:xfrm>
            <a:off x="7245869" y="4333180"/>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9C9A2E3-FFC1-A74F-AB5D-76FBE57D1607}"/>
              </a:ext>
            </a:extLst>
          </p:cNvPr>
          <p:cNvCxnSpPr>
            <a:cxnSpLocks/>
          </p:cNvCxnSpPr>
          <p:nvPr/>
        </p:nvCxnSpPr>
        <p:spPr>
          <a:xfrm>
            <a:off x="7245869" y="4452448"/>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F0A310D-3632-1D49-B78F-18EA2807ED3E}"/>
              </a:ext>
            </a:extLst>
          </p:cNvPr>
          <p:cNvCxnSpPr>
            <a:cxnSpLocks/>
          </p:cNvCxnSpPr>
          <p:nvPr/>
        </p:nvCxnSpPr>
        <p:spPr>
          <a:xfrm>
            <a:off x="7245869" y="4598220"/>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DA72D042-7303-B542-9B87-FEF2046D5B03}"/>
              </a:ext>
            </a:extLst>
          </p:cNvPr>
          <p:cNvSpPr/>
          <p:nvPr/>
        </p:nvSpPr>
        <p:spPr>
          <a:xfrm>
            <a:off x="6685750" y="2510612"/>
            <a:ext cx="2001049" cy="4081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002060"/>
                </a:solidFill>
                <a:effectLst/>
                <a:uLnTx/>
                <a:uFillTx/>
                <a:latin typeface="Arial"/>
                <a:ea typeface="+mn-ea"/>
                <a:cs typeface="+mn-cs"/>
              </a:rPr>
              <a:t>Data Accesses</a:t>
            </a:r>
          </a:p>
        </p:txBody>
      </p:sp>
      <p:sp>
        <p:nvSpPr>
          <p:cNvPr id="15" name="Rectangle 14">
            <a:extLst>
              <a:ext uri="{FF2B5EF4-FFF2-40B4-BE49-F238E27FC236}">
                <a16:creationId xmlns:a16="http://schemas.microsoft.com/office/drawing/2014/main" id="{B71642AE-09D7-524B-B7E3-83D41A102215}"/>
              </a:ext>
            </a:extLst>
          </p:cNvPr>
          <p:cNvSpPr/>
          <p:nvPr/>
        </p:nvSpPr>
        <p:spPr>
          <a:xfrm>
            <a:off x="6685749" y="2028260"/>
            <a:ext cx="2001049" cy="4081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002060"/>
                </a:solidFill>
                <a:effectLst/>
                <a:uLnTx/>
                <a:uFillTx/>
                <a:latin typeface="Arial"/>
                <a:ea typeface="+mn-ea"/>
                <a:cs typeface="+mn-cs"/>
              </a:rPr>
              <a:t>Business Actions</a:t>
            </a:r>
          </a:p>
        </p:txBody>
      </p:sp>
      <p:sp>
        <p:nvSpPr>
          <p:cNvPr id="16" name="Rectangle 15">
            <a:extLst>
              <a:ext uri="{FF2B5EF4-FFF2-40B4-BE49-F238E27FC236}">
                <a16:creationId xmlns:a16="http://schemas.microsoft.com/office/drawing/2014/main" id="{572DA547-9541-6D40-8B91-0D7EA36D7182}"/>
              </a:ext>
            </a:extLst>
          </p:cNvPr>
          <p:cNvSpPr/>
          <p:nvPr/>
        </p:nvSpPr>
        <p:spPr>
          <a:xfrm>
            <a:off x="6699464" y="1534144"/>
            <a:ext cx="2001049" cy="4081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002060"/>
                </a:solidFill>
                <a:effectLst/>
                <a:uLnTx/>
                <a:uFillTx/>
                <a:latin typeface="Arial"/>
                <a:ea typeface="+mn-ea"/>
                <a:cs typeface="+mn-cs"/>
              </a:rPr>
              <a:t>Programs</a:t>
            </a:r>
          </a:p>
        </p:txBody>
      </p:sp>
      <p:sp>
        <p:nvSpPr>
          <p:cNvPr id="17" name="Rectangle 16">
            <a:extLst>
              <a:ext uri="{FF2B5EF4-FFF2-40B4-BE49-F238E27FC236}">
                <a16:creationId xmlns:a16="http://schemas.microsoft.com/office/drawing/2014/main" id="{E8E678E7-6EEF-C440-99D3-A3500DB77D1D}"/>
              </a:ext>
            </a:extLst>
          </p:cNvPr>
          <p:cNvSpPr/>
          <p:nvPr/>
        </p:nvSpPr>
        <p:spPr>
          <a:xfrm>
            <a:off x="6699463" y="965854"/>
            <a:ext cx="2001049" cy="4081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002060"/>
                </a:solidFill>
                <a:effectLst/>
                <a:uLnTx/>
                <a:uFillTx/>
                <a:latin typeface="Arial"/>
                <a:ea typeface="+mn-ea"/>
                <a:cs typeface="+mn-cs"/>
              </a:rPr>
              <a:t>IMS Transaction</a:t>
            </a:r>
          </a:p>
        </p:txBody>
      </p:sp>
      <p:sp>
        <p:nvSpPr>
          <p:cNvPr id="18" name="Rectangle 17">
            <a:extLst>
              <a:ext uri="{FF2B5EF4-FFF2-40B4-BE49-F238E27FC236}">
                <a16:creationId xmlns:a16="http://schemas.microsoft.com/office/drawing/2014/main" id="{EB89176F-9799-D146-BF3E-A082E474F2F3}"/>
              </a:ext>
            </a:extLst>
          </p:cNvPr>
          <p:cNvSpPr/>
          <p:nvPr/>
        </p:nvSpPr>
        <p:spPr>
          <a:xfrm>
            <a:off x="457201" y="1146334"/>
            <a:ext cx="2300643" cy="1995427"/>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030A0"/>
                </a:solidFill>
                <a:effectLst/>
                <a:uLnTx/>
                <a:uFillTx/>
                <a:latin typeface="Arial"/>
                <a:ea typeface="+mn-ea"/>
                <a:cs typeface="+mn-cs"/>
              </a:rPr>
              <a:t>Cloud native runtime clusters</a:t>
            </a:r>
          </a:p>
        </p:txBody>
      </p:sp>
      <p:sp>
        <p:nvSpPr>
          <p:cNvPr id="19" name="Can 18">
            <a:extLst>
              <a:ext uri="{FF2B5EF4-FFF2-40B4-BE49-F238E27FC236}">
                <a16:creationId xmlns:a16="http://schemas.microsoft.com/office/drawing/2014/main" id="{CB298D09-6981-0D47-870D-1C1474169E0C}"/>
              </a:ext>
            </a:extLst>
          </p:cNvPr>
          <p:cNvSpPr/>
          <p:nvPr/>
        </p:nvSpPr>
        <p:spPr>
          <a:xfrm>
            <a:off x="599191" y="3638289"/>
            <a:ext cx="1258530" cy="660400"/>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a:ea typeface="+mn-ea"/>
                <a:cs typeface="+mn-cs"/>
              </a:rPr>
              <a:t>PostgreSQL</a:t>
            </a:r>
          </a:p>
        </p:txBody>
      </p:sp>
      <p:sp>
        <p:nvSpPr>
          <p:cNvPr id="21" name="Rounded Rectangle 20">
            <a:extLst>
              <a:ext uri="{FF2B5EF4-FFF2-40B4-BE49-F238E27FC236}">
                <a16:creationId xmlns:a16="http://schemas.microsoft.com/office/drawing/2014/main" id="{5D1EE10E-35FE-254F-8478-1C998D88D35E}"/>
              </a:ext>
            </a:extLst>
          </p:cNvPr>
          <p:cNvSpPr/>
          <p:nvPr/>
        </p:nvSpPr>
        <p:spPr>
          <a:xfrm>
            <a:off x="599190" y="1370776"/>
            <a:ext cx="1628327" cy="914400"/>
          </a:xfrm>
          <a:prstGeom prst="roundRect">
            <a:avLst>
              <a:gd name="adj" fmla="val 4825"/>
            </a:avLst>
          </a:prstGeom>
          <a:solidFill>
            <a:schemeClr val="accent1">
              <a:lumMod val="60000"/>
              <a:lumOff val="40000"/>
            </a:schemeClr>
          </a:solidFill>
          <a:ln w="952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Product </a:t>
            </a:r>
            <a:r>
              <a:rPr kumimoji="0" lang="en-US" sz="1000" b="0" i="0" u="none" strike="noStrike" kern="1200" cap="none" spc="0" normalizeH="0" baseline="0" noProof="0" dirty="0" err="1">
                <a:ln>
                  <a:noFill/>
                </a:ln>
                <a:solidFill>
                  <a:prstClr val="black"/>
                </a:solidFill>
                <a:effectLst/>
                <a:uLnTx/>
                <a:uFillTx/>
                <a:latin typeface="Arial"/>
                <a:ea typeface="+mn-ea"/>
                <a:cs typeface="+mn-cs"/>
              </a:rPr>
              <a:t>Mgr</a:t>
            </a:r>
            <a:r>
              <a:rPr kumimoji="0" lang="en-US" sz="1000" b="0" i="0" u="none" strike="noStrike" kern="1200" cap="none" spc="0" normalizeH="0" baseline="0" noProof="0" dirty="0">
                <a:ln>
                  <a:noFill/>
                </a:ln>
                <a:solidFill>
                  <a:prstClr val="black"/>
                </a:solidFill>
                <a:effectLst/>
                <a:uLnTx/>
                <a:uFillTx/>
                <a:latin typeface="Arial"/>
                <a:ea typeface="+mn-ea"/>
                <a:cs typeface="+mn-cs"/>
              </a:rPr>
              <a:t> MS</a:t>
            </a:r>
          </a:p>
        </p:txBody>
      </p:sp>
      <p:cxnSp>
        <p:nvCxnSpPr>
          <p:cNvPr id="22" name="Elbow Connector 21">
            <a:extLst>
              <a:ext uri="{FF2B5EF4-FFF2-40B4-BE49-F238E27FC236}">
                <a16:creationId xmlns:a16="http://schemas.microsoft.com/office/drawing/2014/main" id="{5D48D8CA-A22C-AC4C-B964-99B6E3AB3E43}"/>
              </a:ext>
            </a:extLst>
          </p:cNvPr>
          <p:cNvCxnSpPr>
            <a:cxnSpLocks/>
            <a:stCxn id="21" idx="2"/>
            <a:endCxn id="19" idx="1"/>
          </p:cNvCxnSpPr>
          <p:nvPr/>
        </p:nvCxnSpPr>
        <p:spPr>
          <a:xfrm rot="5400000">
            <a:off x="644349" y="2869283"/>
            <a:ext cx="1353113" cy="184898"/>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603D31CE-8C99-2442-8E5A-24C6B730B82D}"/>
              </a:ext>
            </a:extLst>
          </p:cNvPr>
          <p:cNvSpPr/>
          <p:nvPr/>
        </p:nvSpPr>
        <p:spPr>
          <a:xfrm>
            <a:off x="6685749" y="1108554"/>
            <a:ext cx="457200" cy="1839411"/>
          </a:xfrm>
          <a:prstGeom prst="roundRect">
            <a:avLst/>
          </a:prstGeom>
          <a:solidFill>
            <a:schemeClr val="accent2">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800" dirty="0">
                <a:solidFill>
                  <a:prstClr val="white"/>
                </a:solidFill>
                <a:latin typeface="Arial"/>
              </a:rPr>
              <a:t>Offers</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0" name="Rounded Rectangle 29">
            <a:extLst>
              <a:ext uri="{FF2B5EF4-FFF2-40B4-BE49-F238E27FC236}">
                <a16:creationId xmlns:a16="http://schemas.microsoft.com/office/drawing/2014/main" id="{8F0016ED-6B29-9143-A4B7-3CF13F208D91}"/>
              </a:ext>
            </a:extLst>
          </p:cNvPr>
          <p:cNvSpPr/>
          <p:nvPr/>
        </p:nvSpPr>
        <p:spPr>
          <a:xfrm>
            <a:off x="8318211" y="1121870"/>
            <a:ext cx="457200" cy="1839411"/>
          </a:xfrm>
          <a:prstGeom prst="roundRect">
            <a:avLst/>
          </a:prstGeom>
          <a:solidFill>
            <a:schemeClr val="accent2">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800" b="0" i="0" u="none" strike="noStrike" kern="1200" cap="none" spc="0" normalizeH="0" baseline="0" noProof="0" dirty="0">
                <a:ln>
                  <a:noFill/>
                </a:ln>
                <a:solidFill>
                  <a:prstClr val="white"/>
                </a:solidFill>
                <a:effectLst/>
                <a:uLnTx/>
                <a:uFillTx/>
                <a:latin typeface="Arial"/>
                <a:ea typeface="+mn-ea"/>
                <a:cs typeface="+mn-cs"/>
              </a:rPr>
              <a:t>Customer</a:t>
            </a:r>
          </a:p>
        </p:txBody>
      </p:sp>
      <p:sp>
        <p:nvSpPr>
          <p:cNvPr id="31" name="Rounded Rectangle 30">
            <a:extLst>
              <a:ext uri="{FF2B5EF4-FFF2-40B4-BE49-F238E27FC236}">
                <a16:creationId xmlns:a16="http://schemas.microsoft.com/office/drawing/2014/main" id="{83C5EDA7-468E-9043-8D84-201EEC600A5A}"/>
              </a:ext>
            </a:extLst>
          </p:cNvPr>
          <p:cNvSpPr/>
          <p:nvPr/>
        </p:nvSpPr>
        <p:spPr>
          <a:xfrm>
            <a:off x="4572000" y="131185"/>
            <a:ext cx="1128235" cy="5197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Fat Client Java Swing App</a:t>
            </a:r>
          </a:p>
        </p:txBody>
      </p:sp>
      <p:cxnSp>
        <p:nvCxnSpPr>
          <p:cNvPr id="33" name="Elbow Connector 32">
            <a:extLst>
              <a:ext uri="{FF2B5EF4-FFF2-40B4-BE49-F238E27FC236}">
                <a16:creationId xmlns:a16="http://schemas.microsoft.com/office/drawing/2014/main" id="{E0996E94-95DE-2749-8596-5A25F372EB5C}"/>
              </a:ext>
            </a:extLst>
          </p:cNvPr>
          <p:cNvCxnSpPr>
            <a:stCxn id="31" idx="3"/>
            <a:endCxn id="17" idx="0"/>
          </p:cNvCxnSpPr>
          <p:nvPr/>
        </p:nvCxnSpPr>
        <p:spPr>
          <a:xfrm>
            <a:off x="5700235" y="391080"/>
            <a:ext cx="1999753" cy="574774"/>
          </a:xfrm>
          <a:prstGeom prst="bentConnector2">
            <a:avLst/>
          </a:prstGeom>
          <a:ln>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C3BEEA74-AEB0-A44B-BF52-DF0E5A55D428}"/>
              </a:ext>
            </a:extLst>
          </p:cNvPr>
          <p:cNvSpPr txBox="1"/>
          <p:nvPr/>
        </p:nvSpPr>
        <p:spPr>
          <a:xfrm>
            <a:off x="7245869" y="131185"/>
            <a:ext cx="982961" cy="300082"/>
          </a:xfrm>
          <a:prstGeom prst="rect">
            <a:avLst/>
          </a:prstGeom>
          <a:noFill/>
        </p:spPr>
        <p:txBody>
          <a:bodyPr wrap="none" rtlCol="0">
            <a:spAutoFit/>
          </a:bodyPr>
          <a:lstStyle/>
          <a:p>
            <a:r>
              <a:rPr lang="en-US" dirty="0" err="1"/>
              <a:t>iiop</a:t>
            </a:r>
            <a:r>
              <a:rPr lang="en-US" dirty="0"/>
              <a:t>/ </a:t>
            </a:r>
            <a:r>
              <a:rPr lang="en-US" dirty="0" err="1"/>
              <a:t>corba</a:t>
            </a:r>
            <a:endParaRPr lang="en-US" dirty="0"/>
          </a:p>
        </p:txBody>
      </p:sp>
      <p:grpSp>
        <p:nvGrpSpPr>
          <p:cNvPr id="38" name="Group 37">
            <a:extLst>
              <a:ext uri="{FF2B5EF4-FFF2-40B4-BE49-F238E27FC236}">
                <a16:creationId xmlns:a16="http://schemas.microsoft.com/office/drawing/2014/main" id="{1A5B0926-2DAD-3A41-9898-AF7000994715}"/>
              </a:ext>
            </a:extLst>
          </p:cNvPr>
          <p:cNvGrpSpPr/>
          <p:nvPr/>
        </p:nvGrpSpPr>
        <p:grpSpPr>
          <a:xfrm>
            <a:off x="787579" y="1182711"/>
            <a:ext cx="533941" cy="188064"/>
            <a:chOff x="3383969" y="684409"/>
            <a:chExt cx="626831" cy="266407"/>
          </a:xfrm>
        </p:grpSpPr>
        <p:grpSp>
          <p:nvGrpSpPr>
            <p:cNvPr id="39" name="Group 38">
              <a:extLst>
                <a:ext uri="{FF2B5EF4-FFF2-40B4-BE49-F238E27FC236}">
                  <a16:creationId xmlns:a16="http://schemas.microsoft.com/office/drawing/2014/main" id="{E555B70A-7E1C-2240-BD0F-483F7DCDB3AC}"/>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46" name="Oval 45">
                <a:extLst>
                  <a:ext uri="{FF2B5EF4-FFF2-40B4-BE49-F238E27FC236}">
                    <a16:creationId xmlns:a16="http://schemas.microsoft.com/office/drawing/2014/main" id="{07B23BBF-492A-3440-B0C1-538F30D5B3D7}"/>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47" name="Straight Connector 46">
                <a:extLst>
                  <a:ext uri="{FF2B5EF4-FFF2-40B4-BE49-F238E27FC236}">
                    <a16:creationId xmlns:a16="http://schemas.microsoft.com/office/drawing/2014/main" id="{1B123F57-A514-0A41-8B7D-4C9F11C335D3}"/>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0" name="Group 39">
              <a:extLst>
                <a:ext uri="{FF2B5EF4-FFF2-40B4-BE49-F238E27FC236}">
                  <a16:creationId xmlns:a16="http://schemas.microsoft.com/office/drawing/2014/main" id="{7D868A93-9A05-9949-B88F-36E5347D2F0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44" name="Oval 43">
                <a:extLst>
                  <a:ext uri="{FF2B5EF4-FFF2-40B4-BE49-F238E27FC236}">
                    <a16:creationId xmlns:a16="http://schemas.microsoft.com/office/drawing/2014/main" id="{371C47A0-353A-6B42-8251-DF660BE29357}"/>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45" name="Straight Connector 44">
                <a:extLst>
                  <a:ext uri="{FF2B5EF4-FFF2-40B4-BE49-F238E27FC236}">
                    <a16:creationId xmlns:a16="http://schemas.microsoft.com/office/drawing/2014/main" id="{8B03518F-BE23-8F4D-8957-8F5151A1FDC6}"/>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480C1B0A-27A6-944A-A9AE-BEDAD50FC964}"/>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42" name="Oval 41">
                <a:extLst>
                  <a:ext uri="{FF2B5EF4-FFF2-40B4-BE49-F238E27FC236}">
                    <a16:creationId xmlns:a16="http://schemas.microsoft.com/office/drawing/2014/main" id="{848D31A4-26B6-D642-98F2-161665AF1CDE}"/>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43" name="Straight Connector 42">
                <a:extLst>
                  <a:ext uri="{FF2B5EF4-FFF2-40B4-BE49-F238E27FC236}">
                    <a16:creationId xmlns:a16="http://schemas.microsoft.com/office/drawing/2014/main" id="{FC8F973B-B267-4C4A-8F4C-478846B0B4A3}"/>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48" name="TextBox 47">
            <a:extLst>
              <a:ext uri="{FF2B5EF4-FFF2-40B4-BE49-F238E27FC236}">
                <a16:creationId xmlns:a16="http://schemas.microsoft.com/office/drawing/2014/main" id="{14A3B846-76C0-134F-9F38-34795EEA2CCB}"/>
              </a:ext>
            </a:extLst>
          </p:cNvPr>
          <p:cNvSpPr txBox="1"/>
          <p:nvPr/>
        </p:nvSpPr>
        <p:spPr>
          <a:xfrm>
            <a:off x="626677" y="995596"/>
            <a:ext cx="899605" cy="261610"/>
          </a:xfrm>
          <a:prstGeom prst="rect">
            <a:avLst/>
          </a:prstGeom>
          <a:noFill/>
        </p:spPr>
        <p:txBody>
          <a:bodyPr wrap="none" rtlCol="0">
            <a:spAutoFit/>
          </a:bodyPr>
          <a:lstStyle/>
          <a:p>
            <a:r>
              <a:rPr lang="en-US" sz="1100" dirty="0"/>
              <a:t>REST APIs</a:t>
            </a:r>
          </a:p>
        </p:txBody>
      </p:sp>
      <p:cxnSp>
        <p:nvCxnSpPr>
          <p:cNvPr id="49" name="Elbow Connector 48">
            <a:extLst>
              <a:ext uri="{FF2B5EF4-FFF2-40B4-BE49-F238E27FC236}">
                <a16:creationId xmlns:a16="http://schemas.microsoft.com/office/drawing/2014/main" id="{9ADA66D1-A55C-564B-8F88-E5A8B2B4D47C}"/>
              </a:ext>
            </a:extLst>
          </p:cNvPr>
          <p:cNvCxnSpPr>
            <a:cxnSpLocks/>
            <a:stCxn id="13" idx="2"/>
            <a:endCxn id="54" idx="0"/>
          </p:cNvCxnSpPr>
          <p:nvPr/>
        </p:nvCxnSpPr>
        <p:spPr>
          <a:xfrm rot="16200000" flipH="1">
            <a:off x="1833762" y="2278961"/>
            <a:ext cx="1730144" cy="1696981"/>
          </a:xfrm>
          <a:prstGeom prst="bentConnector3">
            <a:avLst>
              <a:gd name="adj1" fmla="val 34006"/>
            </a:avLst>
          </a:prstGeom>
          <a:ln>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B8143ECD-D6C0-2A43-BD69-EF59CBA92F3E}"/>
              </a:ext>
            </a:extLst>
          </p:cNvPr>
          <p:cNvCxnSpPr>
            <a:cxnSpLocks/>
            <a:stCxn id="31" idx="2"/>
            <a:endCxn id="48" idx="0"/>
          </p:cNvCxnSpPr>
          <p:nvPr/>
        </p:nvCxnSpPr>
        <p:spPr>
          <a:xfrm rot="5400000">
            <a:off x="2933989" y="-1206534"/>
            <a:ext cx="344621" cy="4059638"/>
          </a:xfrm>
          <a:prstGeom prst="bentConnector3">
            <a:avLst>
              <a:gd name="adj1" fmla="val 50000"/>
            </a:avLst>
          </a:prstGeom>
          <a:ln>
            <a:solidFill>
              <a:schemeClr val="accent2">
                <a:lumMod val="7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2189138D-F3B1-7941-9C26-10F23FEA8E2D}"/>
              </a:ext>
            </a:extLst>
          </p:cNvPr>
          <p:cNvSpPr txBox="1"/>
          <p:nvPr/>
        </p:nvSpPr>
        <p:spPr>
          <a:xfrm>
            <a:off x="2477071" y="543120"/>
            <a:ext cx="1704313" cy="300082"/>
          </a:xfrm>
          <a:prstGeom prst="rect">
            <a:avLst/>
          </a:prstGeom>
          <a:noFill/>
        </p:spPr>
        <p:txBody>
          <a:bodyPr wrap="none" rtlCol="0">
            <a:spAutoFit/>
          </a:bodyPr>
          <a:lstStyle/>
          <a:p>
            <a:r>
              <a:rPr lang="en-US" dirty="0"/>
              <a:t>HTTP/ Json or XML</a:t>
            </a:r>
          </a:p>
        </p:txBody>
      </p:sp>
      <p:sp>
        <p:nvSpPr>
          <p:cNvPr id="57" name="TextBox 56">
            <a:extLst>
              <a:ext uri="{FF2B5EF4-FFF2-40B4-BE49-F238E27FC236}">
                <a16:creationId xmlns:a16="http://schemas.microsoft.com/office/drawing/2014/main" id="{F8D126AD-5646-5640-96F1-42A7BE1A04D2}"/>
              </a:ext>
            </a:extLst>
          </p:cNvPr>
          <p:cNvSpPr txBox="1"/>
          <p:nvPr/>
        </p:nvSpPr>
        <p:spPr>
          <a:xfrm>
            <a:off x="3695871" y="832936"/>
            <a:ext cx="944489" cy="300082"/>
          </a:xfrm>
          <a:prstGeom prst="rect">
            <a:avLst/>
          </a:prstGeom>
          <a:noFill/>
        </p:spPr>
        <p:txBody>
          <a:bodyPr wrap="none" rtlCol="0">
            <a:spAutoFit/>
          </a:bodyPr>
          <a:lstStyle/>
          <a:p>
            <a:r>
              <a:rPr lang="en-US" dirty="0"/>
              <a:t>New write</a:t>
            </a:r>
          </a:p>
        </p:txBody>
      </p:sp>
      <p:cxnSp>
        <p:nvCxnSpPr>
          <p:cNvPr id="59" name="Elbow Connector 58">
            <a:extLst>
              <a:ext uri="{FF2B5EF4-FFF2-40B4-BE49-F238E27FC236}">
                <a16:creationId xmlns:a16="http://schemas.microsoft.com/office/drawing/2014/main" id="{2026012D-295D-B448-9B4E-B50DC4399DAB}"/>
              </a:ext>
            </a:extLst>
          </p:cNvPr>
          <p:cNvCxnSpPr>
            <a:cxnSpLocks/>
            <a:stCxn id="15" idx="1"/>
            <a:endCxn id="21" idx="3"/>
          </p:cNvCxnSpPr>
          <p:nvPr/>
        </p:nvCxnSpPr>
        <p:spPr>
          <a:xfrm rot="10800000">
            <a:off x="2227517" y="1827977"/>
            <a:ext cx="4458232" cy="404373"/>
          </a:xfrm>
          <a:prstGeom prst="bentConnector3">
            <a:avLst>
              <a:gd name="adj1" fmla="val 50000"/>
            </a:avLst>
          </a:prstGeom>
          <a:ln>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F9CF2773-5E2A-A74A-AF7D-B7C415AF20F1}"/>
              </a:ext>
            </a:extLst>
          </p:cNvPr>
          <p:cNvSpPr txBox="1"/>
          <p:nvPr/>
        </p:nvSpPr>
        <p:spPr>
          <a:xfrm>
            <a:off x="3340353" y="1921359"/>
            <a:ext cx="1992853" cy="300082"/>
          </a:xfrm>
          <a:prstGeom prst="rect">
            <a:avLst/>
          </a:prstGeom>
          <a:noFill/>
        </p:spPr>
        <p:txBody>
          <a:bodyPr wrap="none" rtlCol="0">
            <a:spAutoFit/>
          </a:bodyPr>
          <a:lstStyle/>
          <a:p>
            <a:r>
              <a:rPr lang="en-US" dirty="0"/>
              <a:t>Read current state data</a:t>
            </a:r>
          </a:p>
        </p:txBody>
      </p:sp>
      <p:pic>
        <p:nvPicPr>
          <p:cNvPr id="50" name="Picture 49">
            <a:extLst>
              <a:ext uri="{FF2B5EF4-FFF2-40B4-BE49-F238E27FC236}">
                <a16:creationId xmlns:a16="http://schemas.microsoft.com/office/drawing/2014/main" id="{2CCC54C8-B7A3-504B-A40C-3CB03B040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513" y="3090528"/>
            <a:ext cx="414713" cy="290095"/>
          </a:xfrm>
          <a:prstGeom prst="rect">
            <a:avLst/>
          </a:prstGeom>
        </p:spPr>
      </p:pic>
      <p:sp>
        <p:nvSpPr>
          <p:cNvPr id="51" name="Rounded Rectangle 50">
            <a:extLst>
              <a:ext uri="{FF2B5EF4-FFF2-40B4-BE49-F238E27FC236}">
                <a16:creationId xmlns:a16="http://schemas.microsoft.com/office/drawing/2014/main" id="{6EB5BD4D-543E-5C45-B24B-ECF1C6D516DB}"/>
              </a:ext>
            </a:extLst>
          </p:cNvPr>
          <p:cNvSpPr/>
          <p:nvPr/>
        </p:nvSpPr>
        <p:spPr bwMode="auto">
          <a:xfrm>
            <a:off x="3280733" y="3992524"/>
            <a:ext cx="167428" cy="548634"/>
          </a:xfrm>
          <a:prstGeom prst="roundRect">
            <a:avLst/>
          </a:prstGeom>
          <a:solidFill>
            <a:schemeClr val="accent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0</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54" name="Rounded Rectangle 53">
            <a:extLst>
              <a:ext uri="{FF2B5EF4-FFF2-40B4-BE49-F238E27FC236}">
                <a16:creationId xmlns:a16="http://schemas.microsoft.com/office/drawing/2014/main" id="{4286C325-4FB8-4348-AE47-3031110502D0}"/>
              </a:ext>
            </a:extLst>
          </p:cNvPr>
          <p:cNvSpPr/>
          <p:nvPr/>
        </p:nvSpPr>
        <p:spPr bwMode="auto">
          <a:xfrm>
            <a:off x="3463611" y="3992524"/>
            <a:ext cx="167428" cy="548634"/>
          </a:xfrm>
          <a:prstGeom prst="roundRect">
            <a:avLst/>
          </a:prstGeom>
          <a:solidFill>
            <a:schemeClr val="accent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1</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55" name="Rounded Rectangle 54">
            <a:extLst>
              <a:ext uri="{FF2B5EF4-FFF2-40B4-BE49-F238E27FC236}">
                <a16:creationId xmlns:a16="http://schemas.microsoft.com/office/drawing/2014/main" id="{694A801E-2AA8-6746-9E60-95EE0BEFD61F}"/>
              </a:ext>
            </a:extLst>
          </p:cNvPr>
          <p:cNvSpPr/>
          <p:nvPr/>
        </p:nvSpPr>
        <p:spPr bwMode="auto">
          <a:xfrm>
            <a:off x="3639411" y="3992524"/>
            <a:ext cx="184171" cy="548634"/>
          </a:xfrm>
          <a:prstGeom prst="roundRect">
            <a:avLst/>
          </a:prstGeom>
          <a:solidFill>
            <a:schemeClr val="accent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2</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60" name="Rounded Rectangle 59">
            <a:extLst>
              <a:ext uri="{FF2B5EF4-FFF2-40B4-BE49-F238E27FC236}">
                <a16:creationId xmlns:a16="http://schemas.microsoft.com/office/drawing/2014/main" id="{E83EFA6A-2BBA-5946-BC3D-2531522E7993}"/>
              </a:ext>
            </a:extLst>
          </p:cNvPr>
          <p:cNvSpPr/>
          <p:nvPr/>
        </p:nvSpPr>
        <p:spPr bwMode="auto">
          <a:xfrm>
            <a:off x="3822289" y="3992524"/>
            <a:ext cx="184171" cy="548634"/>
          </a:xfrm>
          <a:prstGeom prst="roundRect">
            <a:avLst/>
          </a:prstGeom>
          <a:solidFill>
            <a:schemeClr val="accent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3</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61" name="Rounded Rectangle 60">
            <a:extLst>
              <a:ext uri="{FF2B5EF4-FFF2-40B4-BE49-F238E27FC236}">
                <a16:creationId xmlns:a16="http://schemas.microsoft.com/office/drawing/2014/main" id="{DE222AA0-10DF-2D4E-8980-C70516F87E3E}"/>
              </a:ext>
            </a:extLst>
          </p:cNvPr>
          <p:cNvSpPr/>
          <p:nvPr/>
        </p:nvSpPr>
        <p:spPr bwMode="auto">
          <a:xfrm>
            <a:off x="4006460" y="3992524"/>
            <a:ext cx="184171" cy="548634"/>
          </a:xfrm>
          <a:prstGeom prst="roundRect">
            <a:avLst/>
          </a:prstGeom>
          <a:solidFill>
            <a:schemeClr val="accent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4</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62" name="Rounded Rectangle 61">
            <a:extLst>
              <a:ext uri="{FF2B5EF4-FFF2-40B4-BE49-F238E27FC236}">
                <a16:creationId xmlns:a16="http://schemas.microsoft.com/office/drawing/2014/main" id="{FE3644DA-96B1-8F4B-9DFD-998EEAE4099D}"/>
              </a:ext>
            </a:extLst>
          </p:cNvPr>
          <p:cNvSpPr/>
          <p:nvPr/>
        </p:nvSpPr>
        <p:spPr bwMode="auto">
          <a:xfrm>
            <a:off x="4193239" y="3992524"/>
            <a:ext cx="184171" cy="548634"/>
          </a:xfrm>
          <a:prstGeom prst="roundRect">
            <a:avLst/>
          </a:prstGeom>
          <a:solidFill>
            <a:schemeClr val="accent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5</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65" name="Rounded Rectangle 64">
            <a:extLst>
              <a:ext uri="{FF2B5EF4-FFF2-40B4-BE49-F238E27FC236}">
                <a16:creationId xmlns:a16="http://schemas.microsoft.com/office/drawing/2014/main" id="{DBAA85B8-C3E8-4C4D-9687-40F6D32F3B42}"/>
              </a:ext>
            </a:extLst>
          </p:cNvPr>
          <p:cNvSpPr/>
          <p:nvPr/>
        </p:nvSpPr>
        <p:spPr bwMode="auto">
          <a:xfrm>
            <a:off x="4373509" y="3992524"/>
            <a:ext cx="184171" cy="548634"/>
          </a:xfrm>
          <a:prstGeom prst="roundRect">
            <a:avLst/>
          </a:prstGeom>
          <a:solidFill>
            <a:schemeClr val="accent2">
              <a:lumMod val="7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6</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66" name="Rounded Rectangle 65">
            <a:extLst>
              <a:ext uri="{FF2B5EF4-FFF2-40B4-BE49-F238E27FC236}">
                <a16:creationId xmlns:a16="http://schemas.microsoft.com/office/drawing/2014/main" id="{29D2CA40-E254-BC47-BCA8-DC85E7816813}"/>
              </a:ext>
            </a:extLst>
          </p:cNvPr>
          <p:cNvSpPr/>
          <p:nvPr/>
        </p:nvSpPr>
        <p:spPr bwMode="auto">
          <a:xfrm>
            <a:off x="4553779" y="3992524"/>
            <a:ext cx="184171" cy="548634"/>
          </a:xfrm>
          <a:prstGeom prst="roundRect">
            <a:avLst/>
          </a:prstGeom>
          <a:solidFill>
            <a:schemeClr val="accent2">
              <a:lumMod val="7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7</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67" name="AutoShape 4">
            <a:extLst>
              <a:ext uri="{FF2B5EF4-FFF2-40B4-BE49-F238E27FC236}">
                <a16:creationId xmlns:a16="http://schemas.microsoft.com/office/drawing/2014/main" id="{947500B3-DFFF-9948-93D5-41DC4CD3ADB1}"/>
              </a:ext>
            </a:extLst>
          </p:cNvPr>
          <p:cNvSpPr>
            <a:spLocks noChangeArrowheads="1"/>
          </p:cNvSpPr>
          <p:nvPr/>
        </p:nvSpPr>
        <p:spPr bwMode="auto">
          <a:xfrm>
            <a:off x="2621614" y="3773301"/>
            <a:ext cx="2431721" cy="89965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6D7777"/>
              </a:solidFill>
              <a:effectLst/>
              <a:uLnTx/>
              <a:uFillTx/>
              <a:latin typeface="Arial"/>
              <a:ea typeface="+mn-ea"/>
              <a:cs typeface="+mn-cs"/>
            </a:endParaRPr>
          </a:p>
        </p:txBody>
      </p:sp>
      <p:pic>
        <p:nvPicPr>
          <p:cNvPr id="68" name="Picture 67">
            <a:extLst>
              <a:ext uri="{FF2B5EF4-FFF2-40B4-BE49-F238E27FC236}">
                <a16:creationId xmlns:a16="http://schemas.microsoft.com/office/drawing/2014/main" id="{23B1A915-E1A5-F547-9998-10907FF34238}"/>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619006" y="4412561"/>
            <a:ext cx="719507" cy="378203"/>
          </a:xfrm>
          <a:prstGeom prst="rect">
            <a:avLst/>
          </a:prstGeom>
        </p:spPr>
      </p:pic>
      <p:sp>
        <p:nvSpPr>
          <p:cNvPr id="69" name="TextBox 68">
            <a:extLst>
              <a:ext uri="{FF2B5EF4-FFF2-40B4-BE49-F238E27FC236}">
                <a16:creationId xmlns:a16="http://schemas.microsoft.com/office/drawing/2014/main" id="{039DCDCA-CC06-AF4A-99D6-AB5CE1BA4EEE}"/>
              </a:ext>
            </a:extLst>
          </p:cNvPr>
          <p:cNvSpPr txBox="1"/>
          <p:nvPr/>
        </p:nvSpPr>
        <p:spPr>
          <a:xfrm>
            <a:off x="3215820" y="3755892"/>
            <a:ext cx="1091966"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13" dirty="0">
                <a:solidFill>
                  <a:srgbClr val="C8D2D2">
                    <a:lumMod val="25000"/>
                  </a:srgbClr>
                </a:solidFill>
                <a:latin typeface="Arial"/>
              </a:rPr>
              <a:t>Product</a:t>
            </a:r>
            <a:r>
              <a:rPr kumimoji="0" lang="en-US" sz="1013" b="0" i="0" u="none" strike="noStrike" kern="1200" cap="none" spc="0" normalizeH="0" baseline="0" noProof="0" dirty="0">
                <a:ln>
                  <a:noFill/>
                </a:ln>
                <a:solidFill>
                  <a:srgbClr val="C8D2D2">
                    <a:lumMod val="25000"/>
                  </a:srgbClr>
                </a:solidFill>
                <a:effectLst/>
                <a:uLnTx/>
                <a:uFillTx/>
                <a:latin typeface="Arial"/>
                <a:ea typeface="+mn-ea"/>
                <a:cs typeface="+mn-cs"/>
              </a:rPr>
              <a:t>s Topic</a:t>
            </a:r>
          </a:p>
        </p:txBody>
      </p:sp>
      <p:sp>
        <p:nvSpPr>
          <p:cNvPr id="13" name="Rounded Rectangle 12">
            <a:extLst>
              <a:ext uri="{FF2B5EF4-FFF2-40B4-BE49-F238E27FC236}">
                <a16:creationId xmlns:a16="http://schemas.microsoft.com/office/drawing/2014/main" id="{1169903C-3C06-FC49-A54D-13B08CE09612}"/>
              </a:ext>
            </a:extLst>
          </p:cNvPr>
          <p:cNvSpPr/>
          <p:nvPr/>
        </p:nvSpPr>
        <p:spPr>
          <a:xfrm>
            <a:off x="1517912" y="1966519"/>
            <a:ext cx="664863" cy="2958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rgbClr val="002060"/>
                </a:solidFill>
                <a:effectLst/>
                <a:uLnTx/>
                <a:uFillTx/>
                <a:latin typeface="Arial"/>
                <a:ea typeface="+mn-ea"/>
                <a:cs typeface="+mn-cs"/>
              </a:rPr>
              <a:t>Kafka Producer</a:t>
            </a:r>
          </a:p>
        </p:txBody>
      </p:sp>
      <p:sp>
        <p:nvSpPr>
          <p:cNvPr id="27" name="TextBox 26">
            <a:extLst>
              <a:ext uri="{FF2B5EF4-FFF2-40B4-BE49-F238E27FC236}">
                <a16:creationId xmlns:a16="http://schemas.microsoft.com/office/drawing/2014/main" id="{53848F32-0D55-3D49-927C-59DDB2E6E8E1}"/>
              </a:ext>
            </a:extLst>
          </p:cNvPr>
          <p:cNvSpPr txBox="1"/>
          <p:nvPr/>
        </p:nvSpPr>
        <p:spPr>
          <a:xfrm>
            <a:off x="3753226" y="2961281"/>
            <a:ext cx="1090363" cy="400110"/>
          </a:xfrm>
          <a:prstGeom prst="rect">
            <a:avLst/>
          </a:prstGeom>
          <a:noFill/>
        </p:spPr>
        <p:txBody>
          <a:bodyPr wrap="none" rtlCol="0">
            <a:spAutoFit/>
          </a:bodyPr>
          <a:lstStyle/>
          <a:p>
            <a:r>
              <a:rPr lang="en-US" sz="1000" dirty="0" err="1"/>
              <a:t>productAdded</a:t>
            </a:r>
            <a:endParaRPr lang="en-US" sz="1000" dirty="0"/>
          </a:p>
          <a:p>
            <a:r>
              <a:rPr lang="en-US" sz="1000" dirty="0" err="1"/>
              <a:t>productUpdated</a:t>
            </a:r>
            <a:endParaRPr lang="en-US" sz="1000" dirty="0"/>
          </a:p>
        </p:txBody>
      </p:sp>
      <p:sp>
        <p:nvSpPr>
          <p:cNvPr id="70" name="TextBox 69">
            <a:extLst>
              <a:ext uri="{FF2B5EF4-FFF2-40B4-BE49-F238E27FC236}">
                <a16:creationId xmlns:a16="http://schemas.microsoft.com/office/drawing/2014/main" id="{432DFDAB-DCD9-6640-9E6A-36A87A10FED1}"/>
              </a:ext>
            </a:extLst>
          </p:cNvPr>
          <p:cNvSpPr txBox="1"/>
          <p:nvPr/>
        </p:nvSpPr>
        <p:spPr>
          <a:xfrm>
            <a:off x="3280733" y="4805745"/>
            <a:ext cx="1481496" cy="246221"/>
          </a:xfrm>
          <a:prstGeom prst="rect">
            <a:avLst/>
          </a:prstGeom>
          <a:noFill/>
        </p:spPr>
        <p:txBody>
          <a:bodyPr wrap="none" rtlCol="0">
            <a:spAutoFit/>
          </a:bodyPr>
          <a:lstStyle/>
          <a:p>
            <a:r>
              <a:rPr lang="en-US" sz="1000" dirty="0"/>
              <a:t>[</a:t>
            </a:r>
            <a:r>
              <a:rPr lang="en-US" sz="1000" dirty="0" err="1"/>
              <a:t>productID</a:t>
            </a:r>
            <a:r>
              <a:rPr lang="en-US" sz="1000" dirty="0"/>
              <a:t>, values, TS]</a:t>
            </a:r>
          </a:p>
        </p:txBody>
      </p:sp>
      <p:sp>
        <p:nvSpPr>
          <p:cNvPr id="71" name="Rectangle 70">
            <a:extLst>
              <a:ext uri="{FF2B5EF4-FFF2-40B4-BE49-F238E27FC236}">
                <a16:creationId xmlns:a16="http://schemas.microsoft.com/office/drawing/2014/main" id="{8068A240-9020-BD41-A684-1AAC9D2A4520}"/>
              </a:ext>
            </a:extLst>
          </p:cNvPr>
          <p:cNvSpPr/>
          <p:nvPr/>
        </p:nvSpPr>
        <p:spPr>
          <a:xfrm>
            <a:off x="5265150" y="4431041"/>
            <a:ext cx="1136158" cy="26557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325C80">
                    <a:lumMod val="50000"/>
                  </a:srgbClr>
                </a:solidFill>
                <a:effectLst/>
                <a:uLnTx/>
                <a:uFillTx/>
                <a:latin typeface="Arial"/>
                <a:ea typeface="+mn-ea"/>
                <a:cs typeface="+mn-cs"/>
              </a:rPr>
              <a:t>Worker</a:t>
            </a:r>
          </a:p>
        </p:txBody>
      </p:sp>
      <p:sp>
        <p:nvSpPr>
          <p:cNvPr id="72" name="AutoShape 4">
            <a:extLst>
              <a:ext uri="{FF2B5EF4-FFF2-40B4-BE49-F238E27FC236}">
                <a16:creationId xmlns:a16="http://schemas.microsoft.com/office/drawing/2014/main" id="{6A34F2B5-8FA6-BD4F-83E5-A1628EEF8A06}"/>
              </a:ext>
            </a:extLst>
          </p:cNvPr>
          <p:cNvSpPr>
            <a:spLocks noChangeArrowheads="1"/>
          </p:cNvSpPr>
          <p:nvPr/>
        </p:nvSpPr>
        <p:spPr bwMode="auto">
          <a:xfrm>
            <a:off x="5125990" y="3773301"/>
            <a:ext cx="1507392" cy="1218760"/>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Arial"/>
                <a:ea typeface="+mn-ea"/>
                <a:cs typeface="+mn-cs"/>
              </a:rPr>
              <a:t>Kafka Connect Cluster</a:t>
            </a:r>
          </a:p>
        </p:txBody>
      </p:sp>
      <p:sp>
        <p:nvSpPr>
          <p:cNvPr id="73" name="Rectangle 72">
            <a:extLst>
              <a:ext uri="{FF2B5EF4-FFF2-40B4-BE49-F238E27FC236}">
                <a16:creationId xmlns:a16="http://schemas.microsoft.com/office/drawing/2014/main" id="{3B929DF2-7D13-0D4F-BA23-3699283BE832}"/>
              </a:ext>
            </a:extLst>
          </p:cNvPr>
          <p:cNvSpPr/>
          <p:nvPr/>
        </p:nvSpPr>
        <p:spPr>
          <a:xfrm>
            <a:off x="5280030" y="4067610"/>
            <a:ext cx="1136158" cy="26557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325C80">
                    <a:lumMod val="50000"/>
                  </a:srgbClr>
                </a:solidFill>
                <a:effectLst/>
                <a:uLnTx/>
                <a:uFillTx/>
                <a:latin typeface="Arial"/>
                <a:ea typeface="+mn-ea"/>
                <a:cs typeface="+mn-cs"/>
              </a:rPr>
              <a:t>Worker</a:t>
            </a:r>
          </a:p>
        </p:txBody>
      </p:sp>
      <p:cxnSp>
        <p:nvCxnSpPr>
          <p:cNvPr id="74" name="Elbow Connector 73">
            <a:extLst>
              <a:ext uri="{FF2B5EF4-FFF2-40B4-BE49-F238E27FC236}">
                <a16:creationId xmlns:a16="http://schemas.microsoft.com/office/drawing/2014/main" id="{C2FBC593-5B54-BF4D-B13D-38E8A1BC3195}"/>
              </a:ext>
            </a:extLst>
          </p:cNvPr>
          <p:cNvCxnSpPr>
            <a:cxnSpLocks/>
            <a:stCxn id="54" idx="2"/>
            <a:endCxn id="73" idx="1"/>
          </p:cNvCxnSpPr>
          <p:nvPr/>
        </p:nvCxnSpPr>
        <p:spPr>
          <a:xfrm rot="5400000" flipH="1" flipV="1">
            <a:off x="4243295" y="3504424"/>
            <a:ext cx="340763" cy="1732705"/>
          </a:xfrm>
          <a:prstGeom prst="bentConnector4">
            <a:avLst>
              <a:gd name="adj1" fmla="val -67085"/>
              <a:gd name="adj2" fmla="val 82274"/>
            </a:avLst>
          </a:prstGeom>
          <a:ln>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Elbow Connector 78">
            <a:extLst>
              <a:ext uri="{FF2B5EF4-FFF2-40B4-BE49-F238E27FC236}">
                <a16:creationId xmlns:a16="http://schemas.microsoft.com/office/drawing/2014/main" id="{2AE475A1-F300-4B40-8F6E-E0BDF869B894}"/>
              </a:ext>
            </a:extLst>
          </p:cNvPr>
          <p:cNvCxnSpPr>
            <a:cxnSpLocks/>
            <a:stCxn id="73" idx="3"/>
            <a:endCxn id="7" idx="3"/>
          </p:cNvCxnSpPr>
          <p:nvPr/>
        </p:nvCxnSpPr>
        <p:spPr>
          <a:xfrm>
            <a:off x="6416188" y="4200395"/>
            <a:ext cx="1268369" cy="622430"/>
          </a:xfrm>
          <a:prstGeom prst="bentConnector4">
            <a:avLst>
              <a:gd name="adj1" fmla="val 25194"/>
              <a:gd name="adj2" fmla="val 136727"/>
            </a:avLst>
          </a:prstGeom>
          <a:ln>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Elbow Connector 81">
            <a:extLst>
              <a:ext uri="{FF2B5EF4-FFF2-40B4-BE49-F238E27FC236}">
                <a16:creationId xmlns:a16="http://schemas.microsoft.com/office/drawing/2014/main" id="{2CB120D7-FEB9-D949-801D-52A1ADB89193}"/>
              </a:ext>
            </a:extLst>
          </p:cNvPr>
          <p:cNvCxnSpPr>
            <a:cxnSpLocks/>
            <a:stCxn id="7" idx="1"/>
            <a:endCxn id="14" idx="2"/>
          </p:cNvCxnSpPr>
          <p:nvPr/>
        </p:nvCxnSpPr>
        <p:spPr>
          <a:xfrm rot="5400000" flipH="1" flipV="1">
            <a:off x="7415931" y="3187417"/>
            <a:ext cx="538971" cy="1718"/>
          </a:xfrm>
          <a:prstGeom prst="bentConnector3">
            <a:avLst>
              <a:gd name="adj1" fmla="val 50000"/>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21675EA7-2CF0-F046-B7B7-30F8BE734E50}"/>
              </a:ext>
            </a:extLst>
          </p:cNvPr>
          <p:cNvSpPr txBox="1"/>
          <p:nvPr/>
        </p:nvSpPr>
        <p:spPr>
          <a:xfrm>
            <a:off x="544734" y="4333180"/>
            <a:ext cx="886781" cy="300082"/>
          </a:xfrm>
          <a:prstGeom prst="rect">
            <a:avLst/>
          </a:prstGeom>
          <a:noFill/>
        </p:spPr>
        <p:txBody>
          <a:bodyPr wrap="none" rtlCol="0">
            <a:spAutoFit/>
          </a:bodyPr>
          <a:lstStyle/>
          <a:p>
            <a:r>
              <a:rPr lang="en-US" dirty="0"/>
              <a:t>22 tables</a:t>
            </a:r>
          </a:p>
        </p:txBody>
      </p:sp>
      <p:sp>
        <p:nvSpPr>
          <p:cNvPr id="75" name="Rounded Rectangle 74">
            <a:extLst>
              <a:ext uri="{FF2B5EF4-FFF2-40B4-BE49-F238E27FC236}">
                <a16:creationId xmlns:a16="http://schemas.microsoft.com/office/drawing/2014/main" id="{DD9536B4-F339-5747-8B6B-195C99578A8D}"/>
              </a:ext>
            </a:extLst>
          </p:cNvPr>
          <p:cNvSpPr/>
          <p:nvPr/>
        </p:nvSpPr>
        <p:spPr>
          <a:xfrm>
            <a:off x="3875414" y="1584443"/>
            <a:ext cx="1366029" cy="40786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688" b="1" dirty="0">
                <a:solidFill>
                  <a:srgbClr val="00BAB6"/>
                </a:solidFill>
                <a:latin typeface="IBM Plex Sans" panose="020B0503050000000000" pitchFamily="34" charset="77"/>
                <a:sym typeface="Wingdings" pitchFamily="2" charset="2"/>
              </a:rPr>
              <a:t>Transform Engine</a:t>
            </a:r>
            <a:endParaRPr lang="en-US" sz="688" b="1" dirty="0">
              <a:solidFill>
                <a:srgbClr val="00BAB6"/>
              </a:solidFill>
              <a:latin typeface="IBM Plex Sans" panose="020B0503050000000000" pitchFamily="34" charset="77"/>
            </a:endParaRPr>
          </a:p>
        </p:txBody>
      </p:sp>
      <p:pic>
        <p:nvPicPr>
          <p:cNvPr id="76" name="Picture 75">
            <a:extLst>
              <a:ext uri="{FF2B5EF4-FFF2-40B4-BE49-F238E27FC236}">
                <a16:creationId xmlns:a16="http://schemas.microsoft.com/office/drawing/2014/main" id="{BC974A30-0D30-8F40-8373-BE583BC86D11}"/>
              </a:ext>
            </a:extLst>
          </p:cNvPr>
          <p:cNvPicPr>
            <a:picLocks noChangeAspect="1"/>
          </p:cNvPicPr>
          <p:nvPr/>
        </p:nvPicPr>
        <p:blipFill>
          <a:blip r:embed="rId6"/>
          <a:stretch>
            <a:fillRect/>
          </a:stretch>
        </p:blipFill>
        <p:spPr>
          <a:xfrm>
            <a:off x="4426209" y="1726434"/>
            <a:ext cx="193078" cy="212385"/>
          </a:xfrm>
          <a:prstGeom prst="rect">
            <a:avLst/>
          </a:prstGeom>
        </p:spPr>
      </p:pic>
    </p:spTree>
    <p:extLst>
      <p:ext uri="{BB962C8B-B14F-4D97-AF65-F5344CB8AC3E}">
        <p14:creationId xmlns:p14="http://schemas.microsoft.com/office/powerpoint/2010/main" val="2349815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EC99C-A6CA-2341-A377-4F9851415B1B}"/>
              </a:ext>
            </a:extLst>
          </p:cNvPr>
          <p:cNvSpPr>
            <a:spLocks noGrp="1"/>
          </p:cNvSpPr>
          <p:nvPr>
            <p:ph type="title"/>
          </p:nvPr>
        </p:nvSpPr>
        <p:spPr/>
        <p:txBody>
          <a:bodyPr/>
          <a:lstStyle/>
          <a:p>
            <a:r>
              <a:rPr lang="en-US" sz="1800" dirty="0"/>
              <a:t>Combining CDC with Kafka</a:t>
            </a:r>
          </a:p>
        </p:txBody>
      </p:sp>
      <p:sp>
        <p:nvSpPr>
          <p:cNvPr id="3" name="Slide Number Placeholder 2">
            <a:extLst>
              <a:ext uri="{FF2B5EF4-FFF2-40B4-BE49-F238E27FC236}">
                <a16:creationId xmlns:a16="http://schemas.microsoft.com/office/drawing/2014/main" id="{7D3CABA7-7219-654C-A0F1-776C748FC47B}"/>
              </a:ext>
            </a:extLst>
          </p:cNvPr>
          <p:cNvSpPr>
            <a:spLocks noGrp="1"/>
          </p:cNvSpPr>
          <p:nvPr>
            <p:ph type="sldNum" sz="quarter" idx="10"/>
          </p:nvPr>
        </p:nvSpPr>
        <p:spPr/>
        <p:txBody>
          <a:bodyPr/>
          <a:lstStyle/>
          <a:p>
            <a:fld id="{E9549862-13E2-C34D-815E-8545BD36FC59}" type="slidenum">
              <a:rPr lang="en-US" smtClean="0">
                <a:solidFill>
                  <a:srgbClr val="6D7777"/>
                </a:solidFill>
              </a:rPr>
              <a:pPr/>
              <a:t>39</a:t>
            </a:fld>
            <a:endParaRPr lang="en-US" dirty="0">
              <a:solidFill>
                <a:srgbClr val="6D7777"/>
              </a:solidFill>
            </a:endParaRPr>
          </a:p>
        </p:txBody>
      </p:sp>
      <p:sp>
        <p:nvSpPr>
          <p:cNvPr id="6" name="Rectangle 5">
            <a:extLst>
              <a:ext uri="{FF2B5EF4-FFF2-40B4-BE49-F238E27FC236}">
                <a16:creationId xmlns:a16="http://schemas.microsoft.com/office/drawing/2014/main" id="{B7A58661-AC0B-4244-ACF6-993B57A1BDC0}"/>
              </a:ext>
            </a:extLst>
          </p:cNvPr>
          <p:cNvSpPr/>
          <p:nvPr/>
        </p:nvSpPr>
        <p:spPr>
          <a:xfrm>
            <a:off x="6549668" y="704851"/>
            <a:ext cx="2300643" cy="4307464"/>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030A0"/>
                </a:solidFill>
                <a:effectLst/>
                <a:uLnTx/>
                <a:uFillTx/>
                <a:latin typeface="Arial"/>
                <a:ea typeface="+mn-ea"/>
                <a:cs typeface="+mn-cs"/>
              </a:rPr>
              <a:t>Legacy runtime</a:t>
            </a:r>
          </a:p>
        </p:txBody>
      </p:sp>
      <p:sp>
        <p:nvSpPr>
          <p:cNvPr id="7" name="Can 6">
            <a:extLst>
              <a:ext uri="{FF2B5EF4-FFF2-40B4-BE49-F238E27FC236}">
                <a16:creationId xmlns:a16="http://schemas.microsoft.com/office/drawing/2014/main" id="{A7737E2E-91A3-E643-84A8-4B9254A820B2}"/>
              </a:ext>
            </a:extLst>
          </p:cNvPr>
          <p:cNvSpPr/>
          <p:nvPr/>
        </p:nvSpPr>
        <p:spPr>
          <a:xfrm>
            <a:off x="6921689" y="3216817"/>
            <a:ext cx="1529168" cy="43204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a:ea typeface="+mn-ea"/>
                <a:cs typeface="+mn-cs"/>
              </a:rPr>
              <a:t>DB2</a:t>
            </a:r>
          </a:p>
        </p:txBody>
      </p:sp>
      <p:sp>
        <p:nvSpPr>
          <p:cNvPr id="14" name="Rectangle 13">
            <a:extLst>
              <a:ext uri="{FF2B5EF4-FFF2-40B4-BE49-F238E27FC236}">
                <a16:creationId xmlns:a16="http://schemas.microsoft.com/office/drawing/2014/main" id="{DA72D042-7303-B542-9B87-FEF2046D5B03}"/>
              </a:ext>
            </a:extLst>
          </p:cNvPr>
          <p:cNvSpPr/>
          <p:nvPr/>
        </p:nvSpPr>
        <p:spPr>
          <a:xfrm>
            <a:off x="6685750" y="2510612"/>
            <a:ext cx="2001049" cy="4081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002060"/>
                </a:solidFill>
                <a:effectLst/>
                <a:uLnTx/>
                <a:uFillTx/>
                <a:latin typeface="Arial"/>
                <a:ea typeface="+mn-ea"/>
                <a:cs typeface="+mn-cs"/>
              </a:rPr>
              <a:t>Data Accesses</a:t>
            </a:r>
          </a:p>
        </p:txBody>
      </p:sp>
      <p:sp>
        <p:nvSpPr>
          <p:cNvPr id="15" name="Rectangle 14">
            <a:extLst>
              <a:ext uri="{FF2B5EF4-FFF2-40B4-BE49-F238E27FC236}">
                <a16:creationId xmlns:a16="http://schemas.microsoft.com/office/drawing/2014/main" id="{B71642AE-09D7-524B-B7E3-83D41A102215}"/>
              </a:ext>
            </a:extLst>
          </p:cNvPr>
          <p:cNvSpPr/>
          <p:nvPr/>
        </p:nvSpPr>
        <p:spPr>
          <a:xfrm>
            <a:off x="6685749" y="2028260"/>
            <a:ext cx="2001049" cy="4081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002060"/>
                </a:solidFill>
                <a:effectLst/>
                <a:uLnTx/>
                <a:uFillTx/>
                <a:latin typeface="Arial"/>
                <a:ea typeface="+mn-ea"/>
                <a:cs typeface="+mn-cs"/>
              </a:rPr>
              <a:t>Business Actions</a:t>
            </a:r>
          </a:p>
        </p:txBody>
      </p:sp>
      <p:sp>
        <p:nvSpPr>
          <p:cNvPr id="16" name="Rectangle 15">
            <a:extLst>
              <a:ext uri="{FF2B5EF4-FFF2-40B4-BE49-F238E27FC236}">
                <a16:creationId xmlns:a16="http://schemas.microsoft.com/office/drawing/2014/main" id="{572DA547-9541-6D40-8B91-0D7EA36D7182}"/>
              </a:ext>
            </a:extLst>
          </p:cNvPr>
          <p:cNvSpPr/>
          <p:nvPr/>
        </p:nvSpPr>
        <p:spPr>
          <a:xfrm>
            <a:off x="6699464" y="1534144"/>
            <a:ext cx="2001049" cy="4081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002060"/>
                </a:solidFill>
                <a:effectLst/>
                <a:uLnTx/>
                <a:uFillTx/>
                <a:latin typeface="Arial"/>
                <a:ea typeface="+mn-ea"/>
                <a:cs typeface="+mn-cs"/>
              </a:rPr>
              <a:t>Programs</a:t>
            </a:r>
          </a:p>
        </p:txBody>
      </p:sp>
      <p:sp>
        <p:nvSpPr>
          <p:cNvPr id="17" name="Rectangle 16">
            <a:extLst>
              <a:ext uri="{FF2B5EF4-FFF2-40B4-BE49-F238E27FC236}">
                <a16:creationId xmlns:a16="http://schemas.microsoft.com/office/drawing/2014/main" id="{E8E678E7-6EEF-C440-99D3-A3500DB77D1D}"/>
              </a:ext>
            </a:extLst>
          </p:cNvPr>
          <p:cNvSpPr/>
          <p:nvPr/>
        </p:nvSpPr>
        <p:spPr>
          <a:xfrm>
            <a:off x="6699463" y="965854"/>
            <a:ext cx="2001049" cy="4081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002060"/>
                </a:solidFill>
                <a:effectLst/>
                <a:uLnTx/>
                <a:uFillTx/>
                <a:latin typeface="Arial"/>
                <a:ea typeface="+mn-ea"/>
                <a:cs typeface="+mn-cs"/>
              </a:rPr>
              <a:t>IMS Transaction</a:t>
            </a:r>
          </a:p>
        </p:txBody>
      </p:sp>
      <p:sp>
        <p:nvSpPr>
          <p:cNvPr id="18" name="Rectangle 17">
            <a:extLst>
              <a:ext uri="{FF2B5EF4-FFF2-40B4-BE49-F238E27FC236}">
                <a16:creationId xmlns:a16="http://schemas.microsoft.com/office/drawing/2014/main" id="{EB89176F-9799-D146-BF3E-A082E474F2F3}"/>
              </a:ext>
            </a:extLst>
          </p:cNvPr>
          <p:cNvSpPr/>
          <p:nvPr/>
        </p:nvSpPr>
        <p:spPr>
          <a:xfrm>
            <a:off x="500978" y="1009572"/>
            <a:ext cx="3572358" cy="1426866"/>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030A0"/>
                </a:solidFill>
                <a:effectLst/>
                <a:uLnTx/>
                <a:uFillTx/>
                <a:latin typeface="Arial"/>
                <a:ea typeface="+mn-ea"/>
                <a:cs typeface="+mn-cs"/>
              </a:rPr>
              <a:t>Cloud native runtime clusters</a:t>
            </a:r>
          </a:p>
        </p:txBody>
      </p:sp>
      <p:sp>
        <p:nvSpPr>
          <p:cNvPr id="19" name="Can 18">
            <a:extLst>
              <a:ext uri="{FF2B5EF4-FFF2-40B4-BE49-F238E27FC236}">
                <a16:creationId xmlns:a16="http://schemas.microsoft.com/office/drawing/2014/main" id="{CB298D09-6981-0D47-870D-1C1474169E0C}"/>
              </a:ext>
            </a:extLst>
          </p:cNvPr>
          <p:cNvSpPr/>
          <p:nvPr/>
        </p:nvSpPr>
        <p:spPr>
          <a:xfrm>
            <a:off x="670428" y="2491671"/>
            <a:ext cx="1258530" cy="854237"/>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a:ea typeface="+mn-ea"/>
                <a:cs typeface="+mn-cs"/>
              </a:rPr>
              <a:t>PostgreSQL</a:t>
            </a:r>
          </a:p>
        </p:txBody>
      </p:sp>
      <p:sp>
        <p:nvSpPr>
          <p:cNvPr id="21" name="Rounded Rectangle 20">
            <a:extLst>
              <a:ext uri="{FF2B5EF4-FFF2-40B4-BE49-F238E27FC236}">
                <a16:creationId xmlns:a16="http://schemas.microsoft.com/office/drawing/2014/main" id="{5D1EE10E-35FE-254F-8478-1C998D88D35E}"/>
              </a:ext>
            </a:extLst>
          </p:cNvPr>
          <p:cNvSpPr/>
          <p:nvPr/>
        </p:nvSpPr>
        <p:spPr>
          <a:xfrm>
            <a:off x="599191" y="1370776"/>
            <a:ext cx="1401860" cy="269588"/>
          </a:xfrm>
          <a:prstGeom prst="roundRect">
            <a:avLst>
              <a:gd name="adj" fmla="val 4825"/>
            </a:avLst>
          </a:prstGeom>
          <a:solidFill>
            <a:schemeClr val="accent1">
              <a:lumMod val="60000"/>
              <a:lumOff val="40000"/>
            </a:schemeClr>
          </a:solidFill>
          <a:ln w="952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Product </a:t>
            </a:r>
            <a:r>
              <a:rPr kumimoji="0" lang="en-US" sz="1000" b="0" i="0" u="none" strike="noStrike" kern="1200" cap="none" spc="0" normalizeH="0" baseline="0" noProof="0" dirty="0" err="1">
                <a:ln>
                  <a:noFill/>
                </a:ln>
                <a:solidFill>
                  <a:prstClr val="black"/>
                </a:solidFill>
                <a:effectLst/>
                <a:uLnTx/>
                <a:uFillTx/>
                <a:latin typeface="Arial"/>
                <a:ea typeface="+mn-ea"/>
                <a:cs typeface="+mn-cs"/>
              </a:rPr>
              <a:t>Mgr</a:t>
            </a:r>
            <a:r>
              <a:rPr kumimoji="0" lang="en-US" sz="1000" b="0" i="0" u="none" strike="noStrike" kern="1200" cap="none" spc="0" normalizeH="0" baseline="0" noProof="0" dirty="0">
                <a:ln>
                  <a:noFill/>
                </a:ln>
                <a:solidFill>
                  <a:prstClr val="black"/>
                </a:solidFill>
                <a:effectLst/>
                <a:uLnTx/>
                <a:uFillTx/>
                <a:latin typeface="Arial"/>
                <a:ea typeface="+mn-ea"/>
                <a:cs typeface="+mn-cs"/>
              </a:rPr>
              <a:t> MS</a:t>
            </a:r>
          </a:p>
        </p:txBody>
      </p:sp>
      <p:cxnSp>
        <p:nvCxnSpPr>
          <p:cNvPr id="22" name="Elbow Connector 21">
            <a:extLst>
              <a:ext uri="{FF2B5EF4-FFF2-40B4-BE49-F238E27FC236}">
                <a16:creationId xmlns:a16="http://schemas.microsoft.com/office/drawing/2014/main" id="{5D48D8CA-A22C-AC4C-B964-99B6E3AB3E43}"/>
              </a:ext>
            </a:extLst>
          </p:cNvPr>
          <p:cNvCxnSpPr>
            <a:cxnSpLocks/>
            <a:stCxn id="21" idx="2"/>
            <a:endCxn id="19" idx="1"/>
          </p:cNvCxnSpPr>
          <p:nvPr/>
        </p:nvCxnSpPr>
        <p:spPr>
          <a:xfrm rot="5400000">
            <a:off x="874254" y="2065803"/>
            <a:ext cx="851307" cy="428"/>
          </a:xfrm>
          <a:prstGeom prst="bentConnector3">
            <a:avLst>
              <a:gd name="adj1" fmla="val 50000"/>
            </a:avLst>
          </a:prstGeom>
          <a:ln w="2222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603D31CE-8C99-2442-8E5A-24C6B730B82D}"/>
              </a:ext>
            </a:extLst>
          </p:cNvPr>
          <p:cNvSpPr/>
          <p:nvPr/>
        </p:nvSpPr>
        <p:spPr>
          <a:xfrm>
            <a:off x="6685749" y="1108554"/>
            <a:ext cx="457200" cy="1839411"/>
          </a:xfrm>
          <a:prstGeom prst="roundRect">
            <a:avLst/>
          </a:prstGeom>
          <a:solidFill>
            <a:schemeClr val="accent2">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800" b="0" i="0" u="none" strike="noStrike" kern="1200" cap="none" spc="0" normalizeH="0" baseline="0" noProof="0" dirty="0">
                <a:ln>
                  <a:noFill/>
                </a:ln>
                <a:solidFill>
                  <a:prstClr val="white"/>
                </a:solidFill>
                <a:effectLst/>
                <a:uLnTx/>
                <a:uFillTx/>
                <a:latin typeface="Arial"/>
                <a:ea typeface="+mn-ea"/>
                <a:cs typeface="+mn-cs"/>
              </a:rPr>
              <a:t>Item</a:t>
            </a:r>
          </a:p>
        </p:txBody>
      </p:sp>
      <p:sp>
        <p:nvSpPr>
          <p:cNvPr id="31" name="Rounded Rectangle 30">
            <a:extLst>
              <a:ext uri="{FF2B5EF4-FFF2-40B4-BE49-F238E27FC236}">
                <a16:creationId xmlns:a16="http://schemas.microsoft.com/office/drawing/2014/main" id="{83C5EDA7-468E-9043-8D84-201EEC600A5A}"/>
              </a:ext>
            </a:extLst>
          </p:cNvPr>
          <p:cNvSpPr/>
          <p:nvPr/>
        </p:nvSpPr>
        <p:spPr>
          <a:xfrm>
            <a:off x="4572000" y="131185"/>
            <a:ext cx="1128235" cy="5197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Fat Client Java Swing App</a:t>
            </a:r>
          </a:p>
        </p:txBody>
      </p:sp>
      <p:cxnSp>
        <p:nvCxnSpPr>
          <p:cNvPr id="33" name="Elbow Connector 32">
            <a:extLst>
              <a:ext uri="{FF2B5EF4-FFF2-40B4-BE49-F238E27FC236}">
                <a16:creationId xmlns:a16="http://schemas.microsoft.com/office/drawing/2014/main" id="{E0996E94-95DE-2749-8596-5A25F372EB5C}"/>
              </a:ext>
            </a:extLst>
          </p:cNvPr>
          <p:cNvCxnSpPr>
            <a:stCxn id="31" idx="3"/>
            <a:endCxn id="17" idx="0"/>
          </p:cNvCxnSpPr>
          <p:nvPr/>
        </p:nvCxnSpPr>
        <p:spPr>
          <a:xfrm>
            <a:off x="5700235" y="391080"/>
            <a:ext cx="1999753" cy="574774"/>
          </a:xfrm>
          <a:prstGeom prst="bentConnector2">
            <a:avLst/>
          </a:prstGeom>
          <a:ln>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C3BEEA74-AEB0-A44B-BF52-DF0E5A55D428}"/>
              </a:ext>
            </a:extLst>
          </p:cNvPr>
          <p:cNvSpPr txBox="1"/>
          <p:nvPr/>
        </p:nvSpPr>
        <p:spPr>
          <a:xfrm>
            <a:off x="7245869" y="131185"/>
            <a:ext cx="982961" cy="300082"/>
          </a:xfrm>
          <a:prstGeom prst="rect">
            <a:avLst/>
          </a:prstGeom>
          <a:noFill/>
        </p:spPr>
        <p:txBody>
          <a:bodyPr wrap="none" rtlCol="0">
            <a:spAutoFit/>
          </a:bodyPr>
          <a:lstStyle/>
          <a:p>
            <a:r>
              <a:rPr lang="en-US" dirty="0" err="1"/>
              <a:t>iiop</a:t>
            </a:r>
            <a:r>
              <a:rPr lang="en-US" dirty="0"/>
              <a:t>/ </a:t>
            </a:r>
            <a:r>
              <a:rPr lang="en-US" dirty="0" err="1"/>
              <a:t>corba</a:t>
            </a:r>
            <a:endParaRPr lang="en-US" dirty="0"/>
          </a:p>
        </p:txBody>
      </p:sp>
      <p:grpSp>
        <p:nvGrpSpPr>
          <p:cNvPr id="38" name="Group 37">
            <a:extLst>
              <a:ext uri="{FF2B5EF4-FFF2-40B4-BE49-F238E27FC236}">
                <a16:creationId xmlns:a16="http://schemas.microsoft.com/office/drawing/2014/main" id="{1A5B0926-2DAD-3A41-9898-AF7000994715}"/>
              </a:ext>
            </a:extLst>
          </p:cNvPr>
          <p:cNvGrpSpPr/>
          <p:nvPr/>
        </p:nvGrpSpPr>
        <p:grpSpPr>
          <a:xfrm>
            <a:off x="847539" y="1137741"/>
            <a:ext cx="533941" cy="188064"/>
            <a:chOff x="3383969" y="684409"/>
            <a:chExt cx="626831" cy="266407"/>
          </a:xfrm>
        </p:grpSpPr>
        <p:grpSp>
          <p:nvGrpSpPr>
            <p:cNvPr id="39" name="Group 38">
              <a:extLst>
                <a:ext uri="{FF2B5EF4-FFF2-40B4-BE49-F238E27FC236}">
                  <a16:creationId xmlns:a16="http://schemas.microsoft.com/office/drawing/2014/main" id="{E555B70A-7E1C-2240-BD0F-483F7DCDB3AC}"/>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46" name="Oval 45">
                <a:extLst>
                  <a:ext uri="{FF2B5EF4-FFF2-40B4-BE49-F238E27FC236}">
                    <a16:creationId xmlns:a16="http://schemas.microsoft.com/office/drawing/2014/main" id="{07B23BBF-492A-3440-B0C1-538F30D5B3D7}"/>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47" name="Straight Connector 46">
                <a:extLst>
                  <a:ext uri="{FF2B5EF4-FFF2-40B4-BE49-F238E27FC236}">
                    <a16:creationId xmlns:a16="http://schemas.microsoft.com/office/drawing/2014/main" id="{1B123F57-A514-0A41-8B7D-4C9F11C335D3}"/>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0" name="Group 39">
              <a:extLst>
                <a:ext uri="{FF2B5EF4-FFF2-40B4-BE49-F238E27FC236}">
                  <a16:creationId xmlns:a16="http://schemas.microsoft.com/office/drawing/2014/main" id="{7D868A93-9A05-9949-B88F-36E5347D2F0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44" name="Oval 43">
                <a:extLst>
                  <a:ext uri="{FF2B5EF4-FFF2-40B4-BE49-F238E27FC236}">
                    <a16:creationId xmlns:a16="http://schemas.microsoft.com/office/drawing/2014/main" id="{371C47A0-353A-6B42-8251-DF660BE29357}"/>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45" name="Straight Connector 44">
                <a:extLst>
                  <a:ext uri="{FF2B5EF4-FFF2-40B4-BE49-F238E27FC236}">
                    <a16:creationId xmlns:a16="http://schemas.microsoft.com/office/drawing/2014/main" id="{8B03518F-BE23-8F4D-8957-8F5151A1FDC6}"/>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480C1B0A-27A6-944A-A9AE-BEDAD50FC964}"/>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42" name="Oval 41">
                <a:extLst>
                  <a:ext uri="{FF2B5EF4-FFF2-40B4-BE49-F238E27FC236}">
                    <a16:creationId xmlns:a16="http://schemas.microsoft.com/office/drawing/2014/main" id="{848D31A4-26B6-D642-98F2-161665AF1CDE}"/>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43" name="Straight Connector 42">
                <a:extLst>
                  <a:ext uri="{FF2B5EF4-FFF2-40B4-BE49-F238E27FC236}">
                    <a16:creationId xmlns:a16="http://schemas.microsoft.com/office/drawing/2014/main" id="{FC8F973B-B267-4C4A-8F4C-478846B0B4A3}"/>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48" name="TextBox 47">
            <a:extLst>
              <a:ext uri="{FF2B5EF4-FFF2-40B4-BE49-F238E27FC236}">
                <a16:creationId xmlns:a16="http://schemas.microsoft.com/office/drawing/2014/main" id="{14A3B846-76C0-134F-9F38-34795EEA2CCB}"/>
              </a:ext>
            </a:extLst>
          </p:cNvPr>
          <p:cNvSpPr txBox="1"/>
          <p:nvPr/>
        </p:nvSpPr>
        <p:spPr>
          <a:xfrm>
            <a:off x="626677" y="995596"/>
            <a:ext cx="899605" cy="261610"/>
          </a:xfrm>
          <a:prstGeom prst="rect">
            <a:avLst/>
          </a:prstGeom>
          <a:noFill/>
        </p:spPr>
        <p:txBody>
          <a:bodyPr wrap="none" rtlCol="0">
            <a:spAutoFit/>
          </a:bodyPr>
          <a:lstStyle/>
          <a:p>
            <a:r>
              <a:rPr lang="en-US" sz="1100" dirty="0"/>
              <a:t>REST APIs</a:t>
            </a:r>
          </a:p>
        </p:txBody>
      </p:sp>
      <p:cxnSp>
        <p:nvCxnSpPr>
          <p:cNvPr id="53" name="Elbow Connector 52">
            <a:extLst>
              <a:ext uri="{FF2B5EF4-FFF2-40B4-BE49-F238E27FC236}">
                <a16:creationId xmlns:a16="http://schemas.microsoft.com/office/drawing/2014/main" id="{B8143ECD-D6C0-2A43-BD69-EF59CBA92F3E}"/>
              </a:ext>
            </a:extLst>
          </p:cNvPr>
          <p:cNvCxnSpPr>
            <a:cxnSpLocks/>
            <a:stCxn id="31" idx="2"/>
            <a:endCxn id="48" idx="0"/>
          </p:cNvCxnSpPr>
          <p:nvPr/>
        </p:nvCxnSpPr>
        <p:spPr>
          <a:xfrm rot="5400000">
            <a:off x="2933989" y="-1206534"/>
            <a:ext cx="344621" cy="4059638"/>
          </a:xfrm>
          <a:prstGeom prst="bentConnector3">
            <a:avLst>
              <a:gd name="adj1" fmla="val 50000"/>
            </a:avLst>
          </a:prstGeom>
          <a:ln>
            <a:solidFill>
              <a:schemeClr val="accent2">
                <a:lumMod val="7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F8D126AD-5646-5640-96F1-42A7BE1A04D2}"/>
              </a:ext>
            </a:extLst>
          </p:cNvPr>
          <p:cNvSpPr txBox="1"/>
          <p:nvPr/>
        </p:nvSpPr>
        <p:spPr>
          <a:xfrm>
            <a:off x="3767727" y="546212"/>
            <a:ext cx="944489" cy="300082"/>
          </a:xfrm>
          <a:prstGeom prst="rect">
            <a:avLst/>
          </a:prstGeom>
          <a:noFill/>
        </p:spPr>
        <p:txBody>
          <a:bodyPr wrap="none" rtlCol="0">
            <a:spAutoFit/>
          </a:bodyPr>
          <a:lstStyle/>
          <a:p>
            <a:r>
              <a:rPr lang="en-US" dirty="0"/>
              <a:t>New write</a:t>
            </a:r>
          </a:p>
        </p:txBody>
      </p:sp>
      <p:cxnSp>
        <p:nvCxnSpPr>
          <p:cNvPr id="79" name="Elbow Connector 78">
            <a:extLst>
              <a:ext uri="{FF2B5EF4-FFF2-40B4-BE49-F238E27FC236}">
                <a16:creationId xmlns:a16="http://schemas.microsoft.com/office/drawing/2014/main" id="{2AE475A1-F300-4B40-8F6E-E0BDF869B894}"/>
              </a:ext>
            </a:extLst>
          </p:cNvPr>
          <p:cNvCxnSpPr>
            <a:cxnSpLocks/>
            <a:stCxn id="74" idx="3"/>
            <a:endCxn id="7" idx="2"/>
          </p:cNvCxnSpPr>
          <p:nvPr/>
        </p:nvCxnSpPr>
        <p:spPr>
          <a:xfrm flipV="1">
            <a:off x="5966060" y="3432839"/>
            <a:ext cx="955629" cy="662626"/>
          </a:xfrm>
          <a:prstGeom prst="bentConnector3">
            <a:avLst>
              <a:gd name="adj1" fmla="val 50000"/>
            </a:avLst>
          </a:prstGeom>
          <a:ln w="2222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Elbow Connector 81">
            <a:extLst>
              <a:ext uri="{FF2B5EF4-FFF2-40B4-BE49-F238E27FC236}">
                <a16:creationId xmlns:a16="http://schemas.microsoft.com/office/drawing/2014/main" id="{2CB120D7-FEB9-D949-801D-52A1ADB89193}"/>
              </a:ext>
            </a:extLst>
          </p:cNvPr>
          <p:cNvCxnSpPr>
            <a:cxnSpLocks/>
            <a:stCxn id="7" idx="1"/>
            <a:endCxn id="14" idx="2"/>
          </p:cNvCxnSpPr>
          <p:nvPr/>
        </p:nvCxnSpPr>
        <p:spPr>
          <a:xfrm rot="5400000" flipH="1" flipV="1">
            <a:off x="7537261" y="3067803"/>
            <a:ext cx="298027" cy="2"/>
          </a:xfrm>
          <a:prstGeom prst="bentConnector3">
            <a:avLst>
              <a:gd name="adj1" fmla="val 50000"/>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4" name="Rectangle 63">
            <a:extLst>
              <a:ext uri="{FF2B5EF4-FFF2-40B4-BE49-F238E27FC236}">
                <a16:creationId xmlns:a16="http://schemas.microsoft.com/office/drawing/2014/main" id="{3B70EA65-64BC-0645-9DDE-0E8BB1973EF5}"/>
              </a:ext>
            </a:extLst>
          </p:cNvPr>
          <p:cNvSpPr/>
          <p:nvPr/>
        </p:nvSpPr>
        <p:spPr>
          <a:xfrm>
            <a:off x="475476" y="3769883"/>
            <a:ext cx="1352341" cy="7471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a:ea typeface="+mn-ea"/>
                <a:cs typeface="+mn-cs"/>
              </a:rPr>
              <a:t>Server</a:t>
            </a:r>
          </a:p>
        </p:txBody>
      </p:sp>
      <p:sp>
        <p:nvSpPr>
          <p:cNvPr id="76" name="Rectangle 75">
            <a:extLst>
              <a:ext uri="{FF2B5EF4-FFF2-40B4-BE49-F238E27FC236}">
                <a16:creationId xmlns:a16="http://schemas.microsoft.com/office/drawing/2014/main" id="{BB420DDF-A3CA-734B-B612-74ADF0525DFA}"/>
              </a:ext>
            </a:extLst>
          </p:cNvPr>
          <p:cNvSpPr/>
          <p:nvPr/>
        </p:nvSpPr>
        <p:spPr>
          <a:xfrm>
            <a:off x="6910022" y="3874891"/>
            <a:ext cx="1658319" cy="63294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a:ea typeface="+mn-ea"/>
                <a:cs typeface="+mn-cs"/>
              </a:rPr>
              <a:t>Z Capture Agent </a:t>
            </a:r>
          </a:p>
        </p:txBody>
      </p:sp>
      <p:sp>
        <p:nvSpPr>
          <p:cNvPr id="77" name="Rectangle 76">
            <a:extLst>
              <a:ext uri="{FF2B5EF4-FFF2-40B4-BE49-F238E27FC236}">
                <a16:creationId xmlns:a16="http://schemas.microsoft.com/office/drawing/2014/main" id="{59667E3A-CE82-3A40-98A9-070DF05188D4}"/>
              </a:ext>
            </a:extLst>
          </p:cNvPr>
          <p:cNvSpPr/>
          <p:nvPr/>
        </p:nvSpPr>
        <p:spPr>
          <a:xfrm>
            <a:off x="861464" y="2961281"/>
            <a:ext cx="965495" cy="263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logs</a:t>
            </a:r>
          </a:p>
        </p:txBody>
      </p:sp>
      <p:sp>
        <p:nvSpPr>
          <p:cNvPr id="78" name="Rectangle 77">
            <a:extLst>
              <a:ext uri="{FF2B5EF4-FFF2-40B4-BE49-F238E27FC236}">
                <a16:creationId xmlns:a16="http://schemas.microsoft.com/office/drawing/2014/main" id="{9060803A-FBAC-1046-AC0E-969ABE981D21}"/>
              </a:ext>
            </a:extLst>
          </p:cNvPr>
          <p:cNvSpPr/>
          <p:nvPr/>
        </p:nvSpPr>
        <p:spPr>
          <a:xfrm>
            <a:off x="628094" y="4084442"/>
            <a:ext cx="1020549" cy="312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Capture Agent</a:t>
            </a:r>
          </a:p>
        </p:txBody>
      </p:sp>
      <p:sp>
        <p:nvSpPr>
          <p:cNvPr id="80" name="Rectangle 79">
            <a:extLst>
              <a:ext uri="{FF2B5EF4-FFF2-40B4-BE49-F238E27FC236}">
                <a16:creationId xmlns:a16="http://schemas.microsoft.com/office/drawing/2014/main" id="{B065B47B-8B8A-7641-98C5-BC4C3B2B27CC}"/>
              </a:ext>
            </a:extLst>
          </p:cNvPr>
          <p:cNvSpPr/>
          <p:nvPr/>
        </p:nvSpPr>
        <p:spPr>
          <a:xfrm>
            <a:off x="7034596" y="4169310"/>
            <a:ext cx="1450535" cy="277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Capture Agent</a:t>
            </a:r>
          </a:p>
        </p:txBody>
      </p:sp>
      <p:sp>
        <p:nvSpPr>
          <p:cNvPr id="81" name="Rounded Rectangle 80">
            <a:extLst>
              <a:ext uri="{FF2B5EF4-FFF2-40B4-BE49-F238E27FC236}">
                <a16:creationId xmlns:a16="http://schemas.microsoft.com/office/drawing/2014/main" id="{98740CF0-B5C5-CC47-926E-D6BD7EFF2E98}"/>
              </a:ext>
            </a:extLst>
          </p:cNvPr>
          <p:cNvSpPr/>
          <p:nvPr/>
        </p:nvSpPr>
        <p:spPr>
          <a:xfrm>
            <a:off x="432007" y="4601278"/>
            <a:ext cx="1455673" cy="2554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a:ea typeface="+mn-ea"/>
                <a:cs typeface="+mn-cs"/>
              </a:rPr>
              <a:t>Management console</a:t>
            </a:r>
          </a:p>
        </p:txBody>
      </p:sp>
      <p:cxnSp>
        <p:nvCxnSpPr>
          <p:cNvPr id="84" name="Elbow Connector 83">
            <a:extLst>
              <a:ext uri="{FF2B5EF4-FFF2-40B4-BE49-F238E27FC236}">
                <a16:creationId xmlns:a16="http://schemas.microsoft.com/office/drawing/2014/main" id="{3D0E3C54-5F9E-D249-9E8D-B0734B1116AA}"/>
              </a:ext>
            </a:extLst>
          </p:cNvPr>
          <p:cNvCxnSpPr>
            <a:cxnSpLocks/>
            <a:stCxn id="78" idx="3"/>
            <a:endCxn id="66" idx="0"/>
          </p:cNvCxnSpPr>
          <p:nvPr/>
        </p:nvCxnSpPr>
        <p:spPr>
          <a:xfrm flipV="1">
            <a:off x="1648643" y="3887594"/>
            <a:ext cx="2172377" cy="353203"/>
          </a:xfrm>
          <a:prstGeom prst="bentConnector4">
            <a:avLst>
              <a:gd name="adj1" fmla="val 22350"/>
              <a:gd name="adj2" fmla="val 190186"/>
            </a:avLst>
          </a:prstGeom>
          <a:ln w="2222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Elbow Connector 85">
            <a:extLst>
              <a:ext uri="{FF2B5EF4-FFF2-40B4-BE49-F238E27FC236}">
                <a16:creationId xmlns:a16="http://schemas.microsoft.com/office/drawing/2014/main" id="{E21C77C0-9B8F-FB44-BA4A-E0EE4C34D4E0}"/>
              </a:ext>
            </a:extLst>
          </p:cNvPr>
          <p:cNvCxnSpPr>
            <a:cxnSpLocks/>
            <a:stCxn id="77" idx="2"/>
            <a:endCxn id="64" idx="1"/>
          </p:cNvCxnSpPr>
          <p:nvPr/>
        </p:nvCxnSpPr>
        <p:spPr>
          <a:xfrm rot="5400000">
            <a:off x="450478" y="3249700"/>
            <a:ext cx="918733" cy="868736"/>
          </a:xfrm>
          <a:prstGeom prst="bentConnector4">
            <a:avLst>
              <a:gd name="adj1" fmla="val 29670"/>
              <a:gd name="adj2" fmla="val 126314"/>
            </a:avLst>
          </a:prstGeom>
          <a:ln w="2222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78F2CAC-4993-9643-A234-387AA77030F4}"/>
              </a:ext>
            </a:extLst>
          </p:cNvPr>
          <p:cNvSpPr txBox="1"/>
          <p:nvPr/>
        </p:nvSpPr>
        <p:spPr>
          <a:xfrm>
            <a:off x="76022" y="3257495"/>
            <a:ext cx="849913" cy="261610"/>
          </a:xfrm>
          <a:prstGeom prst="rect">
            <a:avLst/>
          </a:prstGeom>
          <a:noFill/>
        </p:spPr>
        <p:txBody>
          <a:bodyPr wrap="none" rtlCol="0">
            <a:spAutoFit/>
          </a:bodyPr>
          <a:lstStyle/>
          <a:p>
            <a:r>
              <a:rPr lang="en-US" sz="1050" dirty="0"/>
              <a:t>VPN | TLS</a:t>
            </a:r>
          </a:p>
        </p:txBody>
      </p:sp>
      <p:pic>
        <p:nvPicPr>
          <p:cNvPr id="51" name="Picture 50">
            <a:extLst>
              <a:ext uri="{FF2B5EF4-FFF2-40B4-BE49-F238E27FC236}">
                <a16:creationId xmlns:a16="http://schemas.microsoft.com/office/drawing/2014/main" id="{CBDD9A70-9112-6940-8905-1FA4446A39D3}"/>
              </a:ext>
            </a:extLst>
          </p:cNvPr>
          <p:cNvPicPr>
            <a:picLocks noChangeAspect="1"/>
          </p:cNvPicPr>
          <p:nvPr/>
        </p:nvPicPr>
        <p:blipFill>
          <a:blip r:embed="rId3"/>
          <a:stretch>
            <a:fillRect/>
          </a:stretch>
        </p:blipFill>
        <p:spPr>
          <a:xfrm>
            <a:off x="326447" y="1994997"/>
            <a:ext cx="300230" cy="274496"/>
          </a:xfrm>
          <a:prstGeom prst="rect">
            <a:avLst/>
          </a:prstGeom>
        </p:spPr>
      </p:pic>
      <p:sp>
        <p:nvSpPr>
          <p:cNvPr id="55" name="Rounded Rectangle 54">
            <a:extLst>
              <a:ext uri="{FF2B5EF4-FFF2-40B4-BE49-F238E27FC236}">
                <a16:creationId xmlns:a16="http://schemas.microsoft.com/office/drawing/2014/main" id="{F3C72E3D-46F6-8D4B-A878-14FF9A5F50AB}"/>
              </a:ext>
            </a:extLst>
          </p:cNvPr>
          <p:cNvSpPr/>
          <p:nvPr/>
        </p:nvSpPr>
        <p:spPr bwMode="auto">
          <a:xfrm>
            <a:off x="2636158" y="3887594"/>
            <a:ext cx="167428" cy="548634"/>
          </a:xfrm>
          <a:prstGeom prst="roundRect">
            <a:avLst/>
          </a:prstGeom>
          <a:solidFill>
            <a:schemeClr val="accent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0</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58" name="Rounded Rectangle 57">
            <a:extLst>
              <a:ext uri="{FF2B5EF4-FFF2-40B4-BE49-F238E27FC236}">
                <a16:creationId xmlns:a16="http://schemas.microsoft.com/office/drawing/2014/main" id="{B2AC8381-1027-D042-8B83-4321EC9F0094}"/>
              </a:ext>
            </a:extLst>
          </p:cNvPr>
          <p:cNvSpPr/>
          <p:nvPr/>
        </p:nvSpPr>
        <p:spPr bwMode="auto">
          <a:xfrm>
            <a:off x="2819036" y="3887594"/>
            <a:ext cx="167428" cy="548634"/>
          </a:xfrm>
          <a:prstGeom prst="roundRect">
            <a:avLst/>
          </a:prstGeom>
          <a:solidFill>
            <a:schemeClr val="accent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1</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60" name="Rounded Rectangle 59">
            <a:extLst>
              <a:ext uri="{FF2B5EF4-FFF2-40B4-BE49-F238E27FC236}">
                <a16:creationId xmlns:a16="http://schemas.microsoft.com/office/drawing/2014/main" id="{5DBA3B7C-D32C-6E4C-B334-AAF28AEB2AB9}"/>
              </a:ext>
            </a:extLst>
          </p:cNvPr>
          <p:cNvSpPr/>
          <p:nvPr/>
        </p:nvSpPr>
        <p:spPr bwMode="auto">
          <a:xfrm>
            <a:off x="2994836" y="3887594"/>
            <a:ext cx="184171" cy="548634"/>
          </a:xfrm>
          <a:prstGeom prst="roundRect">
            <a:avLst/>
          </a:prstGeom>
          <a:solidFill>
            <a:schemeClr val="accent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2</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61" name="Rounded Rectangle 60">
            <a:extLst>
              <a:ext uri="{FF2B5EF4-FFF2-40B4-BE49-F238E27FC236}">
                <a16:creationId xmlns:a16="http://schemas.microsoft.com/office/drawing/2014/main" id="{791AB125-103A-814F-A75C-ED0413601440}"/>
              </a:ext>
            </a:extLst>
          </p:cNvPr>
          <p:cNvSpPr/>
          <p:nvPr/>
        </p:nvSpPr>
        <p:spPr bwMode="auto">
          <a:xfrm>
            <a:off x="3177714" y="3887594"/>
            <a:ext cx="184171" cy="548634"/>
          </a:xfrm>
          <a:prstGeom prst="roundRect">
            <a:avLst/>
          </a:prstGeom>
          <a:solidFill>
            <a:schemeClr val="accent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3</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62" name="Rounded Rectangle 61">
            <a:extLst>
              <a:ext uri="{FF2B5EF4-FFF2-40B4-BE49-F238E27FC236}">
                <a16:creationId xmlns:a16="http://schemas.microsoft.com/office/drawing/2014/main" id="{14B7DCB5-F376-5748-B2BA-37A1C01A70D7}"/>
              </a:ext>
            </a:extLst>
          </p:cNvPr>
          <p:cNvSpPr/>
          <p:nvPr/>
        </p:nvSpPr>
        <p:spPr bwMode="auto">
          <a:xfrm>
            <a:off x="3361885" y="3887594"/>
            <a:ext cx="184171" cy="548634"/>
          </a:xfrm>
          <a:prstGeom prst="roundRect">
            <a:avLst/>
          </a:prstGeom>
          <a:solidFill>
            <a:schemeClr val="accent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4</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65" name="Rounded Rectangle 64">
            <a:extLst>
              <a:ext uri="{FF2B5EF4-FFF2-40B4-BE49-F238E27FC236}">
                <a16:creationId xmlns:a16="http://schemas.microsoft.com/office/drawing/2014/main" id="{FEA94336-6938-D542-9EB7-596A5A67EA71}"/>
              </a:ext>
            </a:extLst>
          </p:cNvPr>
          <p:cNvSpPr/>
          <p:nvPr/>
        </p:nvSpPr>
        <p:spPr bwMode="auto">
          <a:xfrm>
            <a:off x="3548664" y="3887594"/>
            <a:ext cx="184171" cy="548634"/>
          </a:xfrm>
          <a:prstGeom prst="roundRect">
            <a:avLst/>
          </a:prstGeom>
          <a:solidFill>
            <a:schemeClr val="accent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5</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66" name="Rounded Rectangle 65">
            <a:extLst>
              <a:ext uri="{FF2B5EF4-FFF2-40B4-BE49-F238E27FC236}">
                <a16:creationId xmlns:a16="http://schemas.microsoft.com/office/drawing/2014/main" id="{A55B89B0-62F7-1940-9D39-3C629B6F7A0D}"/>
              </a:ext>
            </a:extLst>
          </p:cNvPr>
          <p:cNvSpPr/>
          <p:nvPr/>
        </p:nvSpPr>
        <p:spPr bwMode="auto">
          <a:xfrm>
            <a:off x="3728934" y="3887594"/>
            <a:ext cx="184171" cy="548634"/>
          </a:xfrm>
          <a:prstGeom prst="roundRect">
            <a:avLst/>
          </a:prstGeom>
          <a:solidFill>
            <a:schemeClr val="accent2">
              <a:lumMod val="7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6</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68" name="AutoShape 4">
            <a:extLst>
              <a:ext uri="{FF2B5EF4-FFF2-40B4-BE49-F238E27FC236}">
                <a16:creationId xmlns:a16="http://schemas.microsoft.com/office/drawing/2014/main" id="{834757A2-F4B2-BD4E-9F9D-C2FA7651E876}"/>
              </a:ext>
            </a:extLst>
          </p:cNvPr>
          <p:cNvSpPr>
            <a:spLocks noChangeArrowheads="1"/>
          </p:cNvSpPr>
          <p:nvPr/>
        </p:nvSpPr>
        <p:spPr bwMode="auto">
          <a:xfrm>
            <a:off x="2082998" y="2918789"/>
            <a:ext cx="2084348" cy="1649241"/>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6D7777"/>
              </a:solidFill>
              <a:effectLst/>
              <a:uLnTx/>
              <a:uFillTx/>
              <a:latin typeface="Arial"/>
              <a:ea typeface="+mn-ea"/>
              <a:cs typeface="+mn-cs"/>
            </a:endParaRPr>
          </a:p>
        </p:txBody>
      </p:sp>
      <p:pic>
        <p:nvPicPr>
          <p:cNvPr id="69" name="Picture 68">
            <a:extLst>
              <a:ext uri="{FF2B5EF4-FFF2-40B4-BE49-F238E27FC236}">
                <a16:creationId xmlns:a16="http://schemas.microsoft.com/office/drawing/2014/main" id="{E3512DC9-9D75-4A4A-8811-7B7DCA2BFE38}"/>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974431" y="4307631"/>
            <a:ext cx="719507" cy="378203"/>
          </a:xfrm>
          <a:prstGeom prst="rect">
            <a:avLst/>
          </a:prstGeom>
        </p:spPr>
      </p:pic>
      <p:sp>
        <p:nvSpPr>
          <p:cNvPr id="70" name="TextBox 69">
            <a:extLst>
              <a:ext uri="{FF2B5EF4-FFF2-40B4-BE49-F238E27FC236}">
                <a16:creationId xmlns:a16="http://schemas.microsoft.com/office/drawing/2014/main" id="{04D13AD4-E226-3D4D-B659-5516F14337C9}"/>
              </a:ext>
            </a:extLst>
          </p:cNvPr>
          <p:cNvSpPr txBox="1"/>
          <p:nvPr/>
        </p:nvSpPr>
        <p:spPr>
          <a:xfrm>
            <a:off x="2571245" y="3650962"/>
            <a:ext cx="1040670"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C8D2D2">
                    <a:lumMod val="25000"/>
                  </a:srgbClr>
                </a:solidFill>
                <a:effectLst/>
                <a:uLnTx/>
                <a:uFillTx/>
                <a:latin typeface="Arial"/>
                <a:ea typeface="+mn-ea"/>
                <a:cs typeface="+mn-cs"/>
              </a:rPr>
              <a:t>products Topic</a:t>
            </a:r>
          </a:p>
        </p:txBody>
      </p:sp>
      <p:sp>
        <p:nvSpPr>
          <p:cNvPr id="71" name="TextBox 70">
            <a:extLst>
              <a:ext uri="{FF2B5EF4-FFF2-40B4-BE49-F238E27FC236}">
                <a16:creationId xmlns:a16="http://schemas.microsoft.com/office/drawing/2014/main" id="{1576DAED-3A2D-484E-BC8D-0060FA79BE55}"/>
              </a:ext>
            </a:extLst>
          </p:cNvPr>
          <p:cNvSpPr txBox="1"/>
          <p:nvPr/>
        </p:nvSpPr>
        <p:spPr>
          <a:xfrm>
            <a:off x="2636158" y="4700815"/>
            <a:ext cx="1531188" cy="246221"/>
          </a:xfrm>
          <a:prstGeom prst="rect">
            <a:avLst/>
          </a:prstGeom>
          <a:noFill/>
        </p:spPr>
        <p:txBody>
          <a:bodyPr wrap="none" rtlCol="0">
            <a:spAutoFit/>
          </a:bodyPr>
          <a:lstStyle/>
          <a:p>
            <a:r>
              <a:rPr lang="en-US" sz="1000" dirty="0"/>
              <a:t>[</a:t>
            </a:r>
            <a:r>
              <a:rPr lang="en-US" sz="1000" dirty="0" err="1"/>
              <a:t>variantKey</a:t>
            </a:r>
            <a:r>
              <a:rPr lang="en-US" sz="1000" dirty="0"/>
              <a:t>, values, TS]</a:t>
            </a:r>
          </a:p>
        </p:txBody>
      </p:sp>
      <p:sp>
        <p:nvSpPr>
          <p:cNvPr id="72" name="Rectangle 71">
            <a:extLst>
              <a:ext uri="{FF2B5EF4-FFF2-40B4-BE49-F238E27FC236}">
                <a16:creationId xmlns:a16="http://schemas.microsoft.com/office/drawing/2014/main" id="{F34D498E-29BB-9047-8A93-92E04E008B2F}"/>
              </a:ext>
            </a:extLst>
          </p:cNvPr>
          <p:cNvSpPr/>
          <p:nvPr/>
        </p:nvSpPr>
        <p:spPr>
          <a:xfrm>
            <a:off x="5025306" y="4323293"/>
            <a:ext cx="940754" cy="268388"/>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325C80">
                    <a:lumMod val="50000"/>
                  </a:srgbClr>
                </a:solidFill>
                <a:effectLst/>
                <a:uLnTx/>
                <a:uFillTx/>
                <a:latin typeface="Arial"/>
                <a:ea typeface="+mn-ea"/>
                <a:cs typeface="+mn-cs"/>
              </a:rPr>
              <a:t>Worker</a:t>
            </a:r>
          </a:p>
        </p:txBody>
      </p:sp>
      <p:sp>
        <p:nvSpPr>
          <p:cNvPr id="73" name="AutoShape 4">
            <a:extLst>
              <a:ext uri="{FF2B5EF4-FFF2-40B4-BE49-F238E27FC236}">
                <a16:creationId xmlns:a16="http://schemas.microsoft.com/office/drawing/2014/main" id="{6BF23502-941D-9D4B-A314-196BC63E8B81}"/>
              </a:ext>
            </a:extLst>
          </p:cNvPr>
          <p:cNvSpPr>
            <a:spLocks noChangeArrowheads="1"/>
          </p:cNvSpPr>
          <p:nvPr/>
        </p:nvSpPr>
        <p:spPr bwMode="auto">
          <a:xfrm>
            <a:off x="4886146" y="3668371"/>
            <a:ext cx="1392328" cy="1218760"/>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Arial"/>
                <a:ea typeface="+mn-ea"/>
                <a:cs typeface="+mn-cs"/>
              </a:rPr>
              <a:t>Kafka Connect Cluster</a:t>
            </a:r>
          </a:p>
        </p:txBody>
      </p:sp>
      <p:sp>
        <p:nvSpPr>
          <p:cNvPr id="74" name="Rectangle 73">
            <a:extLst>
              <a:ext uri="{FF2B5EF4-FFF2-40B4-BE49-F238E27FC236}">
                <a16:creationId xmlns:a16="http://schemas.microsoft.com/office/drawing/2014/main" id="{B6159D31-CC24-9C48-AEF5-0224333BC381}"/>
              </a:ext>
            </a:extLst>
          </p:cNvPr>
          <p:cNvSpPr/>
          <p:nvPr/>
        </p:nvSpPr>
        <p:spPr>
          <a:xfrm>
            <a:off x="5040186" y="3962680"/>
            <a:ext cx="925874" cy="26557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325C80">
                    <a:lumMod val="50000"/>
                  </a:srgbClr>
                </a:solidFill>
                <a:effectLst/>
                <a:uLnTx/>
                <a:uFillTx/>
                <a:latin typeface="Arial"/>
                <a:ea typeface="+mn-ea"/>
                <a:cs typeface="+mn-cs"/>
              </a:rPr>
              <a:t>Worker</a:t>
            </a:r>
          </a:p>
        </p:txBody>
      </p:sp>
      <p:cxnSp>
        <p:nvCxnSpPr>
          <p:cNvPr id="87" name="Elbow Connector 86">
            <a:extLst>
              <a:ext uri="{FF2B5EF4-FFF2-40B4-BE49-F238E27FC236}">
                <a16:creationId xmlns:a16="http://schemas.microsoft.com/office/drawing/2014/main" id="{A9A0FE43-5834-F54D-B6C8-268B539ACD66}"/>
              </a:ext>
            </a:extLst>
          </p:cNvPr>
          <p:cNvCxnSpPr>
            <a:cxnSpLocks/>
            <a:stCxn id="58" idx="2"/>
            <a:endCxn id="74" idx="1"/>
          </p:cNvCxnSpPr>
          <p:nvPr/>
        </p:nvCxnSpPr>
        <p:spPr>
          <a:xfrm rot="5400000" flipH="1" flipV="1">
            <a:off x="3801086" y="3197129"/>
            <a:ext cx="340763" cy="2137436"/>
          </a:xfrm>
          <a:prstGeom prst="bentConnector4">
            <a:avLst>
              <a:gd name="adj1" fmla="val -67085"/>
              <a:gd name="adj2" fmla="val 51958"/>
            </a:avLst>
          </a:prstGeom>
          <a:ln w="22225">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88" name="Rounded Rectangle 87">
            <a:extLst>
              <a:ext uri="{FF2B5EF4-FFF2-40B4-BE49-F238E27FC236}">
                <a16:creationId xmlns:a16="http://schemas.microsoft.com/office/drawing/2014/main" id="{A562D5A9-CB45-6743-A637-BC2F71FB65ED}"/>
              </a:ext>
            </a:extLst>
          </p:cNvPr>
          <p:cNvSpPr/>
          <p:nvPr/>
        </p:nvSpPr>
        <p:spPr>
          <a:xfrm>
            <a:off x="2542857" y="1370775"/>
            <a:ext cx="1401860" cy="269588"/>
          </a:xfrm>
          <a:prstGeom prst="roundRect">
            <a:avLst>
              <a:gd name="adj" fmla="val 4825"/>
            </a:avLst>
          </a:prstGeom>
          <a:solidFill>
            <a:schemeClr val="accent1">
              <a:lumMod val="60000"/>
              <a:lumOff val="40000"/>
            </a:schemeClr>
          </a:solidFill>
          <a:ln w="952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Other MS</a:t>
            </a:r>
          </a:p>
        </p:txBody>
      </p:sp>
      <p:cxnSp>
        <p:nvCxnSpPr>
          <p:cNvPr id="89" name="Elbow Connector 88">
            <a:extLst>
              <a:ext uri="{FF2B5EF4-FFF2-40B4-BE49-F238E27FC236}">
                <a16:creationId xmlns:a16="http://schemas.microsoft.com/office/drawing/2014/main" id="{EBB032A0-E5A9-9547-AAB4-91A58E4573E5}"/>
              </a:ext>
            </a:extLst>
          </p:cNvPr>
          <p:cNvCxnSpPr>
            <a:cxnSpLocks/>
            <a:stCxn id="62" idx="0"/>
            <a:endCxn id="88" idx="2"/>
          </p:cNvCxnSpPr>
          <p:nvPr/>
        </p:nvCxnSpPr>
        <p:spPr>
          <a:xfrm rot="16200000" flipV="1">
            <a:off x="2225264" y="2658887"/>
            <a:ext cx="2247231" cy="210184"/>
          </a:xfrm>
          <a:prstGeom prst="bentConnector3">
            <a:avLst>
              <a:gd name="adj1" fmla="val 50000"/>
            </a:avLst>
          </a:prstGeom>
          <a:ln w="22225">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Elbow Connector 89">
            <a:extLst>
              <a:ext uri="{FF2B5EF4-FFF2-40B4-BE49-F238E27FC236}">
                <a16:creationId xmlns:a16="http://schemas.microsoft.com/office/drawing/2014/main" id="{91CF8FF6-8D7C-7840-A9DC-1A80CA9E0D52}"/>
              </a:ext>
            </a:extLst>
          </p:cNvPr>
          <p:cNvCxnSpPr>
            <a:cxnSpLocks/>
            <a:stCxn id="7" idx="3"/>
            <a:endCxn id="76" idx="0"/>
          </p:cNvCxnSpPr>
          <p:nvPr/>
        </p:nvCxnSpPr>
        <p:spPr>
          <a:xfrm rot="16200000" flipH="1">
            <a:off x="7599712" y="3735420"/>
            <a:ext cx="226031" cy="52909"/>
          </a:xfrm>
          <a:prstGeom prst="bentConnector3">
            <a:avLst>
              <a:gd name="adj1" fmla="val 50000"/>
            </a:avLst>
          </a:prstGeom>
          <a:ln w="2222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Elbow Connector 90">
            <a:extLst>
              <a:ext uri="{FF2B5EF4-FFF2-40B4-BE49-F238E27FC236}">
                <a16:creationId xmlns:a16="http://schemas.microsoft.com/office/drawing/2014/main" id="{E997B57E-161B-E241-A31B-E36E6CC10CA0}"/>
              </a:ext>
            </a:extLst>
          </p:cNvPr>
          <p:cNvCxnSpPr>
            <a:cxnSpLocks/>
            <a:stCxn id="76" idx="1"/>
            <a:endCxn id="92" idx="3"/>
          </p:cNvCxnSpPr>
          <p:nvPr/>
        </p:nvCxnSpPr>
        <p:spPr>
          <a:xfrm rot="10800000">
            <a:off x="6167874" y="2888541"/>
            <a:ext cx="742149" cy="1302823"/>
          </a:xfrm>
          <a:prstGeom prst="bentConnector3">
            <a:avLst>
              <a:gd name="adj1" fmla="val 50000"/>
            </a:avLst>
          </a:prstGeom>
          <a:ln w="2222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92" name="Rectangle 91">
            <a:extLst>
              <a:ext uri="{FF2B5EF4-FFF2-40B4-BE49-F238E27FC236}">
                <a16:creationId xmlns:a16="http://schemas.microsoft.com/office/drawing/2014/main" id="{654B30DB-777B-6D4F-B9E2-5EB8F77364C7}"/>
              </a:ext>
            </a:extLst>
          </p:cNvPr>
          <p:cNvSpPr/>
          <p:nvPr/>
        </p:nvSpPr>
        <p:spPr>
          <a:xfrm>
            <a:off x="4509554" y="2572068"/>
            <a:ext cx="1658319" cy="63294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a:ea typeface="+mn-ea"/>
                <a:cs typeface="+mn-cs"/>
              </a:rPr>
              <a:t>Apply Agent </a:t>
            </a:r>
          </a:p>
        </p:txBody>
      </p:sp>
      <p:sp>
        <p:nvSpPr>
          <p:cNvPr id="93" name="Rectangle 92">
            <a:extLst>
              <a:ext uri="{FF2B5EF4-FFF2-40B4-BE49-F238E27FC236}">
                <a16:creationId xmlns:a16="http://schemas.microsoft.com/office/drawing/2014/main" id="{740A5E8C-562A-FA47-9C0B-2D94FDDE5931}"/>
              </a:ext>
            </a:extLst>
          </p:cNvPr>
          <p:cNvSpPr/>
          <p:nvPr/>
        </p:nvSpPr>
        <p:spPr>
          <a:xfrm>
            <a:off x="4589158" y="2866487"/>
            <a:ext cx="1450535" cy="277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Apply / Transform  Agent</a:t>
            </a:r>
          </a:p>
        </p:txBody>
      </p:sp>
      <p:cxnSp>
        <p:nvCxnSpPr>
          <p:cNvPr id="94" name="Elbow Connector 93">
            <a:extLst>
              <a:ext uri="{FF2B5EF4-FFF2-40B4-BE49-F238E27FC236}">
                <a16:creationId xmlns:a16="http://schemas.microsoft.com/office/drawing/2014/main" id="{17BDB7B8-D286-6A40-8755-31B1D29E1A15}"/>
              </a:ext>
            </a:extLst>
          </p:cNvPr>
          <p:cNvCxnSpPr>
            <a:cxnSpLocks/>
            <a:stCxn id="92" idx="1"/>
            <a:endCxn id="95" idx="0"/>
          </p:cNvCxnSpPr>
          <p:nvPr/>
        </p:nvCxnSpPr>
        <p:spPr>
          <a:xfrm rot="10800000" flipV="1">
            <a:off x="3287098" y="2888539"/>
            <a:ext cx="1222456" cy="102839"/>
          </a:xfrm>
          <a:prstGeom prst="bentConnector2">
            <a:avLst/>
          </a:prstGeom>
          <a:ln w="2222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66C1C1FC-E330-8A4D-8986-B9F86769CC82}"/>
              </a:ext>
            </a:extLst>
          </p:cNvPr>
          <p:cNvGrpSpPr/>
          <p:nvPr/>
        </p:nvGrpSpPr>
        <p:grpSpPr>
          <a:xfrm>
            <a:off x="2653456" y="2991379"/>
            <a:ext cx="725727" cy="548634"/>
            <a:chOff x="2653456" y="2931419"/>
            <a:chExt cx="725727" cy="548634"/>
          </a:xfrm>
        </p:grpSpPr>
        <p:sp>
          <p:nvSpPr>
            <p:cNvPr id="75" name="Rounded Rectangle 74">
              <a:extLst>
                <a:ext uri="{FF2B5EF4-FFF2-40B4-BE49-F238E27FC236}">
                  <a16:creationId xmlns:a16="http://schemas.microsoft.com/office/drawing/2014/main" id="{CE8C27D8-944A-2842-B9DD-2882B543A05A}"/>
                </a:ext>
              </a:extLst>
            </p:cNvPr>
            <p:cNvSpPr/>
            <p:nvPr/>
          </p:nvSpPr>
          <p:spPr bwMode="auto">
            <a:xfrm>
              <a:off x="2653456" y="2931419"/>
              <a:ext cx="167428" cy="548634"/>
            </a:xfrm>
            <a:prstGeom prst="roundRect">
              <a:avLst/>
            </a:prstGeom>
            <a:solidFill>
              <a:schemeClr val="accent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0</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Rounded Rectangle 82">
              <a:extLst>
                <a:ext uri="{FF2B5EF4-FFF2-40B4-BE49-F238E27FC236}">
                  <a16:creationId xmlns:a16="http://schemas.microsoft.com/office/drawing/2014/main" id="{1BEA464C-792A-684D-BFDE-5662530C1A4E}"/>
                </a:ext>
              </a:extLst>
            </p:cNvPr>
            <p:cNvSpPr/>
            <p:nvPr/>
          </p:nvSpPr>
          <p:spPr bwMode="auto">
            <a:xfrm>
              <a:off x="2836334" y="2931419"/>
              <a:ext cx="167428" cy="548634"/>
            </a:xfrm>
            <a:prstGeom prst="roundRect">
              <a:avLst/>
            </a:prstGeom>
            <a:solidFill>
              <a:schemeClr val="accent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1</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85" name="Rounded Rectangle 84">
              <a:extLst>
                <a:ext uri="{FF2B5EF4-FFF2-40B4-BE49-F238E27FC236}">
                  <a16:creationId xmlns:a16="http://schemas.microsoft.com/office/drawing/2014/main" id="{FC5A5A77-8645-6344-8666-841BDFEFBA05}"/>
                </a:ext>
              </a:extLst>
            </p:cNvPr>
            <p:cNvSpPr/>
            <p:nvPr/>
          </p:nvSpPr>
          <p:spPr bwMode="auto">
            <a:xfrm>
              <a:off x="3012134" y="2931419"/>
              <a:ext cx="184171" cy="548634"/>
            </a:xfrm>
            <a:prstGeom prst="roundRect">
              <a:avLst/>
            </a:prstGeom>
            <a:solidFill>
              <a:schemeClr val="accent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2</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sp>
          <p:nvSpPr>
            <p:cNvPr id="95" name="Rounded Rectangle 94">
              <a:extLst>
                <a:ext uri="{FF2B5EF4-FFF2-40B4-BE49-F238E27FC236}">
                  <a16:creationId xmlns:a16="http://schemas.microsoft.com/office/drawing/2014/main" id="{5AE3A6F0-A34E-F044-B074-08131E5473A3}"/>
                </a:ext>
              </a:extLst>
            </p:cNvPr>
            <p:cNvSpPr/>
            <p:nvPr/>
          </p:nvSpPr>
          <p:spPr bwMode="auto">
            <a:xfrm>
              <a:off x="3195012" y="2931419"/>
              <a:ext cx="184171" cy="548634"/>
            </a:xfrm>
            <a:prstGeom prst="roundRect">
              <a:avLst/>
            </a:prstGeom>
            <a:solidFill>
              <a:schemeClr val="accent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3</a:t>
              </a:r>
              <a:endParaRPr kumimoji="0" lang="en-US" sz="5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96" name="Elbow Connector 95">
            <a:extLst>
              <a:ext uri="{FF2B5EF4-FFF2-40B4-BE49-F238E27FC236}">
                <a16:creationId xmlns:a16="http://schemas.microsoft.com/office/drawing/2014/main" id="{EB1FF24C-27FA-FB4D-B1A1-2B7011F28F21}"/>
              </a:ext>
            </a:extLst>
          </p:cNvPr>
          <p:cNvCxnSpPr>
            <a:cxnSpLocks/>
            <a:stCxn id="83" idx="0"/>
            <a:endCxn id="88" idx="2"/>
          </p:cNvCxnSpPr>
          <p:nvPr/>
        </p:nvCxnSpPr>
        <p:spPr>
          <a:xfrm rot="5400000" flipH="1" flipV="1">
            <a:off x="2406409" y="2154002"/>
            <a:ext cx="1351016" cy="323739"/>
          </a:xfrm>
          <a:prstGeom prst="bentConnector3">
            <a:avLst>
              <a:gd name="adj1" fmla="val 50000"/>
            </a:avLst>
          </a:prstGeom>
          <a:ln w="22225">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7" name="Rectangle 96">
            <a:extLst>
              <a:ext uri="{FF2B5EF4-FFF2-40B4-BE49-F238E27FC236}">
                <a16:creationId xmlns:a16="http://schemas.microsoft.com/office/drawing/2014/main" id="{E5F25C0C-C742-B84B-AE74-1421F10E0A7E}"/>
              </a:ext>
            </a:extLst>
          </p:cNvPr>
          <p:cNvSpPr/>
          <p:nvPr/>
        </p:nvSpPr>
        <p:spPr>
          <a:xfrm>
            <a:off x="1895010" y="1852141"/>
            <a:ext cx="925874" cy="26557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325C80">
                    <a:lumMod val="50000"/>
                  </a:srgbClr>
                </a:solidFill>
                <a:effectLst/>
                <a:uLnTx/>
                <a:uFillTx/>
                <a:latin typeface="Arial"/>
                <a:ea typeface="+mn-ea"/>
                <a:cs typeface="+mn-cs"/>
              </a:rPr>
              <a:t>Worker</a:t>
            </a:r>
          </a:p>
        </p:txBody>
      </p:sp>
      <p:cxnSp>
        <p:nvCxnSpPr>
          <p:cNvPr id="98" name="Elbow Connector 97">
            <a:extLst>
              <a:ext uri="{FF2B5EF4-FFF2-40B4-BE49-F238E27FC236}">
                <a16:creationId xmlns:a16="http://schemas.microsoft.com/office/drawing/2014/main" id="{9024AF8B-D3B2-1545-A48B-F586F282A6F4}"/>
              </a:ext>
            </a:extLst>
          </p:cNvPr>
          <p:cNvCxnSpPr>
            <a:cxnSpLocks/>
            <a:stCxn id="85" idx="0"/>
            <a:endCxn id="97" idx="3"/>
          </p:cNvCxnSpPr>
          <p:nvPr/>
        </p:nvCxnSpPr>
        <p:spPr>
          <a:xfrm rot="16200000" flipV="1">
            <a:off x="2459326" y="2346485"/>
            <a:ext cx="1006453" cy="283336"/>
          </a:xfrm>
          <a:prstGeom prst="bentConnector2">
            <a:avLst/>
          </a:prstGeom>
          <a:ln w="22225">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9" name="Elbow Connector 98">
            <a:extLst>
              <a:ext uri="{FF2B5EF4-FFF2-40B4-BE49-F238E27FC236}">
                <a16:creationId xmlns:a16="http://schemas.microsoft.com/office/drawing/2014/main" id="{88DA374F-3C54-8D43-8ABD-10C7F08E2671}"/>
              </a:ext>
            </a:extLst>
          </p:cNvPr>
          <p:cNvCxnSpPr>
            <a:cxnSpLocks/>
            <a:endCxn id="19" idx="1"/>
          </p:cNvCxnSpPr>
          <p:nvPr/>
        </p:nvCxnSpPr>
        <p:spPr>
          <a:xfrm rot="10800000" flipV="1">
            <a:off x="1299694" y="1978431"/>
            <a:ext cx="577505" cy="513240"/>
          </a:xfrm>
          <a:prstGeom prst="bentConnector2">
            <a:avLst/>
          </a:prstGeom>
          <a:ln w="22225">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00" name="Rounded Rectangle 99">
            <a:extLst>
              <a:ext uri="{FF2B5EF4-FFF2-40B4-BE49-F238E27FC236}">
                <a16:creationId xmlns:a16="http://schemas.microsoft.com/office/drawing/2014/main" id="{C55908E0-F30B-B34F-884C-3D5C5646A494}"/>
              </a:ext>
            </a:extLst>
          </p:cNvPr>
          <p:cNvSpPr/>
          <p:nvPr/>
        </p:nvSpPr>
        <p:spPr>
          <a:xfrm>
            <a:off x="8318211" y="1121870"/>
            <a:ext cx="457200" cy="1839411"/>
          </a:xfrm>
          <a:prstGeom prst="roundRect">
            <a:avLst/>
          </a:prstGeom>
          <a:solidFill>
            <a:schemeClr val="accent2">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800" b="0" i="0" u="none" strike="noStrike" kern="1200" cap="none" spc="0" normalizeH="0" baseline="0" noProof="0" dirty="0">
                <a:ln>
                  <a:noFill/>
                </a:ln>
                <a:solidFill>
                  <a:prstClr val="white"/>
                </a:solidFill>
                <a:effectLst/>
                <a:uLnTx/>
                <a:uFillTx/>
                <a:latin typeface="Arial"/>
                <a:ea typeface="+mn-ea"/>
                <a:cs typeface="+mn-cs"/>
              </a:rPr>
              <a:t>Customer</a:t>
            </a:r>
          </a:p>
        </p:txBody>
      </p:sp>
    </p:spTree>
    <p:extLst>
      <p:ext uri="{BB962C8B-B14F-4D97-AF65-F5344CB8AC3E}">
        <p14:creationId xmlns:p14="http://schemas.microsoft.com/office/powerpoint/2010/main" val="2455986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AD55-F96B-F245-966B-158D9E92C301}"/>
              </a:ext>
            </a:extLst>
          </p:cNvPr>
          <p:cNvSpPr>
            <a:spLocks noGrp="1"/>
          </p:cNvSpPr>
          <p:nvPr>
            <p:ph type="title"/>
          </p:nvPr>
        </p:nvSpPr>
        <p:spPr/>
        <p:txBody>
          <a:bodyPr/>
          <a:lstStyle/>
          <a:p>
            <a:r>
              <a:rPr lang="en-US" dirty="0"/>
              <a:t>Event Sourcing: From a relational model…</a:t>
            </a:r>
          </a:p>
        </p:txBody>
      </p:sp>
      <p:sp>
        <p:nvSpPr>
          <p:cNvPr id="4" name="Slide Number Placeholder 3">
            <a:extLst>
              <a:ext uri="{FF2B5EF4-FFF2-40B4-BE49-F238E27FC236}">
                <a16:creationId xmlns:a16="http://schemas.microsoft.com/office/drawing/2014/main" id="{0D08F896-B112-9647-8831-D69F2B64BA44}"/>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9549862-13E2-C34D-815E-8545BD36FC59}" type="slidenum">
              <a:rPr kumimoji="0" lang="en-US" sz="900" b="0" i="0" u="none" strike="noStrike" kern="1200" cap="none" spc="0" normalizeH="0" baseline="0" noProof="0" smtClean="0">
                <a:ln>
                  <a:noFill/>
                </a:ln>
                <a:solidFill>
                  <a:srgbClr val="6D7777"/>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900" b="0" i="0" u="none" strike="noStrike" kern="1200" cap="none" spc="0" normalizeH="0" baseline="0" noProof="0" dirty="0">
              <a:ln>
                <a:noFill/>
              </a:ln>
              <a:solidFill>
                <a:srgbClr val="6D7777"/>
              </a:solidFill>
              <a:effectLst/>
              <a:uLnTx/>
              <a:uFillTx/>
              <a:latin typeface="Arial"/>
              <a:ea typeface="+mn-ea"/>
              <a:cs typeface="+mn-cs"/>
            </a:endParaRPr>
          </a:p>
        </p:txBody>
      </p:sp>
      <p:sp>
        <p:nvSpPr>
          <p:cNvPr id="5" name="Rectangle 4">
            <a:extLst>
              <a:ext uri="{FF2B5EF4-FFF2-40B4-BE49-F238E27FC236}">
                <a16:creationId xmlns:a16="http://schemas.microsoft.com/office/drawing/2014/main" id="{070F3FB6-A407-E04F-8C72-07DA4AE44356}"/>
              </a:ext>
            </a:extLst>
          </p:cNvPr>
          <p:cNvSpPr/>
          <p:nvPr/>
        </p:nvSpPr>
        <p:spPr>
          <a:xfrm>
            <a:off x="142503" y="1294410"/>
            <a:ext cx="1816925" cy="65940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2060"/>
                </a:solidFill>
                <a:effectLst/>
                <a:uLnTx/>
                <a:uFillTx/>
                <a:latin typeface="Arial"/>
                <a:ea typeface="+mn-ea"/>
                <a:cs typeface="+mn-cs"/>
              </a:rPr>
              <a:t>Shipment Order</a:t>
            </a:r>
          </a:p>
        </p:txBody>
      </p:sp>
      <p:sp>
        <p:nvSpPr>
          <p:cNvPr id="6" name="Rectangle 5">
            <a:extLst>
              <a:ext uri="{FF2B5EF4-FFF2-40B4-BE49-F238E27FC236}">
                <a16:creationId xmlns:a16="http://schemas.microsoft.com/office/drawing/2014/main" id="{357208DE-A8F2-4B4E-BAC1-4DA64171FA6C}"/>
              </a:ext>
            </a:extLst>
          </p:cNvPr>
          <p:cNvSpPr/>
          <p:nvPr/>
        </p:nvSpPr>
        <p:spPr>
          <a:xfrm>
            <a:off x="3663537" y="1294409"/>
            <a:ext cx="1816925" cy="65940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2060"/>
                </a:solidFill>
                <a:effectLst/>
                <a:uLnTx/>
                <a:uFillTx/>
                <a:latin typeface="Arial"/>
                <a:ea typeface="+mn-ea"/>
                <a:cs typeface="+mn-cs"/>
              </a:rPr>
              <a:t>Product ref</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2060"/>
                </a:solidFill>
                <a:effectLst/>
                <a:uLnTx/>
                <a:uFillTx/>
                <a:latin typeface="Arial"/>
                <a:ea typeface="+mn-ea"/>
                <a:cs typeface="+mn-cs"/>
              </a:rPr>
              <a:t>Quantity</a:t>
            </a:r>
          </a:p>
        </p:txBody>
      </p:sp>
      <p:sp>
        <p:nvSpPr>
          <p:cNvPr id="7" name="Rectangle 6">
            <a:extLst>
              <a:ext uri="{FF2B5EF4-FFF2-40B4-BE49-F238E27FC236}">
                <a16:creationId xmlns:a16="http://schemas.microsoft.com/office/drawing/2014/main" id="{39E2B86A-87DB-3F41-882B-F2B6A40F7AFF}"/>
              </a:ext>
            </a:extLst>
          </p:cNvPr>
          <p:cNvSpPr/>
          <p:nvPr/>
        </p:nvSpPr>
        <p:spPr>
          <a:xfrm>
            <a:off x="3780311" y="1138050"/>
            <a:ext cx="1816925" cy="65940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2060"/>
                </a:solidFill>
                <a:effectLst/>
                <a:uLnTx/>
                <a:uFillTx/>
                <a:latin typeface="Arial"/>
                <a:ea typeface="+mn-ea"/>
                <a:cs typeface="+mn-cs"/>
              </a:rPr>
              <a:t>Product ref</a:t>
            </a:r>
          </a:p>
          <a:p>
            <a:pPr marL="0" marR="0" lvl="0" indent="0"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2060"/>
                </a:solidFill>
                <a:effectLst/>
                <a:uLnTx/>
                <a:uFillTx/>
                <a:latin typeface="Arial"/>
                <a:ea typeface="+mn-ea"/>
                <a:cs typeface="+mn-cs"/>
              </a:rPr>
              <a:t>Quantity</a:t>
            </a:r>
          </a:p>
          <a:p>
            <a:pPr marL="0" marR="0" lvl="0" indent="0" defTabSz="685800" rtl="0" eaLnBrk="1" fontAlgn="auto" latinLnBrk="0" hangingPunct="1">
              <a:lnSpc>
                <a:spcPct val="100000"/>
              </a:lnSpc>
              <a:spcBef>
                <a:spcPts val="0"/>
              </a:spcBef>
              <a:spcAft>
                <a:spcPts val="0"/>
              </a:spcAft>
              <a:buClrTx/>
              <a:buSzTx/>
              <a:buFontTx/>
              <a:buNone/>
              <a:tabLst/>
              <a:defRPr/>
            </a:pPr>
            <a:r>
              <a:rPr lang="en-US" dirty="0">
                <a:solidFill>
                  <a:srgbClr val="002060"/>
                </a:solidFill>
                <a:latin typeface="Arial"/>
              </a:rPr>
              <a:t>Product type</a:t>
            </a:r>
            <a:endParaRPr kumimoji="0" lang="en-US" sz="1350" b="0" i="0" u="none" strike="noStrike" kern="1200" cap="none" spc="0" normalizeH="0" baseline="0" noProof="0" dirty="0">
              <a:ln>
                <a:noFill/>
              </a:ln>
              <a:solidFill>
                <a:srgbClr val="002060"/>
              </a:solidFill>
              <a:effectLst/>
              <a:uLnTx/>
              <a:uFillTx/>
              <a:latin typeface="Arial"/>
              <a:ea typeface="+mn-ea"/>
              <a:cs typeface="+mn-cs"/>
            </a:endParaRPr>
          </a:p>
        </p:txBody>
      </p:sp>
      <p:cxnSp>
        <p:nvCxnSpPr>
          <p:cNvPr id="9" name="Elbow Connector 8">
            <a:extLst>
              <a:ext uri="{FF2B5EF4-FFF2-40B4-BE49-F238E27FC236}">
                <a16:creationId xmlns:a16="http://schemas.microsoft.com/office/drawing/2014/main" id="{DCD2D10A-4F0A-6540-8198-8296E404A64A}"/>
              </a:ext>
            </a:extLst>
          </p:cNvPr>
          <p:cNvCxnSpPr>
            <a:cxnSpLocks/>
            <a:stCxn id="5" idx="3"/>
            <a:endCxn id="6" idx="1"/>
          </p:cNvCxnSpPr>
          <p:nvPr/>
        </p:nvCxnSpPr>
        <p:spPr>
          <a:xfrm flipV="1">
            <a:off x="1959428" y="1624112"/>
            <a:ext cx="1704109" cy="1"/>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Elbow Connector 10">
            <a:extLst>
              <a:ext uri="{FF2B5EF4-FFF2-40B4-BE49-F238E27FC236}">
                <a16:creationId xmlns:a16="http://schemas.microsoft.com/office/drawing/2014/main" id="{32ECD565-DFA0-3142-B251-8C9D9DE79A5B}"/>
              </a:ext>
            </a:extLst>
          </p:cNvPr>
          <p:cNvCxnSpPr>
            <a:cxnSpLocks/>
            <a:stCxn id="5" idx="3"/>
            <a:endCxn id="12" idx="1"/>
          </p:cNvCxnSpPr>
          <p:nvPr/>
        </p:nvCxnSpPr>
        <p:spPr>
          <a:xfrm>
            <a:off x="1959428" y="1624113"/>
            <a:ext cx="1387434" cy="1087344"/>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E6B4E41C-9F19-7B47-87A6-D29DB7DE8094}"/>
              </a:ext>
            </a:extLst>
          </p:cNvPr>
          <p:cNvSpPr/>
          <p:nvPr/>
        </p:nvSpPr>
        <p:spPr>
          <a:xfrm>
            <a:off x="3346862" y="2381754"/>
            <a:ext cx="1816925" cy="65940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2060"/>
                </a:solidFill>
                <a:effectLst/>
                <a:uLnTx/>
                <a:uFillTx/>
                <a:latin typeface="Arial"/>
                <a:ea typeface="+mn-ea"/>
                <a:cs typeface="+mn-cs"/>
              </a:rPr>
              <a:t>Shipping Address</a:t>
            </a:r>
          </a:p>
        </p:txBody>
      </p:sp>
      <p:sp>
        <p:nvSpPr>
          <p:cNvPr id="13" name="Rectangle 12">
            <a:extLst>
              <a:ext uri="{FF2B5EF4-FFF2-40B4-BE49-F238E27FC236}">
                <a16:creationId xmlns:a16="http://schemas.microsoft.com/office/drawing/2014/main" id="{65A4E4A9-D611-6A41-8039-81C7210CBD21}"/>
              </a:ext>
            </a:extLst>
          </p:cNvPr>
          <p:cNvSpPr/>
          <p:nvPr/>
        </p:nvSpPr>
        <p:spPr>
          <a:xfrm>
            <a:off x="1551708" y="3316697"/>
            <a:ext cx="1816925" cy="65940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2060"/>
                </a:solidFill>
                <a:effectLst/>
                <a:uLnTx/>
                <a:uFillTx/>
                <a:latin typeface="Arial"/>
                <a:ea typeface="+mn-ea"/>
                <a:cs typeface="+mn-cs"/>
              </a:rPr>
              <a:t>Pickup Address</a:t>
            </a:r>
          </a:p>
        </p:txBody>
      </p:sp>
      <p:cxnSp>
        <p:nvCxnSpPr>
          <p:cNvPr id="16" name="Elbow Connector 15">
            <a:extLst>
              <a:ext uri="{FF2B5EF4-FFF2-40B4-BE49-F238E27FC236}">
                <a16:creationId xmlns:a16="http://schemas.microsoft.com/office/drawing/2014/main" id="{7948AD95-D893-2E4E-99D0-5C5D7E6EE94E}"/>
              </a:ext>
            </a:extLst>
          </p:cNvPr>
          <p:cNvCxnSpPr>
            <a:cxnSpLocks/>
            <a:stCxn id="5" idx="3"/>
            <a:endCxn id="13" idx="0"/>
          </p:cNvCxnSpPr>
          <p:nvPr/>
        </p:nvCxnSpPr>
        <p:spPr>
          <a:xfrm>
            <a:off x="1959428" y="1624113"/>
            <a:ext cx="500743" cy="169258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Can 18">
            <a:extLst>
              <a:ext uri="{FF2B5EF4-FFF2-40B4-BE49-F238E27FC236}">
                <a16:creationId xmlns:a16="http://schemas.microsoft.com/office/drawing/2014/main" id="{4BEBAAC2-C772-7641-8884-4E00B9700908}"/>
              </a:ext>
            </a:extLst>
          </p:cNvPr>
          <p:cNvSpPr/>
          <p:nvPr/>
        </p:nvSpPr>
        <p:spPr>
          <a:xfrm>
            <a:off x="7184571" y="1138050"/>
            <a:ext cx="1074717" cy="812387"/>
          </a:xfrm>
          <a:prstGeom prst="ca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2060"/>
                </a:solidFill>
                <a:effectLst/>
                <a:uLnTx/>
                <a:uFillTx/>
                <a:latin typeface="Arial"/>
                <a:ea typeface="+mn-ea"/>
                <a:cs typeface="+mn-cs"/>
              </a:rPr>
              <a:t>Orders</a:t>
            </a:r>
          </a:p>
        </p:txBody>
      </p:sp>
      <p:sp>
        <p:nvSpPr>
          <p:cNvPr id="20" name="Can 19">
            <a:extLst>
              <a:ext uri="{FF2B5EF4-FFF2-40B4-BE49-F238E27FC236}">
                <a16:creationId xmlns:a16="http://schemas.microsoft.com/office/drawing/2014/main" id="{A78C0861-700A-7449-8AF6-A10CA875F66A}"/>
              </a:ext>
            </a:extLst>
          </p:cNvPr>
          <p:cNvSpPr/>
          <p:nvPr/>
        </p:nvSpPr>
        <p:spPr>
          <a:xfrm>
            <a:off x="7184571" y="2244078"/>
            <a:ext cx="1074717" cy="853803"/>
          </a:xfrm>
          <a:prstGeom prst="ca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2060"/>
                </a:solidFill>
                <a:effectLst/>
                <a:uLnTx/>
                <a:uFillTx/>
                <a:latin typeface="Arial"/>
                <a:ea typeface="+mn-ea"/>
                <a:cs typeface="+mn-cs"/>
              </a:rPr>
              <a:t>Addresses</a:t>
            </a:r>
          </a:p>
        </p:txBody>
      </p:sp>
      <p:sp>
        <p:nvSpPr>
          <p:cNvPr id="22" name="Can 21">
            <a:extLst>
              <a:ext uri="{FF2B5EF4-FFF2-40B4-BE49-F238E27FC236}">
                <a16:creationId xmlns:a16="http://schemas.microsoft.com/office/drawing/2014/main" id="{49BC73F9-1442-FD47-A101-FD62CA227E42}"/>
              </a:ext>
            </a:extLst>
          </p:cNvPr>
          <p:cNvSpPr/>
          <p:nvPr/>
        </p:nvSpPr>
        <p:spPr>
          <a:xfrm>
            <a:off x="7184571" y="3359411"/>
            <a:ext cx="1074717" cy="853803"/>
          </a:xfrm>
          <a:prstGeom prst="ca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2060"/>
                </a:solidFill>
                <a:effectLst/>
                <a:uLnTx/>
                <a:uFillTx/>
                <a:latin typeface="Arial"/>
                <a:ea typeface="+mn-ea"/>
                <a:cs typeface="+mn-cs"/>
              </a:rPr>
              <a:t>Products</a:t>
            </a:r>
          </a:p>
        </p:txBody>
      </p:sp>
      <p:sp>
        <p:nvSpPr>
          <p:cNvPr id="8" name="Rectangle 7">
            <a:extLst>
              <a:ext uri="{FF2B5EF4-FFF2-40B4-BE49-F238E27FC236}">
                <a16:creationId xmlns:a16="http://schemas.microsoft.com/office/drawing/2014/main" id="{BC883328-65E2-864B-834A-217D478348AB}"/>
              </a:ext>
            </a:extLst>
          </p:cNvPr>
          <p:cNvSpPr/>
          <p:nvPr/>
        </p:nvSpPr>
        <p:spPr>
          <a:xfrm>
            <a:off x="5238005" y="2018271"/>
            <a:ext cx="3021283" cy="584775"/>
          </a:xfrm>
          <a:prstGeom prst="rect">
            <a:avLst/>
          </a:prstGeom>
        </p:spPr>
        <p:txBody>
          <a:bodyPr wrap="square">
            <a:spAutoFit/>
          </a:bodyPr>
          <a:lstStyle/>
          <a:p>
            <a:r>
              <a:rPr lang="en-US" sz="1600" dirty="0">
                <a:solidFill>
                  <a:srgbClr val="24292E"/>
                </a:solidFill>
                <a:latin typeface="-apple-system"/>
              </a:rPr>
              <a:t>updates the previous state of each business entities</a:t>
            </a:r>
            <a:endParaRPr lang="en-US" sz="1600" dirty="0"/>
          </a:p>
        </p:txBody>
      </p:sp>
      <p:sp>
        <p:nvSpPr>
          <p:cNvPr id="10" name="Rectangle 9">
            <a:extLst>
              <a:ext uri="{FF2B5EF4-FFF2-40B4-BE49-F238E27FC236}">
                <a16:creationId xmlns:a16="http://schemas.microsoft.com/office/drawing/2014/main" id="{7C6AED90-A0BD-5245-8144-CAD19C1F9EF0}"/>
              </a:ext>
            </a:extLst>
          </p:cNvPr>
          <p:cNvSpPr/>
          <p:nvPr/>
        </p:nvSpPr>
        <p:spPr>
          <a:xfrm>
            <a:off x="525481" y="4460255"/>
            <a:ext cx="7932719" cy="300082"/>
          </a:xfrm>
          <a:prstGeom prst="rect">
            <a:avLst/>
          </a:prstGeom>
        </p:spPr>
        <p:txBody>
          <a:bodyPr wrap="square">
            <a:spAutoFit/>
          </a:bodyPr>
          <a:lstStyle/>
          <a:p>
            <a:r>
              <a:rPr lang="en-US" dirty="0">
                <a:hlinkClick r:id="rId2"/>
              </a:rPr>
              <a:t>https://</a:t>
            </a:r>
            <a:r>
              <a:rPr lang="en-US" dirty="0" err="1">
                <a:hlinkClick r:id="rId2"/>
              </a:rPr>
              <a:t>ibm</a:t>
            </a:r>
            <a:r>
              <a:rPr lang="en-US" dirty="0">
                <a:hlinkClick r:id="rId2"/>
              </a:rPr>
              <a:t>-cloud-</a:t>
            </a:r>
            <a:r>
              <a:rPr lang="en-US" dirty="0" err="1">
                <a:hlinkClick r:id="rId2"/>
              </a:rPr>
              <a:t>architecture.github.io</a:t>
            </a:r>
            <a:r>
              <a:rPr lang="en-US" dirty="0">
                <a:hlinkClick r:id="rId2"/>
              </a:rPr>
              <a:t>/</a:t>
            </a:r>
            <a:r>
              <a:rPr lang="en-US" dirty="0" err="1">
                <a:hlinkClick r:id="rId2"/>
              </a:rPr>
              <a:t>refarch-eda</a:t>
            </a:r>
            <a:r>
              <a:rPr lang="en-US" dirty="0">
                <a:hlinkClick r:id="rId2"/>
              </a:rPr>
              <a:t>/</a:t>
            </a:r>
            <a:r>
              <a:rPr lang="en-US" dirty="0" err="1">
                <a:hlinkClick r:id="rId2"/>
              </a:rPr>
              <a:t>evt</a:t>
            </a:r>
            <a:r>
              <a:rPr lang="en-US" dirty="0">
                <a:hlinkClick r:id="rId2"/>
              </a:rPr>
              <a:t>-microservices/ED-patterns/</a:t>
            </a:r>
            <a:endParaRPr lang="en-US" dirty="0"/>
          </a:p>
        </p:txBody>
      </p:sp>
    </p:spTree>
    <p:extLst>
      <p:ext uri="{BB962C8B-B14F-4D97-AF65-F5344CB8AC3E}">
        <p14:creationId xmlns:p14="http://schemas.microsoft.com/office/powerpoint/2010/main" val="3162503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63294" y="1173228"/>
            <a:ext cx="1623712" cy="3219477"/>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rgbClr val="7030A0"/>
                </a:solidFill>
                <a:latin typeface="Arial"/>
              </a:rPr>
              <a:t>Legacy runtime</a:t>
            </a:r>
            <a:endParaRPr kumimoji="0" lang="en-US" sz="1000" b="0" i="0" u="none" strike="noStrike" kern="1200" cap="none" spc="0" normalizeH="0" baseline="0" noProof="0" dirty="0">
              <a:ln>
                <a:noFill/>
              </a:ln>
              <a:solidFill>
                <a:srgbClr val="7030A0"/>
              </a:solidFill>
              <a:effectLst/>
              <a:uLnTx/>
              <a:uFillTx/>
              <a:latin typeface="Arial"/>
              <a:ea typeface="+mn-ea"/>
              <a:cs typeface="+mn-cs"/>
            </a:endParaRPr>
          </a:p>
        </p:txBody>
      </p:sp>
      <p:sp>
        <p:nvSpPr>
          <p:cNvPr id="65" name="Rectangle 64">
            <a:extLst>
              <a:ext uri="{FF2B5EF4-FFF2-40B4-BE49-F238E27FC236}">
                <a16:creationId xmlns:a16="http://schemas.microsoft.com/office/drawing/2014/main" id="{E2F0DCC0-6046-4349-B9CC-3B25D624BCD7}"/>
              </a:ext>
            </a:extLst>
          </p:cNvPr>
          <p:cNvSpPr/>
          <p:nvPr/>
        </p:nvSpPr>
        <p:spPr>
          <a:xfrm>
            <a:off x="5301415" y="2848960"/>
            <a:ext cx="3158185" cy="1785758"/>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7030A0"/>
                </a:solidFill>
                <a:effectLst/>
                <a:uLnTx/>
                <a:uFillTx/>
                <a:latin typeface="Arial"/>
                <a:ea typeface="+mn-ea"/>
                <a:cs typeface="+mn-cs"/>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4930059" y="931399"/>
            <a:ext cx="4090434" cy="1785759"/>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199319" y="1646279"/>
            <a:ext cx="1163228" cy="1441478"/>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258954" y="2250114"/>
            <a:ext cx="850892" cy="71665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50" b="0" i="0" u="none" strike="noStrike" kern="1200" cap="none" spc="0" normalizeH="0" baseline="0" noProof="0" dirty="0">
                <a:ln>
                  <a:noFill/>
                </a:ln>
                <a:solidFill>
                  <a:schemeClr val="tx1"/>
                </a:solidFill>
                <a:effectLst/>
                <a:uLnTx/>
                <a:uFillTx/>
                <a:latin typeface="Arial"/>
                <a:ea typeface="+mn-ea"/>
                <a:cs typeface="+mn-cs"/>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273812" y="2472360"/>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2411111" y="2168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0</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2593989" y="2168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1</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2778160" y="2168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2</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2961038" y="2168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3145209" y="2168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4</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3331988" y="2168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5</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3512258" y="2168524"/>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6</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1916154" y="1949301"/>
            <a:ext cx="2189682" cy="89965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6D7777"/>
              </a:solidFill>
              <a:effectLst/>
              <a:uLnTx/>
              <a:uFillTx/>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901187" y="2588561"/>
            <a:ext cx="719507" cy="378203"/>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2354569" y="1931892"/>
            <a:ext cx="582211" cy="2482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13" b="0" i="0" u="none" strike="noStrike" kern="0" cap="none" spc="0" normalizeH="0" baseline="0" noProof="0" dirty="0">
                <a:ln>
                  <a:noFill/>
                </a:ln>
                <a:solidFill>
                  <a:srgbClr val="C8D2D2">
                    <a:lumMod val="25000"/>
                  </a:srgbClr>
                </a:solidFill>
                <a:effectLst/>
                <a:uLnTx/>
                <a:uFillTx/>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9118" y="3292250"/>
            <a:ext cx="414713" cy="290095"/>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273812" y="2585004"/>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273812" y="2704272"/>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273812" y="2850044"/>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221492" y="2429672"/>
            <a:ext cx="470534" cy="1544718"/>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2643831" y="2717158"/>
            <a:ext cx="960513" cy="720140"/>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2833140" y="3175687"/>
            <a:ext cx="944489" cy="261610"/>
          </a:xfrm>
          <a:prstGeom prst="rect">
            <a:avLst/>
          </a:prstGeom>
          <a:noFill/>
        </p:spPr>
        <p:txBody>
          <a:bodyPr wrap="none" rtlCol="0">
            <a:spAutoFit/>
          </a:bodyPr>
          <a:lstStyle/>
          <a:p>
            <a:r>
              <a:rPr lang="en-US" sz="1100" dirty="0"/>
              <a:t>(</a:t>
            </a:r>
            <a:r>
              <a:rPr lang="en-US" sz="1100" dirty="0" err="1"/>
              <a:t>key,values</a:t>
            </a:r>
            <a:r>
              <a:rPr lang="en-US" sz="1100"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1888" y="2926458"/>
            <a:ext cx="1553630" cy="261610"/>
          </a:xfrm>
          <a:prstGeom prst="rect">
            <a:avLst/>
          </a:prstGeom>
          <a:noFill/>
        </p:spPr>
        <p:txBody>
          <a:bodyPr wrap="none" rtlCol="0">
            <a:spAutoFit/>
          </a:bodyPr>
          <a:lstStyle/>
          <a:p>
            <a:r>
              <a:rPr lang="en-US" sz="1100" dirty="0"/>
              <a:t>[ </a:t>
            </a:r>
            <a:r>
              <a:rPr lang="en-US" sz="1100" dirty="0" err="1"/>
              <a:t>primary_key</a:t>
            </a:r>
            <a:r>
              <a:rPr lang="en-US" sz="1100"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1966668" y="3224837"/>
            <a:ext cx="914400" cy="9144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3657942" y="2400600"/>
            <a:ext cx="1107996" cy="246221"/>
          </a:xfrm>
          <a:prstGeom prst="rect">
            <a:avLst/>
          </a:prstGeom>
        </p:spPr>
        <p:txBody>
          <a:bodyPr wrap="none">
            <a:spAutoFit/>
          </a:bodyPr>
          <a:lstStyle/>
          <a:p>
            <a:r>
              <a:rPr lang="en-US" sz="1000" dirty="0"/>
              <a:t>(24, (24, “</a:t>
            </a:r>
            <a:r>
              <a:rPr lang="en-US" sz="1000" dirty="0" err="1"/>
              <a:t>abc</a:t>
            </a:r>
            <a:r>
              <a:rPr lang="en-US" sz="1000" dirty="0"/>
              <a:t>”)),</a:t>
            </a:r>
          </a:p>
        </p:txBody>
      </p:sp>
      <p:sp>
        <p:nvSpPr>
          <p:cNvPr id="51" name="Can 50">
            <a:extLst>
              <a:ext uri="{FF2B5EF4-FFF2-40B4-BE49-F238E27FC236}">
                <a16:creationId xmlns:a16="http://schemas.microsoft.com/office/drawing/2014/main" id="{B7476897-8FD5-9240-B076-EB177891B948}"/>
              </a:ext>
            </a:extLst>
          </p:cNvPr>
          <p:cNvSpPr/>
          <p:nvPr/>
        </p:nvSpPr>
        <p:spPr>
          <a:xfrm>
            <a:off x="7324913" y="3413376"/>
            <a:ext cx="914400" cy="660400"/>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2108" y="3359663"/>
            <a:ext cx="414713" cy="290095"/>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5539658" y="3292250"/>
            <a:ext cx="914400" cy="9144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6454058" y="3743576"/>
            <a:ext cx="870855" cy="587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3781538" y="1991330"/>
            <a:ext cx="1580926" cy="1935314"/>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4CF218D1-4706-A741-B99E-E535325CCC3D}"/>
              </a:ext>
            </a:extLst>
          </p:cNvPr>
          <p:cNvSpPr>
            <a:spLocks noGrp="1"/>
          </p:cNvSpPr>
          <p:nvPr>
            <p:ph type="sldNum" sz="quarter" idx="10"/>
          </p:nvPr>
        </p:nvSpPr>
        <p:spPr/>
        <p:txBody>
          <a:bodyPr/>
          <a:lstStyle/>
          <a:p>
            <a:fld id="{2F63A97E-D605-DC42-8452-C14CD1FA87FA}" type="slidenum">
              <a:rPr lang="en-US" smtClean="0">
                <a:solidFill>
                  <a:srgbClr val="5AAAFA"/>
                </a:solidFill>
              </a:rPr>
              <a:pPr/>
              <a:t>40</a:t>
            </a:fld>
            <a:endParaRPr lang="en-US">
              <a:solidFill>
                <a:srgbClr val="5AAAFA"/>
              </a:solidFill>
            </a:endParaRPr>
          </a:p>
        </p:txBody>
      </p:sp>
    </p:spTree>
    <p:extLst>
      <p:ext uri="{BB962C8B-B14F-4D97-AF65-F5344CB8AC3E}">
        <p14:creationId xmlns:p14="http://schemas.microsoft.com/office/powerpoint/2010/main" val="4265979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069F3-9B1F-D34F-ACAA-703082C3B1BB}"/>
              </a:ext>
            </a:extLst>
          </p:cNvPr>
          <p:cNvSpPr>
            <a:spLocks noGrp="1"/>
          </p:cNvSpPr>
          <p:nvPr>
            <p:ph type="title"/>
          </p:nvPr>
        </p:nvSpPr>
        <p:spPr/>
        <p:txBody>
          <a:bodyPr/>
          <a:lstStyle/>
          <a:p>
            <a:r>
              <a:rPr lang="en-US" dirty="0"/>
              <a:t>Table operations</a:t>
            </a:r>
          </a:p>
        </p:txBody>
      </p:sp>
      <p:graphicFrame>
        <p:nvGraphicFramePr>
          <p:cNvPr id="5" name="Content Placeholder 4">
            <a:extLst>
              <a:ext uri="{FF2B5EF4-FFF2-40B4-BE49-F238E27FC236}">
                <a16:creationId xmlns:a16="http://schemas.microsoft.com/office/drawing/2014/main" id="{1FB575D6-CDB0-C241-9D6F-80FBF8ABB983}"/>
              </a:ext>
            </a:extLst>
          </p:cNvPr>
          <p:cNvGraphicFramePr>
            <a:graphicFrameLocks noGrp="1"/>
          </p:cNvGraphicFramePr>
          <p:nvPr>
            <p:ph idx="1"/>
            <p:extLst>
              <p:ext uri="{D42A27DB-BD31-4B8C-83A1-F6EECF244321}">
                <p14:modId xmlns:p14="http://schemas.microsoft.com/office/powerpoint/2010/main" val="607749927"/>
              </p:ext>
            </p:extLst>
          </p:nvPr>
        </p:nvGraphicFramePr>
        <p:xfrm>
          <a:off x="503583" y="901700"/>
          <a:ext cx="8183217" cy="2021840"/>
        </p:xfrm>
        <a:graphic>
          <a:graphicData uri="http://schemas.openxmlformats.org/drawingml/2006/table">
            <a:tbl>
              <a:tblPr firstRow="1" bandRow="1">
                <a:tableStyleId>{5C22544A-7EE6-4342-B048-85BDC9FD1C3A}</a:tableStyleId>
              </a:tblPr>
              <a:tblGrid>
                <a:gridCol w="2213113">
                  <a:extLst>
                    <a:ext uri="{9D8B030D-6E8A-4147-A177-3AD203B41FA5}">
                      <a16:colId xmlns:a16="http://schemas.microsoft.com/office/drawing/2014/main" val="293060194"/>
                    </a:ext>
                  </a:extLst>
                </a:gridCol>
                <a:gridCol w="3172400">
                  <a:extLst>
                    <a:ext uri="{9D8B030D-6E8A-4147-A177-3AD203B41FA5}">
                      <a16:colId xmlns:a16="http://schemas.microsoft.com/office/drawing/2014/main" val="442091676"/>
                    </a:ext>
                  </a:extLst>
                </a:gridCol>
                <a:gridCol w="2797704">
                  <a:extLst>
                    <a:ext uri="{9D8B030D-6E8A-4147-A177-3AD203B41FA5}">
                      <a16:colId xmlns:a16="http://schemas.microsoft.com/office/drawing/2014/main" val="3136407613"/>
                    </a:ext>
                  </a:extLst>
                </a:gridCol>
              </a:tblGrid>
              <a:tr h="370840">
                <a:tc>
                  <a:txBody>
                    <a:bodyPr/>
                    <a:lstStyle/>
                    <a:p>
                      <a:r>
                        <a:rPr lang="en-US" dirty="0"/>
                        <a:t>Table Operation</a:t>
                      </a:r>
                    </a:p>
                  </a:txBody>
                  <a:tcPr/>
                </a:tc>
                <a:tc>
                  <a:txBody>
                    <a:bodyPr/>
                    <a:lstStyle/>
                    <a:p>
                      <a:r>
                        <a:rPr lang="en-US" dirty="0"/>
                        <a:t>Kafka records</a:t>
                      </a:r>
                    </a:p>
                  </a:txBody>
                  <a:tcPr/>
                </a:tc>
                <a:tc>
                  <a:txBody>
                    <a:bodyPr/>
                    <a:lstStyle/>
                    <a:p>
                      <a:r>
                        <a:rPr lang="en-US" dirty="0"/>
                        <a:t>Example</a:t>
                      </a:r>
                    </a:p>
                  </a:txBody>
                  <a:tcPr/>
                </a:tc>
                <a:extLst>
                  <a:ext uri="{0D108BD9-81ED-4DB2-BD59-A6C34878D82A}">
                    <a16:rowId xmlns:a16="http://schemas.microsoft.com/office/drawing/2014/main" val="447205542"/>
                  </a:ext>
                </a:extLst>
              </a:tr>
              <a:tr h="370840">
                <a:tc>
                  <a:txBody>
                    <a:bodyPr/>
                    <a:lstStyle/>
                    <a:p>
                      <a:r>
                        <a:rPr lang="en-US" dirty="0"/>
                        <a:t>Insert row</a:t>
                      </a:r>
                    </a:p>
                  </a:txBody>
                  <a:tcPr/>
                </a:tc>
                <a:tc>
                  <a:txBody>
                    <a:bodyPr/>
                    <a:lstStyle/>
                    <a:p>
                      <a:r>
                        <a:rPr lang="en-US" dirty="0"/>
                        <a:t>Publish (</a:t>
                      </a:r>
                      <a:r>
                        <a:rPr lang="en-US" dirty="0" err="1"/>
                        <a:t>newKey</a:t>
                      </a:r>
                      <a:r>
                        <a:rPr lang="en-US" dirty="0"/>
                        <a:t>, values)</a:t>
                      </a:r>
                    </a:p>
                  </a:txBody>
                  <a:tcPr/>
                </a:tc>
                <a:tc>
                  <a:txBody>
                    <a:bodyPr/>
                    <a:lstStyle/>
                    <a:p>
                      <a:r>
                        <a:rPr lang="en-US" dirty="0"/>
                        <a:t>(orderID:24, {orderID:24, name: smith})</a:t>
                      </a:r>
                    </a:p>
                  </a:txBody>
                  <a:tcPr/>
                </a:tc>
                <a:extLst>
                  <a:ext uri="{0D108BD9-81ED-4DB2-BD59-A6C34878D82A}">
                    <a16:rowId xmlns:a16="http://schemas.microsoft.com/office/drawing/2014/main" val="2788573558"/>
                  </a:ext>
                </a:extLst>
              </a:tr>
              <a:tr h="370840">
                <a:tc>
                  <a:txBody>
                    <a:bodyPr/>
                    <a:lstStyle/>
                    <a:p>
                      <a:r>
                        <a:rPr lang="en-US" dirty="0"/>
                        <a:t>Update row</a:t>
                      </a:r>
                    </a:p>
                  </a:txBody>
                  <a:tcPr/>
                </a:tc>
                <a:tc>
                  <a:txBody>
                    <a:bodyPr/>
                    <a:lstStyle/>
                    <a:p>
                      <a:r>
                        <a:rPr lang="en-US" dirty="0"/>
                        <a:t>Publish (</a:t>
                      </a:r>
                      <a:r>
                        <a:rPr lang="en-US" dirty="0" err="1"/>
                        <a:t>existingKey</a:t>
                      </a:r>
                      <a:r>
                        <a:rPr lang="en-US" dirty="0"/>
                        <a:t>, values)</a:t>
                      </a:r>
                    </a:p>
                  </a:txBody>
                  <a:tcPr/>
                </a:tc>
                <a:tc>
                  <a:txBody>
                    <a:bodyPr/>
                    <a:lstStyle/>
                    <a:p>
                      <a:r>
                        <a:rPr lang="en-US" dirty="0"/>
                        <a:t>(orderID:24, {orderID:24, name: smithy})</a:t>
                      </a:r>
                    </a:p>
                  </a:txBody>
                  <a:tcPr/>
                </a:tc>
                <a:extLst>
                  <a:ext uri="{0D108BD9-81ED-4DB2-BD59-A6C34878D82A}">
                    <a16:rowId xmlns:a16="http://schemas.microsoft.com/office/drawing/2014/main" val="358972600"/>
                  </a:ext>
                </a:extLst>
              </a:tr>
              <a:tr h="370840">
                <a:tc>
                  <a:txBody>
                    <a:bodyPr/>
                    <a:lstStyle/>
                    <a:p>
                      <a:r>
                        <a:rPr lang="en-US" dirty="0"/>
                        <a:t>Delete row</a:t>
                      </a:r>
                    </a:p>
                  </a:txBody>
                  <a:tcPr/>
                </a:tc>
                <a:tc>
                  <a:txBody>
                    <a:bodyPr/>
                    <a:lstStyle/>
                    <a:p>
                      <a:r>
                        <a:rPr lang="en-US" dirty="0"/>
                        <a:t>Publish (</a:t>
                      </a:r>
                      <a:r>
                        <a:rPr lang="en-US" dirty="0" err="1"/>
                        <a:t>existingKey</a:t>
                      </a:r>
                      <a:r>
                        <a:rPr lang="en-US" dirty="0"/>
                        <a:t>, null)</a:t>
                      </a:r>
                    </a:p>
                  </a:txBody>
                  <a:tcPr/>
                </a:tc>
                <a:tc>
                  <a:txBody>
                    <a:bodyPr/>
                    <a:lstStyle/>
                    <a:p>
                      <a:r>
                        <a:rPr lang="en-US" dirty="0"/>
                        <a:t>(orderID:24, null)</a:t>
                      </a:r>
                    </a:p>
                  </a:txBody>
                  <a:tcPr/>
                </a:tc>
                <a:extLst>
                  <a:ext uri="{0D108BD9-81ED-4DB2-BD59-A6C34878D82A}">
                    <a16:rowId xmlns:a16="http://schemas.microsoft.com/office/drawing/2014/main" val="3694460775"/>
                  </a:ext>
                </a:extLst>
              </a:tr>
            </a:tbl>
          </a:graphicData>
        </a:graphic>
      </p:graphicFrame>
      <p:sp>
        <p:nvSpPr>
          <p:cNvPr id="4" name="Slide Number Placeholder 3">
            <a:extLst>
              <a:ext uri="{FF2B5EF4-FFF2-40B4-BE49-F238E27FC236}">
                <a16:creationId xmlns:a16="http://schemas.microsoft.com/office/drawing/2014/main" id="{393B6EEB-C7ED-5640-8311-8F8DD1A2261E}"/>
              </a:ext>
            </a:extLst>
          </p:cNvPr>
          <p:cNvSpPr>
            <a:spLocks noGrp="1"/>
          </p:cNvSpPr>
          <p:nvPr>
            <p:ph type="sldNum" sz="quarter" idx="10"/>
          </p:nvPr>
        </p:nvSpPr>
        <p:spPr/>
        <p:txBody>
          <a:bodyPr/>
          <a:lstStyle/>
          <a:p>
            <a:fld id="{2F63A97E-D605-DC42-8452-C14CD1FA87FA}" type="slidenum">
              <a:rPr lang="en-US" smtClean="0">
                <a:solidFill>
                  <a:srgbClr val="5AAAFA"/>
                </a:solidFill>
              </a:rPr>
              <a:pPr/>
              <a:t>41</a:t>
            </a:fld>
            <a:endParaRPr lang="en-US">
              <a:solidFill>
                <a:srgbClr val="5AAAFA"/>
              </a:solidFill>
            </a:endParaRPr>
          </a:p>
        </p:txBody>
      </p:sp>
    </p:spTree>
    <p:extLst>
      <p:ext uri="{BB962C8B-B14F-4D97-AF65-F5344CB8AC3E}">
        <p14:creationId xmlns:p14="http://schemas.microsoft.com/office/powerpoint/2010/main" val="568242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7861E-D89D-F64D-9EC8-077AA7EB87E3}"/>
              </a:ext>
            </a:extLst>
          </p:cNvPr>
          <p:cNvSpPr>
            <a:spLocks noGrp="1"/>
          </p:cNvSpPr>
          <p:nvPr>
            <p:ph type="title"/>
          </p:nvPr>
        </p:nvSpPr>
        <p:spPr/>
        <p:txBody>
          <a:bodyPr/>
          <a:lstStyle/>
          <a:p>
            <a:r>
              <a:rPr lang="en-US" dirty="0"/>
              <a:t>Using </a:t>
            </a:r>
            <a:r>
              <a:rPr lang="en-US" dirty="0" err="1"/>
              <a:t>kafka</a:t>
            </a:r>
            <a:r>
              <a:rPr lang="en-US" dirty="0"/>
              <a:t> for table replication </a:t>
            </a:r>
            <a:br>
              <a:rPr lang="en-US" dirty="0"/>
            </a:br>
            <a:endParaRPr lang="en-US" dirty="0"/>
          </a:p>
        </p:txBody>
      </p:sp>
      <p:sp>
        <p:nvSpPr>
          <p:cNvPr id="3" name="Content Placeholder 2">
            <a:extLst>
              <a:ext uri="{FF2B5EF4-FFF2-40B4-BE49-F238E27FC236}">
                <a16:creationId xmlns:a16="http://schemas.microsoft.com/office/drawing/2014/main" id="{AF56BAFD-01FA-8448-BCE5-79C71BDC84F7}"/>
              </a:ext>
            </a:extLst>
          </p:cNvPr>
          <p:cNvSpPr>
            <a:spLocks noGrp="1"/>
          </p:cNvSpPr>
          <p:nvPr>
            <p:ph idx="1"/>
          </p:nvPr>
        </p:nvSpPr>
        <p:spPr/>
        <p:txBody>
          <a:bodyPr/>
          <a:lstStyle/>
          <a:p>
            <a:r>
              <a:rPr lang="en-US" dirty="0"/>
              <a:t>General Advantages</a:t>
            </a:r>
          </a:p>
          <a:p>
            <a:pPr lvl="1"/>
            <a:r>
              <a:rPr lang="en-US" dirty="0"/>
              <a:t>Offload Processing</a:t>
            </a:r>
          </a:p>
          <a:p>
            <a:pPr lvl="1"/>
            <a:r>
              <a:rPr lang="en-US" dirty="0"/>
              <a:t>Aggregation of Data From multiple Sources</a:t>
            </a:r>
          </a:p>
          <a:p>
            <a:pPr lvl="1"/>
            <a:r>
              <a:rPr lang="en-US" dirty="0"/>
              <a:t>Common Platform for Staging to Other Data Consumers</a:t>
            </a:r>
          </a:p>
          <a:p>
            <a:pPr lvl="1"/>
            <a:r>
              <a:rPr lang="en-US" dirty="0"/>
              <a:t>Storage System For Duplicating Important Data</a:t>
            </a:r>
          </a:p>
          <a:p>
            <a:pPr lvl="1"/>
            <a:r>
              <a:rPr lang="en-US" dirty="0"/>
              <a:t>Buffer Unprocessed Messages</a:t>
            </a:r>
          </a:p>
          <a:p>
            <a:pPr lvl="1"/>
            <a:r>
              <a:rPr lang="en-US" dirty="0"/>
              <a:t>Offers Throughput and Low End-to-End Latency </a:t>
            </a:r>
          </a:p>
          <a:p>
            <a:pPr lvl="1"/>
            <a:r>
              <a:rPr lang="en-US" dirty="0"/>
              <a:t>Offers Real Time Processing and Retrospective Analysis</a:t>
            </a:r>
          </a:p>
          <a:p>
            <a:pPr lvl="1"/>
            <a:r>
              <a:rPr lang="en-US" dirty="0"/>
              <a:t>Can Correlate Streaming Feeds of Disparate formats</a:t>
            </a:r>
          </a:p>
          <a:p>
            <a:endParaRPr lang="en-US" dirty="0"/>
          </a:p>
        </p:txBody>
      </p:sp>
      <p:sp>
        <p:nvSpPr>
          <p:cNvPr id="4" name="Slide Number Placeholder 3">
            <a:extLst>
              <a:ext uri="{FF2B5EF4-FFF2-40B4-BE49-F238E27FC236}">
                <a16:creationId xmlns:a16="http://schemas.microsoft.com/office/drawing/2014/main" id="{24BF54A6-642E-4145-A383-31723D13025F}"/>
              </a:ext>
            </a:extLst>
          </p:cNvPr>
          <p:cNvSpPr>
            <a:spLocks noGrp="1"/>
          </p:cNvSpPr>
          <p:nvPr>
            <p:ph type="sldNum" sz="quarter" idx="10"/>
          </p:nvPr>
        </p:nvSpPr>
        <p:spPr/>
        <p:txBody>
          <a:bodyPr/>
          <a:lstStyle/>
          <a:p>
            <a:fld id="{2F63A97E-D605-DC42-8452-C14CD1FA87FA}" type="slidenum">
              <a:rPr lang="en-US" smtClean="0">
                <a:solidFill>
                  <a:srgbClr val="5AAAFA"/>
                </a:solidFill>
              </a:rPr>
              <a:pPr/>
              <a:t>42</a:t>
            </a:fld>
            <a:endParaRPr lang="en-US">
              <a:solidFill>
                <a:srgbClr val="5AAAFA"/>
              </a:solidFill>
            </a:endParaRPr>
          </a:p>
        </p:txBody>
      </p:sp>
    </p:spTree>
    <p:extLst>
      <p:ext uri="{BB962C8B-B14F-4D97-AF65-F5344CB8AC3E}">
        <p14:creationId xmlns:p14="http://schemas.microsoft.com/office/powerpoint/2010/main" val="4288527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7861E-D89D-F64D-9EC8-077AA7EB87E3}"/>
              </a:ext>
            </a:extLst>
          </p:cNvPr>
          <p:cNvSpPr>
            <a:spLocks noGrp="1"/>
          </p:cNvSpPr>
          <p:nvPr>
            <p:ph type="title"/>
          </p:nvPr>
        </p:nvSpPr>
        <p:spPr/>
        <p:txBody>
          <a:bodyPr/>
          <a:lstStyle/>
          <a:p>
            <a:r>
              <a:rPr lang="en-US" dirty="0"/>
              <a:t>Using </a:t>
            </a:r>
            <a:r>
              <a:rPr lang="en-US" dirty="0" err="1"/>
              <a:t>kafka</a:t>
            </a:r>
            <a:r>
              <a:rPr lang="en-US" dirty="0"/>
              <a:t> for table replication</a:t>
            </a:r>
          </a:p>
        </p:txBody>
      </p:sp>
      <p:sp>
        <p:nvSpPr>
          <p:cNvPr id="3" name="Content Placeholder 2">
            <a:extLst>
              <a:ext uri="{FF2B5EF4-FFF2-40B4-BE49-F238E27FC236}">
                <a16:creationId xmlns:a16="http://schemas.microsoft.com/office/drawing/2014/main" id="{AF56BAFD-01FA-8448-BCE5-79C71BDC84F7}"/>
              </a:ext>
            </a:extLst>
          </p:cNvPr>
          <p:cNvSpPr>
            <a:spLocks noGrp="1"/>
          </p:cNvSpPr>
          <p:nvPr>
            <p:ph idx="1"/>
          </p:nvPr>
        </p:nvSpPr>
        <p:spPr/>
        <p:txBody>
          <a:bodyPr/>
          <a:lstStyle/>
          <a:p>
            <a:r>
              <a:rPr lang="en-US" dirty="0"/>
              <a:t>General Advantages</a:t>
            </a:r>
          </a:p>
          <a:p>
            <a:pPr lvl="1"/>
            <a:r>
              <a:rPr lang="en-US" dirty="0"/>
              <a:t>Can Correlate Streaming Feeds of Disparate formats</a:t>
            </a:r>
          </a:p>
          <a:p>
            <a:pPr lvl="1"/>
            <a:r>
              <a:rPr lang="en-US" dirty="0"/>
              <a:t>Flexibility of Input Source and Output Targets</a:t>
            </a:r>
          </a:p>
          <a:p>
            <a:pPr lvl="1"/>
            <a:r>
              <a:rPr lang="en-US" dirty="0"/>
              <a:t>Built in Stream Processing on Real Time Feeds</a:t>
            </a:r>
          </a:p>
          <a:p>
            <a:pPr lvl="1"/>
            <a:r>
              <a:rPr lang="en-US" dirty="0"/>
              <a:t>Flexibility Supporting Business Logic Layering Or Programmatic Interpretation</a:t>
            </a:r>
          </a:p>
          <a:p>
            <a:pPr lvl="1"/>
            <a:r>
              <a:rPr lang="en-US" dirty="0"/>
              <a:t>Commit Log</a:t>
            </a:r>
          </a:p>
          <a:p>
            <a:pPr lvl="1"/>
            <a:r>
              <a:rPr lang="en-US" dirty="0"/>
              <a:t>Statistics</a:t>
            </a:r>
          </a:p>
          <a:p>
            <a:pPr lvl="1"/>
            <a:r>
              <a:rPr lang="en-US" dirty="0"/>
              <a:t>Red Flag Monitoring</a:t>
            </a:r>
          </a:p>
          <a:p>
            <a:pPr lvl="1"/>
            <a:r>
              <a:rPr lang="en-US" dirty="0"/>
              <a:t>Fault Tolerance, Scalability, multi-tenant nature, speedy, light-weight, landing-zone</a:t>
            </a:r>
          </a:p>
          <a:p>
            <a:pPr lvl="1"/>
            <a:endParaRPr lang="en-US" dirty="0"/>
          </a:p>
          <a:p>
            <a:endParaRPr lang="en-US" dirty="0"/>
          </a:p>
        </p:txBody>
      </p:sp>
      <p:sp>
        <p:nvSpPr>
          <p:cNvPr id="4" name="Slide Number Placeholder 3">
            <a:extLst>
              <a:ext uri="{FF2B5EF4-FFF2-40B4-BE49-F238E27FC236}">
                <a16:creationId xmlns:a16="http://schemas.microsoft.com/office/drawing/2014/main" id="{24BF54A6-642E-4145-A383-31723D13025F}"/>
              </a:ext>
            </a:extLst>
          </p:cNvPr>
          <p:cNvSpPr>
            <a:spLocks noGrp="1"/>
          </p:cNvSpPr>
          <p:nvPr>
            <p:ph type="sldNum" sz="quarter" idx="10"/>
          </p:nvPr>
        </p:nvSpPr>
        <p:spPr/>
        <p:txBody>
          <a:bodyPr/>
          <a:lstStyle/>
          <a:p>
            <a:fld id="{2F63A97E-D605-DC42-8452-C14CD1FA87FA}" type="slidenum">
              <a:rPr lang="en-US" smtClean="0">
                <a:solidFill>
                  <a:srgbClr val="5AAAFA"/>
                </a:solidFill>
              </a:rPr>
              <a:pPr/>
              <a:t>43</a:t>
            </a:fld>
            <a:endParaRPr lang="en-US">
              <a:solidFill>
                <a:srgbClr val="5AAAFA"/>
              </a:solidFill>
            </a:endParaRPr>
          </a:p>
        </p:txBody>
      </p:sp>
    </p:spTree>
    <p:extLst>
      <p:ext uri="{BB962C8B-B14F-4D97-AF65-F5344CB8AC3E}">
        <p14:creationId xmlns:p14="http://schemas.microsoft.com/office/powerpoint/2010/main" val="3304198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2ED8D-0826-E04B-B342-52EF67F00986}"/>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96975DA6-C01C-434C-B4A2-1290CCE42559}"/>
              </a:ext>
            </a:extLst>
          </p:cNvPr>
          <p:cNvSpPr>
            <a:spLocks noGrp="1"/>
          </p:cNvSpPr>
          <p:nvPr>
            <p:ph idx="1"/>
          </p:nvPr>
        </p:nvSpPr>
        <p:spPr>
          <a:xfrm>
            <a:off x="293688" y="829985"/>
            <a:ext cx="8393112" cy="3992840"/>
          </a:xfrm>
        </p:spPr>
        <p:txBody>
          <a:bodyPr/>
          <a:lstStyle/>
          <a:p>
            <a:r>
              <a:rPr lang="en-US" dirty="0"/>
              <a:t>Format Choice</a:t>
            </a:r>
          </a:p>
          <a:p>
            <a:pPr lvl="1"/>
            <a:r>
              <a:rPr lang="en-US" dirty="0"/>
              <a:t>A Kafka record Key and Value are bytes</a:t>
            </a:r>
          </a:p>
          <a:p>
            <a:pPr lvl="1"/>
            <a:r>
              <a:rPr lang="en-US" dirty="0"/>
              <a:t>Producer and Consumer must come to an agreement about the meaning of the bytes in the key/value</a:t>
            </a:r>
          </a:p>
          <a:p>
            <a:pPr lvl="1"/>
            <a:r>
              <a:rPr lang="en-US" dirty="0"/>
              <a:t>Producers may have written data months before a consumer receives it</a:t>
            </a:r>
          </a:p>
          <a:p>
            <a:pPr lvl="1"/>
            <a:r>
              <a:rPr lang="en-US" dirty="0"/>
              <a:t>Communicating Table Schema</a:t>
            </a:r>
          </a:p>
          <a:p>
            <a:pPr lvl="2"/>
            <a:r>
              <a:rPr lang="en-US" dirty="0"/>
              <a:t>Records in a topic are relevant in the context of a specific schema</a:t>
            </a:r>
          </a:p>
          <a:p>
            <a:pPr lvl="2"/>
            <a:r>
              <a:rPr lang="en-US" dirty="0"/>
              <a:t>What if a tables schema were to change?</a:t>
            </a:r>
          </a:p>
          <a:p>
            <a:pPr lvl="2"/>
            <a:r>
              <a:rPr lang="en-US" dirty="0"/>
              <a:t>How can a consumer know the schema at the time the record was sent?</a:t>
            </a:r>
          </a:p>
          <a:p>
            <a:r>
              <a:rPr lang="en-US" dirty="0"/>
              <a:t>Network throughput maximization</a:t>
            </a:r>
          </a:p>
          <a:p>
            <a:r>
              <a:rPr lang="en-US" dirty="0"/>
              <a:t>Consumer processing considerations</a:t>
            </a:r>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B948441-7094-0B40-8639-9653B41C1401}"/>
              </a:ext>
            </a:extLst>
          </p:cNvPr>
          <p:cNvSpPr>
            <a:spLocks noGrp="1"/>
          </p:cNvSpPr>
          <p:nvPr>
            <p:ph type="sldNum" sz="quarter" idx="10"/>
          </p:nvPr>
        </p:nvSpPr>
        <p:spPr/>
        <p:txBody>
          <a:bodyPr/>
          <a:lstStyle/>
          <a:p>
            <a:fld id="{2F63A97E-D605-DC42-8452-C14CD1FA87FA}" type="slidenum">
              <a:rPr lang="en-US" smtClean="0">
                <a:solidFill>
                  <a:srgbClr val="5AAAFA"/>
                </a:solidFill>
              </a:rPr>
              <a:pPr/>
              <a:t>44</a:t>
            </a:fld>
            <a:endParaRPr lang="en-US">
              <a:solidFill>
                <a:srgbClr val="5AAAFA"/>
              </a:solidFill>
            </a:endParaRPr>
          </a:p>
        </p:txBody>
      </p:sp>
    </p:spTree>
    <p:extLst>
      <p:ext uri="{BB962C8B-B14F-4D97-AF65-F5344CB8AC3E}">
        <p14:creationId xmlns:p14="http://schemas.microsoft.com/office/powerpoint/2010/main" val="460438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2ED8D-0826-E04B-B342-52EF67F00986}"/>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96975DA6-C01C-434C-B4A2-1290CCE42559}"/>
              </a:ext>
            </a:extLst>
          </p:cNvPr>
          <p:cNvSpPr>
            <a:spLocks noGrp="1"/>
          </p:cNvSpPr>
          <p:nvPr>
            <p:ph idx="1"/>
          </p:nvPr>
        </p:nvSpPr>
        <p:spPr/>
        <p:txBody>
          <a:bodyPr/>
          <a:lstStyle/>
          <a:p>
            <a:r>
              <a:rPr lang="en-US" dirty="0"/>
              <a:t>Tracking the effective point in a source transaction operation sequence that has been applied to Kafka</a:t>
            </a:r>
          </a:p>
          <a:p>
            <a:pPr lvl="1"/>
            <a:r>
              <a:rPr lang="en-US" dirty="0"/>
              <a:t>Non ACID target</a:t>
            </a:r>
          </a:p>
          <a:p>
            <a:pPr lvl="1"/>
            <a:r>
              <a:rPr lang="en-US" dirty="0"/>
              <a:t>“at least once” semantics</a:t>
            </a:r>
          </a:p>
          <a:p>
            <a:endParaRPr lang="en-US" dirty="0"/>
          </a:p>
        </p:txBody>
      </p:sp>
      <p:sp>
        <p:nvSpPr>
          <p:cNvPr id="4" name="Slide Number Placeholder 3">
            <a:extLst>
              <a:ext uri="{FF2B5EF4-FFF2-40B4-BE49-F238E27FC236}">
                <a16:creationId xmlns:a16="http://schemas.microsoft.com/office/drawing/2014/main" id="{EB948441-7094-0B40-8639-9653B41C1401}"/>
              </a:ext>
            </a:extLst>
          </p:cNvPr>
          <p:cNvSpPr>
            <a:spLocks noGrp="1"/>
          </p:cNvSpPr>
          <p:nvPr>
            <p:ph type="sldNum" sz="quarter" idx="10"/>
          </p:nvPr>
        </p:nvSpPr>
        <p:spPr/>
        <p:txBody>
          <a:bodyPr/>
          <a:lstStyle/>
          <a:p>
            <a:fld id="{2F63A97E-D605-DC42-8452-C14CD1FA87FA}" type="slidenum">
              <a:rPr lang="en-US" smtClean="0">
                <a:solidFill>
                  <a:srgbClr val="5AAAFA"/>
                </a:solidFill>
              </a:rPr>
              <a:pPr/>
              <a:t>45</a:t>
            </a:fld>
            <a:endParaRPr lang="en-US">
              <a:solidFill>
                <a:srgbClr val="5AAAFA"/>
              </a:solidFill>
            </a:endParaRPr>
          </a:p>
        </p:txBody>
      </p:sp>
    </p:spTree>
    <p:extLst>
      <p:ext uri="{BB962C8B-B14F-4D97-AF65-F5344CB8AC3E}">
        <p14:creationId xmlns:p14="http://schemas.microsoft.com/office/powerpoint/2010/main" val="3875077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7517917" y="3475603"/>
            <a:ext cx="1303850" cy="940753"/>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38705" y="44451"/>
            <a:ext cx="8393112" cy="469436"/>
          </a:xfrm>
        </p:spPr>
        <p:txBody>
          <a:bodyPr/>
          <a:lstStyle/>
          <a:p>
            <a:r>
              <a:rPr lang="en-US" sz="2000"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p:txBody>
          <a:bodyPr/>
          <a:lstStyle/>
          <a:p>
            <a:fld id="{2F63A97E-D605-DC42-8452-C14CD1FA87FA}" type="slidenum">
              <a:rPr lang="en-US" smtClean="0">
                <a:solidFill>
                  <a:srgbClr val="5AAAFA"/>
                </a:solidFill>
              </a:rPr>
              <a:pPr/>
              <a:t>46</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63294" y="969830"/>
            <a:ext cx="1623712" cy="3624354"/>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rgbClr val="7030A0"/>
                </a:solidFill>
                <a:latin typeface="Arial"/>
              </a:rPr>
              <a:t>Legacy runtime</a:t>
            </a:r>
            <a:endParaRPr kumimoji="0" lang="en-US" sz="1000" b="0" i="0" u="none" strike="noStrike" kern="1200" cap="none" spc="0" normalizeH="0" baseline="0" noProof="0" dirty="0">
              <a:ln>
                <a:noFill/>
              </a:ln>
              <a:solidFill>
                <a:srgbClr val="7030A0"/>
              </a:solidFill>
              <a:effectLst/>
              <a:uLnTx/>
              <a:uFillTx/>
              <a:latin typeface="Arial"/>
              <a:ea typeface="+mn-ea"/>
              <a:cs typeface="+mn-cs"/>
            </a:endParaRPr>
          </a:p>
        </p:txBody>
      </p:sp>
      <p:sp>
        <p:nvSpPr>
          <p:cNvPr id="8" name="Can 7">
            <a:extLst>
              <a:ext uri="{FF2B5EF4-FFF2-40B4-BE49-F238E27FC236}">
                <a16:creationId xmlns:a16="http://schemas.microsoft.com/office/drawing/2014/main" id="{3B289FC4-15A1-BB4A-B5BD-81AAC82E64FD}"/>
              </a:ext>
            </a:extLst>
          </p:cNvPr>
          <p:cNvSpPr/>
          <p:nvPr/>
        </p:nvSpPr>
        <p:spPr>
          <a:xfrm>
            <a:off x="199319" y="1847757"/>
            <a:ext cx="1163228" cy="1441478"/>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258954" y="2451592"/>
            <a:ext cx="850892" cy="71665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50" b="0" i="0" u="none" strike="noStrike" kern="1200" cap="none" spc="0" normalizeH="0" baseline="0" noProof="0" dirty="0">
                <a:ln>
                  <a:noFill/>
                </a:ln>
                <a:solidFill>
                  <a:schemeClr val="tx1"/>
                </a:solidFill>
                <a:effectLst/>
                <a:uLnTx/>
                <a:uFillTx/>
                <a:latin typeface="Arial"/>
                <a:ea typeface="+mn-ea"/>
                <a:cs typeface="+mn-cs"/>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273812" y="2673838"/>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273812" y="2786482"/>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273812" y="2905750"/>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273812" y="3051522"/>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1888" y="3127936"/>
            <a:ext cx="1553630" cy="261610"/>
          </a:xfrm>
          <a:prstGeom prst="rect">
            <a:avLst/>
          </a:prstGeom>
          <a:noFill/>
        </p:spPr>
        <p:txBody>
          <a:bodyPr wrap="none" rtlCol="0">
            <a:spAutoFit/>
          </a:bodyPr>
          <a:lstStyle/>
          <a:p>
            <a:r>
              <a:rPr lang="en-US" sz="1100" dirty="0"/>
              <a:t>[ </a:t>
            </a:r>
            <a:r>
              <a:rPr lang="en-US" sz="1100" dirty="0" err="1"/>
              <a:t>primary_key</a:t>
            </a:r>
            <a:r>
              <a:rPr lang="en-US" sz="11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041519" y="1856497"/>
            <a:ext cx="1658319" cy="1568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Server</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C48D16DC-02F4-1C4A-B53E-FF34EA271FD6}"/>
              </a:ext>
            </a:extLst>
          </p:cNvPr>
          <p:cNvSpPr/>
          <p:nvPr/>
        </p:nvSpPr>
        <p:spPr>
          <a:xfrm>
            <a:off x="1876284" y="1127877"/>
            <a:ext cx="5332777" cy="3466307"/>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0000FF"/>
                </a:solidFill>
                <a:effectLst/>
                <a:uLnTx/>
                <a:uFillTx/>
                <a:latin typeface="Arial"/>
                <a:ea typeface="+mn-ea"/>
                <a:cs typeface="+mn-cs"/>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5431643" y="1847756"/>
            <a:ext cx="1658319" cy="1600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7707195" y="1127877"/>
            <a:ext cx="914400" cy="660400"/>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09193" y="3448298"/>
            <a:ext cx="1128956" cy="28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199319" y="3884451"/>
            <a:ext cx="1128956" cy="28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119187" y="2425357"/>
            <a:ext cx="1462910" cy="3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5510917" y="2609985"/>
            <a:ext cx="1462910" cy="3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3533048" y="1207367"/>
            <a:ext cx="2019248" cy="431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100" dirty="0">
                <a:solidFill>
                  <a:prstClr val="white"/>
                </a:solidFill>
                <a:latin typeface="Arial"/>
              </a:rPr>
              <a:t>M</a:t>
            </a:r>
            <a:r>
              <a:rPr kumimoji="0" lang="en-US" sz="1100" b="0" i="0" u="none" strike="noStrike" kern="1200" cap="none" spc="0" normalizeH="0" baseline="0" noProof="0" dirty="0" err="1">
                <a:ln>
                  <a:noFill/>
                </a:ln>
                <a:solidFill>
                  <a:prstClr val="white"/>
                </a:solidFill>
                <a:effectLst/>
                <a:uLnTx/>
                <a:uFillTx/>
                <a:latin typeface="Arial"/>
                <a:ea typeface="+mn-ea"/>
                <a:cs typeface="+mn-cs"/>
              </a:rPr>
              <a:t>anagement</a:t>
            </a:r>
            <a:r>
              <a:rPr kumimoji="0" lang="en-US" sz="1100" b="0" i="0" u="none" strike="noStrike" kern="1200" cap="none" spc="0" normalizeH="0" baseline="0" noProof="0" dirty="0">
                <a:ln>
                  <a:noFill/>
                </a:ln>
                <a:solidFill>
                  <a:prstClr val="white"/>
                </a:solidFill>
                <a:effectLst/>
                <a:uLnTx/>
                <a:uFillTx/>
                <a:latin typeface="Arial"/>
                <a:ea typeface="+mn-ea"/>
                <a:cs typeface="+mn-cs"/>
              </a:rPr>
              <a: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150097" y="1127877"/>
            <a:ext cx="1228053" cy="46018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100" b="0" i="0" u="none" strike="noStrike" kern="1200" cap="none" spc="0" normalizeH="0" baseline="0" noProof="0" dirty="0">
                <a:ln>
                  <a:noFill/>
                </a:ln>
                <a:solidFill>
                  <a:srgbClr val="0000FF"/>
                </a:solidFill>
                <a:effectLst/>
                <a:uLnTx/>
                <a:uFillTx/>
                <a:latin typeface="Arial"/>
                <a:ea typeface="+mn-ea"/>
                <a:cs typeface="+mn-cs"/>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7707855" y="1907597"/>
            <a:ext cx="914400" cy="660400"/>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8059157" y="2470967"/>
            <a:ext cx="423552" cy="1101667"/>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2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7703474" y="3628174"/>
            <a:ext cx="914400" cy="660400"/>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2427316" y="3884451"/>
            <a:ext cx="4289368"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2870679" y="3425420"/>
            <a:ext cx="0" cy="45903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6260803" y="3448297"/>
            <a:ext cx="4237" cy="45903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3973365" y="3347821"/>
            <a:ext cx="1303850" cy="940753"/>
          </a:xfrm>
          <a:prstGeom prst="cloudCallout">
            <a:avLst>
              <a:gd name="adj1" fmla="val -18705"/>
              <a:gd name="adj2" fmla="val 46622"/>
            </a:avLst>
          </a:prstGeom>
          <a:solidFill>
            <a:schemeClr val="accent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rgbClr val="0000FF"/>
                </a:solidFill>
                <a:latin typeface="Arial"/>
              </a:rPr>
              <a:t>Network</a:t>
            </a:r>
            <a:endParaRPr kumimoji="0" lang="en-US" sz="1000" b="0" i="0" u="none" strike="noStrike" kern="1200" cap="none" spc="0" normalizeH="0" baseline="0" noProof="0" dirty="0">
              <a:ln>
                <a:noFill/>
              </a:ln>
              <a:solidFill>
                <a:srgbClr val="0000FF"/>
              </a:solidFill>
              <a:effectLst/>
              <a:uLnTx/>
              <a:uFillTx/>
              <a:latin typeface="Arial"/>
            </a:endParaRP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338149" y="2617690"/>
            <a:ext cx="781038" cy="975218"/>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4454193" y="1206472"/>
            <a:ext cx="184628" cy="3391730"/>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6973827" y="2237797"/>
            <a:ext cx="734028" cy="5645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6973827" y="1458077"/>
            <a:ext cx="733368" cy="134424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6973827" y="2802318"/>
            <a:ext cx="746273" cy="219483"/>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6973827" y="2802318"/>
            <a:ext cx="548134" cy="1143662"/>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8658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4349855" y="1208335"/>
            <a:ext cx="1658319" cy="2997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38705" y="44451"/>
            <a:ext cx="8393112" cy="469436"/>
          </a:xfrm>
        </p:spPr>
        <p:txBody>
          <a:bodyPr/>
          <a:lstStyle/>
          <a:p>
            <a:r>
              <a:rPr lang="en-US" sz="2000" dirty="0"/>
              <a:t>IIDR Architecture on k8s?</a:t>
            </a:r>
          </a:p>
        </p:txBody>
      </p:sp>
      <p:sp>
        <p:nvSpPr>
          <p:cNvPr id="7" name="Rectangle 6">
            <a:extLst>
              <a:ext uri="{FF2B5EF4-FFF2-40B4-BE49-F238E27FC236}">
                <a16:creationId xmlns:a16="http://schemas.microsoft.com/office/drawing/2014/main" id="{D376254A-C1F5-9148-9C05-819B1216F74E}"/>
              </a:ext>
            </a:extLst>
          </p:cNvPr>
          <p:cNvSpPr/>
          <p:nvPr/>
        </p:nvSpPr>
        <p:spPr>
          <a:xfrm>
            <a:off x="63294" y="969830"/>
            <a:ext cx="1623712" cy="3624354"/>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rgbClr val="7030A0"/>
                </a:solidFill>
                <a:latin typeface="Arial"/>
              </a:rPr>
              <a:t>Legacy runtime</a:t>
            </a:r>
            <a:endParaRPr kumimoji="0" lang="en-US" sz="1000" b="0" i="0" u="none" strike="noStrike" kern="1200" cap="none" spc="0" normalizeH="0" baseline="0" noProof="0" dirty="0">
              <a:ln>
                <a:noFill/>
              </a:ln>
              <a:solidFill>
                <a:srgbClr val="7030A0"/>
              </a:solidFill>
              <a:effectLst/>
              <a:uLnTx/>
              <a:uFillTx/>
              <a:latin typeface="Arial"/>
              <a:ea typeface="+mn-ea"/>
              <a:cs typeface="+mn-cs"/>
            </a:endParaRPr>
          </a:p>
        </p:txBody>
      </p:sp>
      <p:sp>
        <p:nvSpPr>
          <p:cNvPr id="8" name="Can 7">
            <a:extLst>
              <a:ext uri="{FF2B5EF4-FFF2-40B4-BE49-F238E27FC236}">
                <a16:creationId xmlns:a16="http://schemas.microsoft.com/office/drawing/2014/main" id="{3B289FC4-15A1-BB4A-B5BD-81AAC82E64FD}"/>
              </a:ext>
            </a:extLst>
          </p:cNvPr>
          <p:cNvSpPr/>
          <p:nvPr/>
        </p:nvSpPr>
        <p:spPr>
          <a:xfrm>
            <a:off x="199319" y="1847757"/>
            <a:ext cx="1163228" cy="1441478"/>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258954" y="2451592"/>
            <a:ext cx="850892" cy="71665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50" b="0" i="0" u="none" strike="noStrike" kern="1200" cap="none" spc="0" normalizeH="0" baseline="0" noProof="0" dirty="0">
                <a:ln>
                  <a:noFill/>
                </a:ln>
                <a:solidFill>
                  <a:schemeClr val="tx1"/>
                </a:solidFill>
                <a:effectLst/>
                <a:uLnTx/>
                <a:uFillTx/>
                <a:latin typeface="Arial"/>
                <a:ea typeface="+mn-ea"/>
                <a:cs typeface="+mn-cs"/>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273812" y="2673838"/>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273812" y="2786482"/>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273812" y="2905750"/>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273812" y="3051522"/>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1888" y="3127936"/>
            <a:ext cx="1553630" cy="261610"/>
          </a:xfrm>
          <a:prstGeom prst="rect">
            <a:avLst/>
          </a:prstGeom>
          <a:noFill/>
        </p:spPr>
        <p:txBody>
          <a:bodyPr wrap="none" rtlCol="0">
            <a:spAutoFit/>
          </a:bodyPr>
          <a:lstStyle/>
          <a:p>
            <a:r>
              <a:rPr lang="en-US" sz="1100" dirty="0"/>
              <a:t>[ </a:t>
            </a:r>
            <a:r>
              <a:rPr lang="en-US" sz="1100" dirty="0" err="1"/>
              <a:t>primary_key</a:t>
            </a:r>
            <a:r>
              <a:rPr lang="en-US" sz="11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4166459" y="1436977"/>
            <a:ext cx="1658319" cy="29915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3983063" y="1712745"/>
            <a:ext cx="1658319" cy="2881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4033044" y="3706522"/>
            <a:ext cx="1472012" cy="3091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4033043" y="3089941"/>
            <a:ext cx="1472013" cy="4746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1957319" y="1656349"/>
            <a:ext cx="1658319" cy="2255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4112786" y="2063812"/>
            <a:ext cx="1385670" cy="3242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err="1">
                <a:ln>
                  <a:noFill/>
                </a:ln>
                <a:solidFill>
                  <a:srgbClr val="7030A0"/>
                </a:solidFill>
                <a:effectLst/>
                <a:uLnTx/>
                <a:uFillTx/>
                <a:latin typeface="Arial"/>
                <a:ea typeface="+mn-ea"/>
                <a:cs typeface="+mn-cs"/>
              </a:rPr>
              <a:t>Kubelet</a:t>
            </a: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3855478" y="4601750"/>
            <a:ext cx="382568" cy="373840"/>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3909158" y="1127877"/>
            <a:ext cx="4006009" cy="3694947"/>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6132034" y="1690332"/>
            <a:ext cx="1658319" cy="2781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6254006" y="2021645"/>
            <a:ext cx="1385670" cy="3242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err="1">
                <a:ln>
                  <a:noFill/>
                </a:ln>
                <a:solidFill>
                  <a:srgbClr val="7030A0"/>
                </a:solidFill>
                <a:effectLst/>
                <a:uLnTx/>
                <a:uFillTx/>
                <a:latin typeface="Arial"/>
                <a:ea typeface="+mn-ea"/>
                <a:cs typeface="+mn-cs"/>
              </a:rPr>
              <a:t>Kubelet</a:t>
            </a: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p:txBody>
      </p:sp>
      <p:sp>
        <p:nvSpPr>
          <p:cNvPr id="28" name="Can 27">
            <a:extLst>
              <a:ext uri="{FF2B5EF4-FFF2-40B4-BE49-F238E27FC236}">
                <a16:creationId xmlns:a16="http://schemas.microsoft.com/office/drawing/2014/main" id="{C98413FA-5876-3D46-9393-64B3968422CC}"/>
              </a:ext>
            </a:extLst>
          </p:cNvPr>
          <p:cNvSpPr/>
          <p:nvPr/>
        </p:nvSpPr>
        <p:spPr>
          <a:xfrm>
            <a:off x="8100365" y="1247197"/>
            <a:ext cx="914400" cy="660400"/>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09193" y="3448298"/>
            <a:ext cx="1128956" cy="28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199319" y="3884451"/>
            <a:ext cx="1128956" cy="28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043244" y="3516698"/>
            <a:ext cx="878570" cy="552444"/>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043244" y="2663307"/>
            <a:ext cx="1462910" cy="3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034987" y="2121704"/>
            <a:ext cx="1462910" cy="3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6229738" y="3168242"/>
            <a:ext cx="1462910" cy="3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4720459" y="3019785"/>
            <a:ext cx="347658" cy="644577"/>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prstClr val="white"/>
                </a:solidFill>
                <a:effectLst/>
                <a:uLnTx/>
                <a:uFillTx/>
                <a:latin typeface="Arial"/>
                <a:ea typeface="+mn-ea"/>
                <a:cs typeface="+mn-cs"/>
              </a:rPr>
              <a:t>orders</a:t>
            </a:r>
          </a:p>
        </p:txBody>
      </p:sp>
      <p:sp>
        <p:nvSpPr>
          <p:cNvPr id="36" name="Rectangle 35">
            <a:extLst>
              <a:ext uri="{FF2B5EF4-FFF2-40B4-BE49-F238E27FC236}">
                <a16:creationId xmlns:a16="http://schemas.microsoft.com/office/drawing/2014/main" id="{F5B78114-9486-0B4E-8105-2A743F1868D3}"/>
              </a:ext>
            </a:extLst>
          </p:cNvPr>
          <p:cNvSpPr/>
          <p:nvPr/>
        </p:nvSpPr>
        <p:spPr>
          <a:xfrm>
            <a:off x="6211308" y="2609985"/>
            <a:ext cx="1462910" cy="3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IIDR Access Server</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1948031" y="948496"/>
            <a:ext cx="1667607" cy="4694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100" b="0" i="0" u="none" strike="noStrike" kern="1200" cap="none" spc="0" normalizeH="0" baseline="0" noProof="0" dirty="0">
                <a:ln>
                  <a:noFill/>
                </a:ln>
                <a:solidFill>
                  <a:prstClr val="white"/>
                </a:solidFill>
                <a:effectLst/>
                <a:uLnTx/>
                <a:uFillTx/>
                <a:latin typeface="Arial"/>
                <a:ea typeface="+mn-ea"/>
                <a:cs typeface="+mn-cs"/>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150097" y="1127877"/>
            <a:ext cx="1228053" cy="46018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100" b="0" i="0" u="none" strike="noStrike" kern="1200" cap="none" spc="0" normalizeH="0" baseline="0" noProof="0" dirty="0">
                <a:ln>
                  <a:noFill/>
                </a:ln>
                <a:solidFill>
                  <a:srgbClr val="0000FF"/>
                </a:solidFill>
                <a:effectLst/>
                <a:uLnTx/>
                <a:uFillTx/>
                <a:latin typeface="Arial"/>
                <a:ea typeface="+mn-ea"/>
                <a:cs typeface="+mn-cs"/>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7802727" y="3115843"/>
            <a:ext cx="1303850" cy="940753"/>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0" name="Can 39">
            <a:extLst>
              <a:ext uri="{FF2B5EF4-FFF2-40B4-BE49-F238E27FC236}">
                <a16:creationId xmlns:a16="http://schemas.microsoft.com/office/drawing/2014/main" id="{0B66C943-9176-7D45-8E7B-7A6E931A9C15}"/>
              </a:ext>
            </a:extLst>
          </p:cNvPr>
          <p:cNvSpPr/>
          <p:nvPr/>
        </p:nvSpPr>
        <p:spPr>
          <a:xfrm>
            <a:off x="8097609" y="2013438"/>
            <a:ext cx="914400" cy="660400"/>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7988284" y="3268414"/>
            <a:ext cx="914400" cy="660400"/>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Data lake</a:t>
            </a:r>
          </a:p>
        </p:txBody>
      </p:sp>
      <p:sp>
        <p:nvSpPr>
          <p:cNvPr id="4" name="Slide Number Placeholder 3">
            <a:extLst>
              <a:ext uri="{FF2B5EF4-FFF2-40B4-BE49-F238E27FC236}">
                <a16:creationId xmlns:a16="http://schemas.microsoft.com/office/drawing/2014/main" id="{89BB7F0C-BC3A-134A-881F-AA01793AC30B}"/>
              </a:ext>
            </a:extLst>
          </p:cNvPr>
          <p:cNvSpPr>
            <a:spLocks noGrp="1"/>
          </p:cNvSpPr>
          <p:nvPr>
            <p:ph type="sldNum" sz="quarter" idx="10"/>
          </p:nvPr>
        </p:nvSpPr>
        <p:spPr/>
        <p:txBody>
          <a:bodyPr/>
          <a:lstStyle/>
          <a:p>
            <a:fld id="{2F63A97E-D605-DC42-8452-C14CD1FA87FA}" type="slidenum">
              <a:rPr lang="en-US" smtClean="0">
                <a:solidFill>
                  <a:srgbClr val="5AAAFA"/>
                </a:solidFill>
              </a:rPr>
              <a:pPr/>
              <a:t>47</a:t>
            </a:fld>
            <a:endParaRPr lang="en-US">
              <a:solidFill>
                <a:srgbClr val="5AAAFA"/>
              </a:solidFill>
            </a:endParaRPr>
          </a:p>
        </p:txBody>
      </p:sp>
    </p:spTree>
    <p:extLst>
      <p:ext uri="{BB962C8B-B14F-4D97-AF65-F5344CB8AC3E}">
        <p14:creationId xmlns:p14="http://schemas.microsoft.com/office/powerpoint/2010/main" val="727334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4349855" y="1208335"/>
            <a:ext cx="1658319" cy="2997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38705" y="44451"/>
            <a:ext cx="8393112" cy="469436"/>
          </a:xfrm>
        </p:spPr>
        <p:txBody>
          <a:bodyPr/>
          <a:lstStyle/>
          <a:p>
            <a:r>
              <a:rPr lang="en-US" sz="2000" dirty="0"/>
              <a:t>CDC Architecture on k8s? </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p:txBody>
          <a:bodyPr/>
          <a:lstStyle/>
          <a:p>
            <a:fld id="{2F63A97E-D605-DC42-8452-C14CD1FA87FA}" type="slidenum">
              <a:rPr lang="en-US" smtClean="0">
                <a:solidFill>
                  <a:srgbClr val="5AAAFA"/>
                </a:solidFill>
              </a:rPr>
              <a:pPr/>
              <a:t>48</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63294" y="969830"/>
            <a:ext cx="1623712" cy="3624354"/>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rgbClr val="7030A0"/>
                </a:solidFill>
                <a:latin typeface="Arial"/>
              </a:rPr>
              <a:t>Legacy runtime</a:t>
            </a:r>
            <a:endParaRPr kumimoji="0" lang="en-US" sz="1000" b="0" i="0" u="none" strike="noStrike" kern="1200" cap="none" spc="0" normalizeH="0" baseline="0" noProof="0" dirty="0">
              <a:ln>
                <a:noFill/>
              </a:ln>
              <a:solidFill>
                <a:srgbClr val="7030A0"/>
              </a:solidFill>
              <a:effectLst/>
              <a:uLnTx/>
              <a:uFillTx/>
              <a:latin typeface="Arial"/>
              <a:ea typeface="+mn-ea"/>
              <a:cs typeface="+mn-cs"/>
            </a:endParaRPr>
          </a:p>
        </p:txBody>
      </p:sp>
      <p:sp>
        <p:nvSpPr>
          <p:cNvPr id="8" name="Can 7">
            <a:extLst>
              <a:ext uri="{FF2B5EF4-FFF2-40B4-BE49-F238E27FC236}">
                <a16:creationId xmlns:a16="http://schemas.microsoft.com/office/drawing/2014/main" id="{3B289FC4-15A1-BB4A-B5BD-81AAC82E64FD}"/>
              </a:ext>
            </a:extLst>
          </p:cNvPr>
          <p:cNvSpPr/>
          <p:nvPr/>
        </p:nvSpPr>
        <p:spPr>
          <a:xfrm>
            <a:off x="199319" y="1847757"/>
            <a:ext cx="1163228" cy="1441478"/>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258954" y="2451592"/>
            <a:ext cx="850892" cy="71665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50" b="0" i="0" u="none" strike="noStrike" kern="1200" cap="none" spc="0" normalizeH="0" baseline="0" noProof="0" dirty="0">
                <a:ln>
                  <a:noFill/>
                </a:ln>
                <a:solidFill>
                  <a:schemeClr val="tx1"/>
                </a:solidFill>
                <a:effectLst/>
                <a:uLnTx/>
                <a:uFillTx/>
                <a:latin typeface="Arial"/>
                <a:ea typeface="+mn-ea"/>
                <a:cs typeface="+mn-cs"/>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273812" y="2673838"/>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273812" y="2786482"/>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273812" y="2905750"/>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273812" y="3051522"/>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1888" y="3127936"/>
            <a:ext cx="1553630" cy="261610"/>
          </a:xfrm>
          <a:prstGeom prst="rect">
            <a:avLst/>
          </a:prstGeom>
          <a:noFill/>
        </p:spPr>
        <p:txBody>
          <a:bodyPr wrap="none" rtlCol="0">
            <a:spAutoFit/>
          </a:bodyPr>
          <a:lstStyle/>
          <a:p>
            <a:r>
              <a:rPr lang="en-US" sz="1100" dirty="0"/>
              <a:t>[ </a:t>
            </a:r>
            <a:r>
              <a:rPr lang="en-US" sz="1100" dirty="0" err="1"/>
              <a:t>primary_key</a:t>
            </a:r>
            <a:r>
              <a:rPr lang="en-US" sz="11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4166459" y="1436977"/>
            <a:ext cx="1658319" cy="29915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3983063" y="1712745"/>
            <a:ext cx="1658319" cy="2881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4033044" y="3706522"/>
            <a:ext cx="1472012" cy="3091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4033043" y="3089941"/>
            <a:ext cx="1472013" cy="4746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197159" y="1720312"/>
            <a:ext cx="1658319" cy="2881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4112786" y="2063812"/>
            <a:ext cx="1385670" cy="3242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err="1">
                <a:ln>
                  <a:noFill/>
                </a:ln>
                <a:solidFill>
                  <a:srgbClr val="7030A0"/>
                </a:solidFill>
                <a:effectLst/>
                <a:uLnTx/>
                <a:uFillTx/>
                <a:latin typeface="Arial"/>
                <a:ea typeface="+mn-ea"/>
                <a:cs typeface="+mn-cs"/>
              </a:rPr>
              <a:t>Kubelet</a:t>
            </a: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2360324" y="2133486"/>
            <a:ext cx="1385670" cy="3242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err="1">
                <a:ln>
                  <a:noFill/>
                </a:ln>
                <a:solidFill>
                  <a:srgbClr val="7030A0"/>
                </a:solidFill>
                <a:effectLst/>
                <a:uLnTx/>
                <a:uFillTx/>
                <a:latin typeface="Arial"/>
                <a:ea typeface="+mn-ea"/>
                <a:cs typeface="+mn-cs"/>
              </a:rPr>
              <a:t>Kubelet</a:t>
            </a: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1814591" y="4502150"/>
            <a:ext cx="382568" cy="373840"/>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1876284" y="1127877"/>
            <a:ext cx="6151138" cy="3694947"/>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6132034" y="1720312"/>
            <a:ext cx="1658319" cy="2781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6254006" y="2021645"/>
            <a:ext cx="1385670" cy="3242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err="1">
                <a:ln>
                  <a:noFill/>
                </a:ln>
                <a:solidFill>
                  <a:srgbClr val="7030A0"/>
                </a:solidFill>
                <a:effectLst/>
                <a:uLnTx/>
                <a:uFillTx/>
                <a:latin typeface="Arial"/>
                <a:ea typeface="+mn-ea"/>
                <a:cs typeface="+mn-cs"/>
              </a:rPr>
              <a:t>Kubelet</a:t>
            </a: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p:txBody>
      </p:sp>
      <p:sp>
        <p:nvSpPr>
          <p:cNvPr id="28" name="Can 27">
            <a:extLst>
              <a:ext uri="{FF2B5EF4-FFF2-40B4-BE49-F238E27FC236}">
                <a16:creationId xmlns:a16="http://schemas.microsoft.com/office/drawing/2014/main" id="{C98413FA-5876-3D46-9393-64B3968422CC}"/>
              </a:ext>
            </a:extLst>
          </p:cNvPr>
          <p:cNvSpPr/>
          <p:nvPr/>
        </p:nvSpPr>
        <p:spPr>
          <a:xfrm>
            <a:off x="8122646" y="3051522"/>
            <a:ext cx="914400" cy="660400"/>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09193" y="3448298"/>
            <a:ext cx="1128956" cy="28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199319" y="3884451"/>
            <a:ext cx="1128956" cy="28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283084" y="4206243"/>
            <a:ext cx="878570" cy="552444"/>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283084" y="3352852"/>
            <a:ext cx="1462910" cy="3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274827" y="2811249"/>
            <a:ext cx="1462910" cy="3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6229738" y="3168242"/>
            <a:ext cx="1462910" cy="3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4724001" y="3122821"/>
            <a:ext cx="282201" cy="484872"/>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6" name="Rectangle 35">
            <a:extLst>
              <a:ext uri="{FF2B5EF4-FFF2-40B4-BE49-F238E27FC236}">
                <a16:creationId xmlns:a16="http://schemas.microsoft.com/office/drawing/2014/main" id="{F5B78114-9486-0B4E-8105-2A743F1868D3}"/>
              </a:ext>
            </a:extLst>
          </p:cNvPr>
          <p:cNvSpPr/>
          <p:nvPr/>
        </p:nvSpPr>
        <p:spPr>
          <a:xfrm>
            <a:off x="6211308" y="2609985"/>
            <a:ext cx="1462910" cy="3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IIDR Access Server</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6008174" y="641350"/>
            <a:ext cx="2019248" cy="431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100" b="0" i="0" u="none" strike="noStrike" kern="1200" cap="none" spc="0" normalizeH="0" baseline="0" noProof="0" dirty="0">
                <a:ln>
                  <a:noFill/>
                </a:ln>
                <a:solidFill>
                  <a:prstClr val="white"/>
                </a:solidFill>
                <a:effectLst/>
                <a:uLnTx/>
                <a:uFillTx/>
                <a:latin typeface="Arial"/>
                <a:ea typeface="+mn-ea"/>
                <a:cs typeface="+mn-cs"/>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150097" y="1127877"/>
            <a:ext cx="1228053" cy="46018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100" b="0" i="0" u="none" strike="noStrike" kern="1200" cap="none" spc="0" normalizeH="0" baseline="0" noProof="0" dirty="0">
                <a:ln>
                  <a:noFill/>
                </a:ln>
                <a:solidFill>
                  <a:srgbClr val="0000FF"/>
                </a:solidFill>
                <a:effectLst/>
                <a:uLnTx/>
                <a:uFillTx/>
                <a:latin typeface="Arial"/>
                <a:ea typeface="+mn-ea"/>
                <a:cs typeface="+mn-cs"/>
              </a:rPr>
              <a:t>Business App</a:t>
            </a:r>
          </a:p>
        </p:txBody>
      </p:sp>
    </p:spTree>
    <p:extLst>
      <p:ext uri="{BB962C8B-B14F-4D97-AF65-F5344CB8AC3E}">
        <p14:creationId xmlns:p14="http://schemas.microsoft.com/office/powerpoint/2010/main" val="4020795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2543187-CA59-AD46-81E5-483B23A8A684}"/>
              </a:ext>
            </a:extLst>
          </p:cNvPr>
          <p:cNvSpPr/>
          <p:nvPr/>
        </p:nvSpPr>
        <p:spPr>
          <a:xfrm>
            <a:off x="2836609" y="3064784"/>
            <a:ext cx="3647319" cy="19635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Cluster nodes</a:t>
            </a:r>
          </a:p>
        </p:txBody>
      </p:sp>
      <p:sp>
        <p:nvSpPr>
          <p:cNvPr id="5" name="Title 4">
            <a:extLst>
              <a:ext uri="{FF2B5EF4-FFF2-40B4-BE49-F238E27FC236}">
                <a16:creationId xmlns:a16="http://schemas.microsoft.com/office/drawing/2014/main" id="{85F6DC91-9558-1A47-99DB-A6984ABCE897}"/>
              </a:ext>
            </a:extLst>
          </p:cNvPr>
          <p:cNvSpPr>
            <a:spLocks noGrp="1"/>
          </p:cNvSpPr>
          <p:nvPr>
            <p:ph type="title"/>
          </p:nvPr>
        </p:nvSpPr>
        <p:spPr/>
        <p:txBody>
          <a:bodyPr/>
          <a:lstStyle/>
          <a:p>
            <a:r>
              <a:rPr lang="en-US" dirty="0"/>
              <a:t>Mainframe / DB2 data to microservice - refactoring</a:t>
            </a:r>
          </a:p>
        </p:txBody>
      </p:sp>
      <p:sp>
        <p:nvSpPr>
          <p:cNvPr id="3" name="Slide Number Placeholder 2">
            <a:extLst>
              <a:ext uri="{FF2B5EF4-FFF2-40B4-BE49-F238E27FC236}">
                <a16:creationId xmlns:a16="http://schemas.microsoft.com/office/drawing/2014/main" id="{9C752A89-C9C3-9843-965D-B0CADEF349D7}"/>
              </a:ext>
            </a:extLst>
          </p:cNvPr>
          <p:cNvSpPr>
            <a:spLocks noGrp="1"/>
          </p:cNvSpPr>
          <p:nvPr>
            <p:ph type="sldNum" sz="quarter" idx="10"/>
          </p:nvPr>
        </p:nvSpPr>
        <p:spPr/>
        <p:txBody>
          <a:bodyPr/>
          <a:lstStyle/>
          <a:p>
            <a:fld id="{D0BE6F14-FF48-0F4F-A8AA-2E3F25371E4A}" type="slidenum">
              <a:rPr lang="en-US" smtClean="0"/>
              <a:pPr/>
              <a:t>49</a:t>
            </a:fld>
            <a:endParaRPr lang="en-US"/>
          </a:p>
        </p:txBody>
      </p:sp>
      <p:sp>
        <p:nvSpPr>
          <p:cNvPr id="2" name="Rectangle 1">
            <a:extLst>
              <a:ext uri="{FF2B5EF4-FFF2-40B4-BE49-F238E27FC236}">
                <a16:creationId xmlns:a16="http://schemas.microsoft.com/office/drawing/2014/main" id="{50CDC24C-A2C4-9141-B3AE-4B68A3AE86AF}"/>
              </a:ext>
            </a:extLst>
          </p:cNvPr>
          <p:cNvSpPr/>
          <p:nvPr/>
        </p:nvSpPr>
        <p:spPr>
          <a:xfrm>
            <a:off x="293687" y="1033152"/>
            <a:ext cx="2366386" cy="23513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Mainframe</a:t>
            </a:r>
          </a:p>
        </p:txBody>
      </p:sp>
      <p:sp>
        <p:nvSpPr>
          <p:cNvPr id="4" name="Can 3">
            <a:extLst>
              <a:ext uri="{FF2B5EF4-FFF2-40B4-BE49-F238E27FC236}">
                <a16:creationId xmlns:a16="http://schemas.microsoft.com/office/drawing/2014/main" id="{AB9C282F-C811-B64B-AE3A-B541768E8700}"/>
              </a:ext>
            </a:extLst>
          </p:cNvPr>
          <p:cNvSpPr/>
          <p:nvPr/>
        </p:nvSpPr>
        <p:spPr>
          <a:xfrm>
            <a:off x="354661" y="1626401"/>
            <a:ext cx="890649" cy="1247427"/>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RDBMS</a:t>
            </a:r>
          </a:p>
        </p:txBody>
      </p:sp>
      <p:sp>
        <p:nvSpPr>
          <p:cNvPr id="7" name="Rounded Rectangle 6">
            <a:extLst>
              <a:ext uri="{FF2B5EF4-FFF2-40B4-BE49-F238E27FC236}">
                <a16:creationId xmlns:a16="http://schemas.microsoft.com/office/drawing/2014/main" id="{64674CFA-4478-3F49-8C53-5DD8A8812617}"/>
              </a:ext>
            </a:extLst>
          </p:cNvPr>
          <p:cNvSpPr/>
          <p:nvPr/>
        </p:nvSpPr>
        <p:spPr>
          <a:xfrm>
            <a:off x="1306284" y="1343664"/>
            <a:ext cx="1146771" cy="50253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Cobol procedure</a:t>
            </a:r>
          </a:p>
        </p:txBody>
      </p:sp>
      <p:sp>
        <p:nvSpPr>
          <p:cNvPr id="8" name="Rounded Rectangle 7">
            <a:extLst>
              <a:ext uri="{FF2B5EF4-FFF2-40B4-BE49-F238E27FC236}">
                <a16:creationId xmlns:a16="http://schemas.microsoft.com/office/drawing/2014/main" id="{0210A7A6-03C6-684F-B909-B38BBA27BE1E}"/>
              </a:ext>
            </a:extLst>
          </p:cNvPr>
          <p:cNvSpPr/>
          <p:nvPr/>
        </p:nvSpPr>
        <p:spPr>
          <a:xfrm>
            <a:off x="2909455" y="3829975"/>
            <a:ext cx="1539454" cy="66040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Business Rules</a:t>
            </a:r>
          </a:p>
          <a:p>
            <a:pPr algn="ctr"/>
            <a:r>
              <a:rPr lang="en-US" dirty="0">
                <a:solidFill>
                  <a:schemeClr val="tx1"/>
                </a:solidFill>
              </a:rPr>
              <a:t>As service</a:t>
            </a:r>
          </a:p>
        </p:txBody>
      </p:sp>
      <p:sp>
        <p:nvSpPr>
          <p:cNvPr id="9" name="Rounded Rectangle 8">
            <a:extLst>
              <a:ext uri="{FF2B5EF4-FFF2-40B4-BE49-F238E27FC236}">
                <a16:creationId xmlns:a16="http://schemas.microsoft.com/office/drawing/2014/main" id="{24177FD6-46CB-0B43-8C4B-2CAE67BD5D41}"/>
              </a:ext>
            </a:extLst>
          </p:cNvPr>
          <p:cNvSpPr/>
          <p:nvPr/>
        </p:nvSpPr>
        <p:spPr>
          <a:xfrm>
            <a:off x="1306283" y="1957539"/>
            <a:ext cx="1146771" cy="763393"/>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Cobol procedure</a:t>
            </a:r>
          </a:p>
        </p:txBody>
      </p:sp>
      <p:sp>
        <p:nvSpPr>
          <p:cNvPr id="10" name="Rounded Rectangle 9">
            <a:extLst>
              <a:ext uri="{FF2B5EF4-FFF2-40B4-BE49-F238E27FC236}">
                <a16:creationId xmlns:a16="http://schemas.microsoft.com/office/drawing/2014/main" id="{A8B72289-B9EA-0548-AD47-BFDBF2CA854E}"/>
              </a:ext>
            </a:extLst>
          </p:cNvPr>
          <p:cNvSpPr/>
          <p:nvPr/>
        </p:nvSpPr>
        <p:spPr>
          <a:xfrm>
            <a:off x="354660" y="2501645"/>
            <a:ext cx="890649" cy="21928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SQL proc</a:t>
            </a:r>
          </a:p>
        </p:txBody>
      </p:sp>
      <p:grpSp>
        <p:nvGrpSpPr>
          <p:cNvPr id="11" name="Group 10">
            <a:extLst>
              <a:ext uri="{FF2B5EF4-FFF2-40B4-BE49-F238E27FC236}">
                <a16:creationId xmlns:a16="http://schemas.microsoft.com/office/drawing/2014/main" id="{4E510A8A-AFA9-8E40-A0F7-8279FD324F33}"/>
              </a:ext>
            </a:extLst>
          </p:cNvPr>
          <p:cNvGrpSpPr/>
          <p:nvPr/>
        </p:nvGrpSpPr>
        <p:grpSpPr>
          <a:xfrm>
            <a:off x="3359254" y="3564084"/>
            <a:ext cx="626831" cy="266407"/>
            <a:chOff x="3383969" y="684409"/>
            <a:chExt cx="626831" cy="266407"/>
          </a:xfrm>
        </p:grpSpPr>
        <p:grpSp>
          <p:nvGrpSpPr>
            <p:cNvPr id="12" name="Group 11">
              <a:extLst>
                <a:ext uri="{FF2B5EF4-FFF2-40B4-BE49-F238E27FC236}">
                  <a16:creationId xmlns:a16="http://schemas.microsoft.com/office/drawing/2014/main" id="{4ABCCEC0-064A-0F48-8EF4-9AF162F1D4B2}"/>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19" name="Oval 18">
                <a:extLst>
                  <a:ext uri="{FF2B5EF4-FFF2-40B4-BE49-F238E27FC236}">
                    <a16:creationId xmlns:a16="http://schemas.microsoft.com/office/drawing/2014/main" id="{9535F044-E239-7A42-AC1E-0C498E0EE3A1}"/>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20" name="Straight Connector 19">
                <a:extLst>
                  <a:ext uri="{FF2B5EF4-FFF2-40B4-BE49-F238E27FC236}">
                    <a16:creationId xmlns:a16="http://schemas.microsoft.com/office/drawing/2014/main" id="{ED871EE4-B31F-B849-BE53-E38251C9921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4BFE2264-32D1-644D-AD40-873A1F01D9A3}"/>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17" name="Oval 16">
                <a:extLst>
                  <a:ext uri="{FF2B5EF4-FFF2-40B4-BE49-F238E27FC236}">
                    <a16:creationId xmlns:a16="http://schemas.microsoft.com/office/drawing/2014/main" id="{9F42A347-26CF-0240-8AC5-3DB0B54BD6DB}"/>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09E9FAD4-A655-6E4A-92CE-A4A2B083ABF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88DCB603-1159-A548-B817-5F2890E44DFA}"/>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15" name="Oval 14">
                <a:extLst>
                  <a:ext uri="{FF2B5EF4-FFF2-40B4-BE49-F238E27FC236}">
                    <a16:creationId xmlns:a16="http://schemas.microsoft.com/office/drawing/2014/main" id="{90AE9566-7933-794B-98A9-1EF8580A96B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16" name="Straight Connector 15">
                <a:extLst>
                  <a:ext uri="{FF2B5EF4-FFF2-40B4-BE49-F238E27FC236}">
                    <a16:creationId xmlns:a16="http://schemas.microsoft.com/office/drawing/2014/main" id="{EAE119B1-CCC8-F247-B83A-E7133E70B9E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22" name="Elbow Connector 21">
            <a:extLst>
              <a:ext uri="{FF2B5EF4-FFF2-40B4-BE49-F238E27FC236}">
                <a16:creationId xmlns:a16="http://schemas.microsoft.com/office/drawing/2014/main" id="{E01CCD59-07E0-C94C-B3A7-AF33B8B35359}"/>
              </a:ext>
            </a:extLst>
          </p:cNvPr>
          <p:cNvCxnSpPr>
            <a:stCxn id="9" idx="3"/>
            <a:endCxn id="8" idx="1"/>
          </p:cNvCxnSpPr>
          <p:nvPr/>
        </p:nvCxnSpPr>
        <p:spPr>
          <a:xfrm>
            <a:off x="2453054" y="2339236"/>
            <a:ext cx="456401" cy="1820939"/>
          </a:xfrm>
          <a:prstGeom prst="bentConnector3">
            <a:avLst/>
          </a:prstGeom>
          <a:ln>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23" name="Oval Callout 22">
            <a:extLst>
              <a:ext uri="{FF2B5EF4-FFF2-40B4-BE49-F238E27FC236}">
                <a16:creationId xmlns:a16="http://schemas.microsoft.com/office/drawing/2014/main" id="{C93266B3-7DBA-D54D-A378-EB9586FF14E0}"/>
              </a:ext>
            </a:extLst>
          </p:cNvPr>
          <p:cNvSpPr/>
          <p:nvPr/>
        </p:nvSpPr>
        <p:spPr>
          <a:xfrm>
            <a:off x="562479" y="3596176"/>
            <a:ext cx="1127359" cy="612648"/>
          </a:xfrm>
          <a:prstGeom prst="wedgeEllipseCallout">
            <a:avLst>
              <a:gd name="adj1" fmla="val 136120"/>
              <a:gd name="adj2" fmla="val -9219"/>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Business rules refactoring</a:t>
            </a:r>
          </a:p>
        </p:txBody>
      </p:sp>
      <p:cxnSp>
        <p:nvCxnSpPr>
          <p:cNvPr id="25" name="Elbow Connector 24">
            <a:extLst>
              <a:ext uri="{FF2B5EF4-FFF2-40B4-BE49-F238E27FC236}">
                <a16:creationId xmlns:a16="http://schemas.microsoft.com/office/drawing/2014/main" id="{E3A23383-B72F-C049-A396-0F893B484B9A}"/>
              </a:ext>
            </a:extLst>
          </p:cNvPr>
          <p:cNvCxnSpPr>
            <a:cxnSpLocks/>
            <a:stCxn id="7" idx="3"/>
            <a:endCxn id="8" idx="1"/>
          </p:cNvCxnSpPr>
          <p:nvPr/>
        </p:nvCxnSpPr>
        <p:spPr>
          <a:xfrm>
            <a:off x="2453055" y="1594934"/>
            <a:ext cx="456400" cy="2565241"/>
          </a:xfrm>
          <a:prstGeom prst="bentConnector3">
            <a:avLst>
              <a:gd name="adj1" fmla="val 50000"/>
            </a:avLst>
          </a:prstGeom>
          <a:ln>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28" name="Rounded Rectangle 27">
            <a:extLst>
              <a:ext uri="{FF2B5EF4-FFF2-40B4-BE49-F238E27FC236}">
                <a16:creationId xmlns:a16="http://schemas.microsoft.com/office/drawing/2014/main" id="{12FD5B47-06B3-B741-AC87-F119DF6B2CC5}"/>
              </a:ext>
            </a:extLst>
          </p:cNvPr>
          <p:cNvSpPr/>
          <p:nvPr/>
        </p:nvSpPr>
        <p:spPr>
          <a:xfrm>
            <a:off x="4690546" y="3862067"/>
            <a:ext cx="1539454" cy="66040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Order Microservice</a:t>
            </a:r>
          </a:p>
        </p:txBody>
      </p:sp>
      <p:grpSp>
        <p:nvGrpSpPr>
          <p:cNvPr id="29" name="Group 28">
            <a:extLst>
              <a:ext uri="{FF2B5EF4-FFF2-40B4-BE49-F238E27FC236}">
                <a16:creationId xmlns:a16="http://schemas.microsoft.com/office/drawing/2014/main" id="{FB07878C-78FA-DB47-BDDE-34F9BA366CEA}"/>
              </a:ext>
            </a:extLst>
          </p:cNvPr>
          <p:cNvGrpSpPr/>
          <p:nvPr/>
        </p:nvGrpSpPr>
        <p:grpSpPr>
          <a:xfrm>
            <a:off x="5140345" y="3596176"/>
            <a:ext cx="626831" cy="266407"/>
            <a:chOff x="3383969" y="684409"/>
            <a:chExt cx="626831" cy="266407"/>
          </a:xfrm>
        </p:grpSpPr>
        <p:grpSp>
          <p:nvGrpSpPr>
            <p:cNvPr id="30" name="Group 29">
              <a:extLst>
                <a:ext uri="{FF2B5EF4-FFF2-40B4-BE49-F238E27FC236}">
                  <a16:creationId xmlns:a16="http://schemas.microsoft.com/office/drawing/2014/main" id="{EAA9DC40-9BCE-3A4F-8831-3DF459EA22D1}"/>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37" name="Oval 36">
                <a:extLst>
                  <a:ext uri="{FF2B5EF4-FFF2-40B4-BE49-F238E27FC236}">
                    <a16:creationId xmlns:a16="http://schemas.microsoft.com/office/drawing/2014/main" id="{C08F5FFD-DB65-C246-AA3C-AC47810D83F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38" name="Straight Connector 37">
                <a:extLst>
                  <a:ext uri="{FF2B5EF4-FFF2-40B4-BE49-F238E27FC236}">
                    <a16:creationId xmlns:a16="http://schemas.microsoft.com/office/drawing/2014/main" id="{E6E627C3-334B-EB4A-9D0B-A4825509D7AA}"/>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65DAE4FF-43EA-9B4E-A037-454E89F33D1F}"/>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35" name="Oval 34">
                <a:extLst>
                  <a:ext uri="{FF2B5EF4-FFF2-40B4-BE49-F238E27FC236}">
                    <a16:creationId xmlns:a16="http://schemas.microsoft.com/office/drawing/2014/main" id="{B6D41692-0A71-F544-B38F-30D271452056}"/>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36" name="Straight Connector 35">
                <a:extLst>
                  <a:ext uri="{FF2B5EF4-FFF2-40B4-BE49-F238E27FC236}">
                    <a16:creationId xmlns:a16="http://schemas.microsoft.com/office/drawing/2014/main" id="{F2E617C4-BE10-D04A-A1DD-836A7E94BF5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2" name="Group 31">
              <a:extLst>
                <a:ext uri="{FF2B5EF4-FFF2-40B4-BE49-F238E27FC236}">
                  <a16:creationId xmlns:a16="http://schemas.microsoft.com/office/drawing/2014/main" id="{0972ACE2-E105-474E-82DC-29F48A1E2D0D}"/>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33" name="Oval 32">
                <a:extLst>
                  <a:ext uri="{FF2B5EF4-FFF2-40B4-BE49-F238E27FC236}">
                    <a16:creationId xmlns:a16="http://schemas.microsoft.com/office/drawing/2014/main" id="{BEC8B4CE-D83E-3C41-9779-D239EC61E0D6}"/>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34" name="Straight Connector 33">
                <a:extLst>
                  <a:ext uri="{FF2B5EF4-FFF2-40B4-BE49-F238E27FC236}">
                    <a16:creationId xmlns:a16="http://schemas.microsoft.com/office/drawing/2014/main" id="{BE1AF598-84EE-6A44-999E-15E2BE27181F}"/>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9" name="Oval Callout 38">
            <a:extLst>
              <a:ext uri="{FF2B5EF4-FFF2-40B4-BE49-F238E27FC236}">
                <a16:creationId xmlns:a16="http://schemas.microsoft.com/office/drawing/2014/main" id="{98A97BF5-0E93-B441-8F6C-0FADB47EE8F2}"/>
              </a:ext>
            </a:extLst>
          </p:cNvPr>
          <p:cNvSpPr/>
          <p:nvPr/>
        </p:nvSpPr>
        <p:spPr>
          <a:xfrm>
            <a:off x="6751104" y="2404899"/>
            <a:ext cx="1646136" cy="979567"/>
          </a:xfrm>
          <a:prstGeom prst="wedgeEllipseCallout">
            <a:avLst>
              <a:gd name="adj1" fmla="val -184493"/>
              <a:gd name="adj2" fmla="val -22606"/>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Domain Boundary / </a:t>
            </a:r>
          </a:p>
          <a:p>
            <a:pPr algn="ctr"/>
            <a:r>
              <a:rPr lang="en-US" sz="1000" dirty="0">
                <a:solidFill>
                  <a:schemeClr val="tx1"/>
                </a:solidFill>
              </a:rPr>
              <a:t>Functions Refactoring</a:t>
            </a:r>
          </a:p>
        </p:txBody>
      </p:sp>
      <p:cxnSp>
        <p:nvCxnSpPr>
          <p:cNvPr id="40" name="Elbow Connector 39">
            <a:extLst>
              <a:ext uri="{FF2B5EF4-FFF2-40B4-BE49-F238E27FC236}">
                <a16:creationId xmlns:a16="http://schemas.microsoft.com/office/drawing/2014/main" id="{A4B64692-5312-A14D-962B-0164419AF781}"/>
              </a:ext>
            </a:extLst>
          </p:cNvPr>
          <p:cNvCxnSpPr>
            <a:cxnSpLocks/>
            <a:stCxn id="7" idx="3"/>
            <a:endCxn id="28" idx="1"/>
          </p:cNvCxnSpPr>
          <p:nvPr/>
        </p:nvCxnSpPr>
        <p:spPr>
          <a:xfrm>
            <a:off x="2453055" y="1594934"/>
            <a:ext cx="2237491" cy="2597333"/>
          </a:xfrm>
          <a:prstGeom prst="bentConnector3">
            <a:avLst>
              <a:gd name="adj1" fmla="val 90867"/>
            </a:avLst>
          </a:prstGeom>
          <a:ln>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6" name="Content Placeholder 5">
            <a:extLst>
              <a:ext uri="{FF2B5EF4-FFF2-40B4-BE49-F238E27FC236}">
                <a16:creationId xmlns:a16="http://schemas.microsoft.com/office/drawing/2014/main" id="{58ECD096-909E-9746-A394-79D8087FCA69}"/>
              </a:ext>
            </a:extLst>
          </p:cNvPr>
          <p:cNvSpPr>
            <a:spLocks noGrp="1"/>
          </p:cNvSpPr>
          <p:nvPr>
            <p:ph idx="1"/>
          </p:nvPr>
        </p:nvSpPr>
        <p:spPr>
          <a:xfrm>
            <a:off x="3660799" y="717966"/>
            <a:ext cx="5276825" cy="1456735"/>
          </a:xfrm>
          <a:solidFill>
            <a:schemeClr val="bg1"/>
          </a:solidFill>
        </p:spPr>
        <p:txBody>
          <a:bodyPr/>
          <a:lstStyle/>
          <a:p>
            <a:r>
              <a:rPr lang="en-US" sz="1400" dirty="0"/>
              <a:t>Revisit existing function and procedure and elaborate service interface</a:t>
            </a:r>
          </a:p>
          <a:p>
            <a:r>
              <a:rPr lang="en-US" sz="1400" dirty="0"/>
              <a:t>Service boundaries are not part of an entity or aggregate. </a:t>
            </a:r>
          </a:p>
          <a:p>
            <a:r>
              <a:rPr lang="en-US" sz="1400" dirty="0"/>
              <a:t>Mainframe functions could become operation of a service</a:t>
            </a:r>
          </a:p>
          <a:p>
            <a:r>
              <a:rPr lang="en-US" sz="1400" dirty="0"/>
              <a:t>Business rules should be externalized with their own life cycle and runtime as service</a:t>
            </a:r>
          </a:p>
        </p:txBody>
      </p:sp>
    </p:spTree>
    <p:extLst>
      <p:ext uri="{BB962C8B-B14F-4D97-AF65-F5344CB8AC3E}">
        <p14:creationId xmlns:p14="http://schemas.microsoft.com/office/powerpoint/2010/main" val="1022706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AD55-F96B-F245-966B-158D9E92C301}"/>
              </a:ext>
            </a:extLst>
          </p:cNvPr>
          <p:cNvSpPr>
            <a:spLocks noGrp="1"/>
          </p:cNvSpPr>
          <p:nvPr>
            <p:ph type="title"/>
          </p:nvPr>
        </p:nvSpPr>
        <p:spPr/>
        <p:txBody>
          <a:bodyPr/>
          <a:lstStyle/>
          <a:p>
            <a:r>
              <a:rPr lang="en-US" dirty="0"/>
              <a:t>To a sequence of events - Event Sourcing</a:t>
            </a:r>
          </a:p>
        </p:txBody>
      </p:sp>
      <p:sp>
        <p:nvSpPr>
          <p:cNvPr id="4" name="Slide Number Placeholder 3">
            <a:extLst>
              <a:ext uri="{FF2B5EF4-FFF2-40B4-BE49-F238E27FC236}">
                <a16:creationId xmlns:a16="http://schemas.microsoft.com/office/drawing/2014/main" id="{0D08F896-B112-9647-8831-D69F2B64BA44}"/>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9549862-13E2-C34D-815E-8545BD36FC59}" type="slidenum">
              <a:rPr kumimoji="0" lang="en-US" sz="900" b="0" i="0" u="none" strike="noStrike" kern="1200" cap="none" spc="0" normalizeH="0" baseline="0" noProof="0" smtClean="0">
                <a:ln>
                  <a:noFill/>
                </a:ln>
                <a:solidFill>
                  <a:srgbClr val="6D7777"/>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dirty="0">
              <a:ln>
                <a:noFill/>
              </a:ln>
              <a:solidFill>
                <a:srgbClr val="6D7777"/>
              </a:solidFill>
              <a:effectLst/>
              <a:uLnTx/>
              <a:uFillTx/>
              <a:latin typeface="Arial"/>
              <a:ea typeface="+mn-ea"/>
              <a:cs typeface="+mn-cs"/>
            </a:endParaRPr>
          </a:p>
        </p:txBody>
      </p:sp>
      <p:sp>
        <p:nvSpPr>
          <p:cNvPr id="14" name="Rounded Rectangle 13">
            <a:extLst>
              <a:ext uri="{FF2B5EF4-FFF2-40B4-BE49-F238E27FC236}">
                <a16:creationId xmlns:a16="http://schemas.microsoft.com/office/drawing/2014/main" id="{878BB841-1124-1447-9F6C-536D5CBF1FC5}"/>
              </a:ext>
            </a:extLst>
          </p:cNvPr>
          <p:cNvSpPr/>
          <p:nvPr/>
        </p:nvSpPr>
        <p:spPr>
          <a:xfrm>
            <a:off x="293090" y="1228021"/>
            <a:ext cx="979549" cy="231082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Shipment Order</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Created</a:t>
            </a:r>
          </a:p>
        </p:txBody>
      </p:sp>
      <p:sp>
        <p:nvSpPr>
          <p:cNvPr id="21" name="Rounded Rectangle 20">
            <a:extLst>
              <a:ext uri="{FF2B5EF4-FFF2-40B4-BE49-F238E27FC236}">
                <a16:creationId xmlns:a16="http://schemas.microsoft.com/office/drawing/2014/main" id="{F43DC7D5-C9F6-8C43-AFB1-75D6E8CB5D6D}"/>
              </a:ext>
            </a:extLst>
          </p:cNvPr>
          <p:cNvSpPr/>
          <p:nvPr/>
        </p:nvSpPr>
        <p:spPr>
          <a:xfrm>
            <a:off x="1312305" y="1213337"/>
            <a:ext cx="979549" cy="231082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Pickup Address</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Added</a:t>
            </a:r>
          </a:p>
        </p:txBody>
      </p:sp>
      <p:sp>
        <p:nvSpPr>
          <p:cNvPr id="23" name="Rounded Rectangle 22">
            <a:extLst>
              <a:ext uri="{FF2B5EF4-FFF2-40B4-BE49-F238E27FC236}">
                <a16:creationId xmlns:a16="http://schemas.microsoft.com/office/drawing/2014/main" id="{96EE33B7-E19E-324C-8660-0F748C838907}"/>
              </a:ext>
            </a:extLst>
          </p:cNvPr>
          <p:cNvSpPr/>
          <p:nvPr/>
        </p:nvSpPr>
        <p:spPr>
          <a:xfrm>
            <a:off x="2331520" y="1228021"/>
            <a:ext cx="979549" cy="231082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3 Products</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Added</a:t>
            </a:r>
          </a:p>
        </p:txBody>
      </p:sp>
      <p:sp>
        <p:nvSpPr>
          <p:cNvPr id="24" name="Rounded Rectangle 23">
            <a:extLst>
              <a:ext uri="{FF2B5EF4-FFF2-40B4-BE49-F238E27FC236}">
                <a16:creationId xmlns:a16="http://schemas.microsoft.com/office/drawing/2014/main" id="{7CCDFD19-76C0-DF41-AF39-D3F7E6018285}"/>
              </a:ext>
            </a:extLst>
          </p:cNvPr>
          <p:cNvSpPr/>
          <p:nvPr/>
        </p:nvSpPr>
        <p:spPr>
          <a:xfrm>
            <a:off x="3350735" y="1228021"/>
            <a:ext cx="979549" cy="231082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Shipping Address</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Updated</a:t>
            </a:r>
          </a:p>
        </p:txBody>
      </p:sp>
      <p:sp>
        <p:nvSpPr>
          <p:cNvPr id="25" name="Rounded Rectangle 24">
            <a:extLst>
              <a:ext uri="{FF2B5EF4-FFF2-40B4-BE49-F238E27FC236}">
                <a16:creationId xmlns:a16="http://schemas.microsoft.com/office/drawing/2014/main" id="{C54F7473-EE56-2A40-8874-CA13294585D5}"/>
              </a:ext>
            </a:extLst>
          </p:cNvPr>
          <p:cNvSpPr/>
          <p:nvPr/>
        </p:nvSpPr>
        <p:spPr>
          <a:xfrm>
            <a:off x="4369950" y="1213337"/>
            <a:ext cx="1071845" cy="231082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Order</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Committed</a:t>
            </a:r>
          </a:p>
        </p:txBody>
      </p:sp>
      <p:sp>
        <p:nvSpPr>
          <p:cNvPr id="17" name="TextBox 16">
            <a:extLst>
              <a:ext uri="{FF2B5EF4-FFF2-40B4-BE49-F238E27FC236}">
                <a16:creationId xmlns:a16="http://schemas.microsoft.com/office/drawing/2014/main" id="{954562B7-AD10-8445-9406-C32A2A340D8F}"/>
              </a:ext>
            </a:extLst>
          </p:cNvPr>
          <p:cNvSpPr txBox="1"/>
          <p:nvPr/>
        </p:nvSpPr>
        <p:spPr>
          <a:xfrm>
            <a:off x="6329548" y="2368750"/>
            <a:ext cx="2464136" cy="113107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Immutable</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6D7777"/>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Only append</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solidFill>
                <a:srgbClr val="6D7777"/>
              </a:solidFill>
              <a:latin typeface="Arial"/>
            </a:endParaRPr>
          </a:p>
          <a:p>
            <a:pPr lvl="0">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Keep a </a:t>
            </a:r>
            <a:r>
              <a:rPr lang="en-US" dirty="0"/>
              <a:t>log of all the changes</a:t>
            </a:r>
            <a:endParaRPr kumimoji="0" lang="en-US" sz="1350" b="0" i="0" u="none" strike="noStrike" kern="1200" cap="none" spc="0" normalizeH="0" baseline="0" noProof="0" dirty="0">
              <a:ln>
                <a:noFill/>
              </a:ln>
              <a:solidFill>
                <a:srgbClr val="6D7777"/>
              </a:solidFill>
              <a:effectLst/>
              <a:uLnTx/>
              <a:uFillTx/>
              <a:latin typeface="Arial"/>
              <a:ea typeface="+mn-ea"/>
              <a:cs typeface="+mn-cs"/>
            </a:endParaRPr>
          </a:p>
        </p:txBody>
      </p:sp>
      <p:cxnSp>
        <p:nvCxnSpPr>
          <p:cNvPr id="26" name="Straight Arrow Connector 25">
            <a:extLst>
              <a:ext uri="{FF2B5EF4-FFF2-40B4-BE49-F238E27FC236}">
                <a16:creationId xmlns:a16="http://schemas.microsoft.com/office/drawing/2014/main" id="{346D86A4-DFC6-2546-8703-ACE4EE2FFD51}"/>
              </a:ext>
            </a:extLst>
          </p:cNvPr>
          <p:cNvCxnSpPr>
            <a:cxnSpLocks/>
          </p:cNvCxnSpPr>
          <p:nvPr/>
        </p:nvCxnSpPr>
        <p:spPr>
          <a:xfrm>
            <a:off x="363358" y="3828742"/>
            <a:ext cx="525788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B48B80CC-6388-E74F-B543-8FA70CD677B1}"/>
              </a:ext>
            </a:extLst>
          </p:cNvPr>
          <p:cNvSpPr txBox="1"/>
          <p:nvPr/>
        </p:nvSpPr>
        <p:spPr>
          <a:xfrm>
            <a:off x="5551445" y="3533754"/>
            <a:ext cx="562975" cy="30008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panose="020B0604020202020204" pitchFamily="34" charset="0"/>
                <a:ea typeface="+mn-ea"/>
                <a:cs typeface="Arial" panose="020B0604020202020204" pitchFamily="34" charset="0"/>
              </a:rPr>
              <a:t>Time</a:t>
            </a:r>
          </a:p>
        </p:txBody>
      </p:sp>
      <p:sp>
        <p:nvSpPr>
          <p:cNvPr id="13" name="Rectangle 12">
            <a:extLst>
              <a:ext uri="{FF2B5EF4-FFF2-40B4-BE49-F238E27FC236}">
                <a16:creationId xmlns:a16="http://schemas.microsoft.com/office/drawing/2014/main" id="{A5A6B120-042D-8C4C-BD41-793E4705FCCC}"/>
              </a:ext>
            </a:extLst>
          </p:cNvPr>
          <p:cNvSpPr/>
          <p:nvPr/>
        </p:nvSpPr>
        <p:spPr>
          <a:xfrm>
            <a:off x="525481" y="4460255"/>
            <a:ext cx="7932719" cy="300082"/>
          </a:xfrm>
          <a:prstGeom prst="rect">
            <a:avLst/>
          </a:prstGeom>
        </p:spPr>
        <p:txBody>
          <a:bodyPr wrap="square">
            <a:spAutoFit/>
          </a:bodyPr>
          <a:lstStyle/>
          <a:p>
            <a:r>
              <a:rPr lang="en-US" dirty="0">
                <a:hlinkClick r:id="rId3"/>
              </a:rPr>
              <a:t>https://</a:t>
            </a:r>
            <a:r>
              <a:rPr lang="en-US" dirty="0" err="1">
                <a:hlinkClick r:id="rId3"/>
              </a:rPr>
              <a:t>ibm</a:t>
            </a:r>
            <a:r>
              <a:rPr lang="en-US" dirty="0">
                <a:hlinkClick r:id="rId3"/>
              </a:rPr>
              <a:t>-cloud-</a:t>
            </a:r>
            <a:r>
              <a:rPr lang="en-US" dirty="0" err="1">
                <a:hlinkClick r:id="rId3"/>
              </a:rPr>
              <a:t>architecture.github.io</a:t>
            </a:r>
            <a:r>
              <a:rPr lang="en-US" dirty="0">
                <a:hlinkClick r:id="rId3"/>
              </a:rPr>
              <a:t>/</a:t>
            </a:r>
            <a:r>
              <a:rPr lang="en-US" dirty="0" err="1">
                <a:hlinkClick r:id="rId3"/>
              </a:rPr>
              <a:t>refarch-eda</a:t>
            </a:r>
            <a:r>
              <a:rPr lang="en-US" dirty="0">
                <a:hlinkClick r:id="rId3"/>
              </a:rPr>
              <a:t>/</a:t>
            </a:r>
            <a:r>
              <a:rPr lang="en-US" dirty="0" err="1">
                <a:hlinkClick r:id="rId3"/>
              </a:rPr>
              <a:t>evt</a:t>
            </a:r>
            <a:r>
              <a:rPr lang="en-US" dirty="0">
                <a:hlinkClick r:id="rId3"/>
              </a:rPr>
              <a:t>-microservices/ED-patterns/</a:t>
            </a:r>
            <a:endParaRPr lang="en-US" dirty="0"/>
          </a:p>
        </p:txBody>
      </p:sp>
    </p:spTree>
    <p:extLst>
      <p:ext uri="{BB962C8B-B14F-4D97-AF65-F5344CB8AC3E}">
        <p14:creationId xmlns:p14="http://schemas.microsoft.com/office/powerpoint/2010/main" val="643930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F6DC91-9558-1A47-99DB-A6984ABCE897}"/>
              </a:ext>
            </a:extLst>
          </p:cNvPr>
          <p:cNvSpPr>
            <a:spLocks noGrp="1"/>
          </p:cNvSpPr>
          <p:nvPr>
            <p:ph type="title"/>
          </p:nvPr>
        </p:nvSpPr>
        <p:spPr/>
        <p:txBody>
          <a:bodyPr/>
          <a:lstStyle/>
          <a:p>
            <a:r>
              <a:rPr lang="en-US" dirty="0"/>
              <a:t>Integrate DB2 data to event backbone (option 1)</a:t>
            </a:r>
          </a:p>
        </p:txBody>
      </p:sp>
      <p:sp>
        <p:nvSpPr>
          <p:cNvPr id="6" name="Content Placeholder 5">
            <a:extLst>
              <a:ext uri="{FF2B5EF4-FFF2-40B4-BE49-F238E27FC236}">
                <a16:creationId xmlns:a16="http://schemas.microsoft.com/office/drawing/2014/main" id="{58ECD096-909E-9746-A394-79D8087FCA69}"/>
              </a:ext>
            </a:extLst>
          </p:cNvPr>
          <p:cNvSpPr>
            <a:spLocks noGrp="1"/>
          </p:cNvSpPr>
          <p:nvPr>
            <p:ph idx="1"/>
          </p:nvPr>
        </p:nvSpPr>
        <p:spPr>
          <a:xfrm>
            <a:off x="3659165" y="815836"/>
            <a:ext cx="5278459" cy="899660"/>
          </a:xfrm>
        </p:spPr>
        <p:txBody>
          <a:bodyPr/>
          <a:lstStyle/>
          <a:p>
            <a:pPr marL="0" indent="0">
              <a:buNone/>
            </a:pPr>
            <a:r>
              <a:rPr lang="en-US" dirty="0"/>
              <a:t>Applying CQRS and event sourcing</a:t>
            </a:r>
          </a:p>
        </p:txBody>
      </p:sp>
      <p:sp>
        <p:nvSpPr>
          <p:cNvPr id="3" name="Slide Number Placeholder 2">
            <a:extLst>
              <a:ext uri="{FF2B5EF4-FFF2-40B4-BE49-F238E27FC236}">
                <a16:creationId xmlns:a16="http://schemas.microsoft.com/office/drawing/2014/main" id="{9C752A89-C9C3-9843-965D-B0CADEF349D7}"/>
              </a:ext>
            </a:extLst>
          </p:cNvPr>
          <p:cNvSpPr>
            <a:spLocks noGrp="1"/>
          </p:cNvSpPr>
          <p:nvPr>
            <p:ph type="sldNum" sz="quarter" idx="10"/>
          </p:nvPr>
        </p:nvSpPr>
        <p:spPr/>
        <p:txBody>
          <a:bodyPr/>
          <a:lstStyle/>
          <a:p>
            <a:fld id="{D0BE6F14-FF48-0F4F-A8AA-2E3F25371E4A}" type="slidenum">
              <a:rPr lang="en-US" smtClean="0"/>
              <a:pPr/>
              <a:t>50</a:t>
            </a:fld>
            <a:endParaRPr lang="en-US"/>
          </a:p>
        </p:txBody>
      </p:sp>
      <p:sp>
        <p:nvSpPr>
          <p:cNvPr id="7" name="Rectangle 6">
            <a:extLst>
              <a:ext uri="{FF2B5EF4-FFF2-40B4-BE49-F238E27FC236}">
                <a16:creationId xmlns:a16="http://schemas.microsoft.com/office/drawing/2014/main" id="{6A8F763D-D0EB-8D47-8349-6BB9714F4B18}"/>
              </a:ext>
            </a:extLst>
          </p:cNvPr>
          <p:cNvSpPr/>
          <p:nvPr/>
        </p:nvSpPr>
        <p:spPr>
          <a:xfrm>
            <a:off x="118533" y="1033152"/>
            <a:ext cx="3153829" cy="23513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Mainframe</a:t>
            </a:r>
          </a:p>
        </p:txBody>
      </p:sp>
      <p:sp>
        <p:nvSpPr>
          <p:cNvPr id="8" name="Can 7">
            <a:extLst>
              <a:ext uri="{FF2B5EF4-FFF2-40B4-BE49-F238E27FC236}">
                <a16:creationId xmlns:a16="http://schemas.microsoft.com/office/drawing/2014/main" id="{3B774F2A-21C5-CE4F-A243-FCB7AF16C6FC}"/>
              </a:ext>
            </a:extLst>
          </p:cNvPr>
          <p:cNvSpPr/>
          <p:nvPr/>
        </p:nvSpPr>
        <p:spPr>
          <a:xfrm>
            <a:off x="219197" y="1626401"/>
            <a:ext cx="890649" cy="1247427"/>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RDBMS</a:t>
            </a:r>
          </a:p>
        </p:txBody>
      </p:sp>
      <p:sp>
        <p:nvSpPr>
          <p:cNvPr id="9" name="Rounded Rectangle 8">
            <a:extLst>
              <a:ext uri="{FF2B5EF4-FFF2-40B4-BE49-F238E27FC236}">
                <a16:creationId xmlns:a16="http://schemas.microsoft.com/office/drawing/2014/main" id="{C83DF76D-2565-3F43-A0DB-02E76E21BC02}"/>
              </a:ext>
            </a:extLst>
          </p:cNvPr>
          <p:cNvSpPr/>
          <p:nvPr/>
        </p:nvSpPr>
        <p:spPr>
          <a:xfrm>
            <a:off x="1170820" y="1626400"/>
            <a:ext cx="1146771" cy="124742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Cobol procedure</a:t>
            </a:r>
          </a:p>
          <a:p>
            <a:pPr algn="ctr"/>
            <a:r>
              <a:rPr lang="en-US" sz="1200" dirty="0">
                <a:solidFill>
                  <a:schemeClr val="tx1"/>
                </a:solidFill>
              </a:rPr>
              <a:t>Write Model</a:t>
            </a:r>
          </a:p>
        </p:txBody>
      </p:sp>
      <p:sp>
        <p:nvSpPr>
          <p:cNvPr id="11" name="Rounded Rectangle 10">
            <a:extLst>
              <a:ext uri="{FF2B5EF4-FFF2-40B4-BE49-F238E27FC236}">
                <a16:creationId xmlns:a16="http://schemas.microsoft.com/office/drawing/2014/main" id="{FB993337-AA26-3A4B-BF5E-ACB40E52BCCD}"/>
              </a:ext>
            </a:extLst>
          </p:cNvPr>
          <p:cNvSpPr/>
          <p:nvPr/>
        </p:nvSpPr>
        <p:spPr>
          <a:xfrm>
            <a:off x="219196" y="2501645"/>
            <a:ext cx="890649" cy="21928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SQL proc</a:t>
            </a:r>
          </a:p>
        </p:txBody>
      </p:sp>
      <p:sp>
        <p:nvSpPr>
          <p:cNvPr id="23" name="Rounded Rectangle 22">
            <a:extLst>
              <a:ext uri="{FF2B5EF4-FFF2-40B4-BE49-F238E27FC236}">
                <a16:creationId xmlns:a16="http://schemas.microsoft.com/office/drawing/2014/main" id="{A9954CDA-052A-324A-AF3F-7AA698077ADE}"/>
              </a:ext>
            </a:extLst>
          </p:cNvPr>
          <p:cNvSpPr/>
          <p:nvPr/>
        </p:nvSpPr>
        <p:spPr bwMode="auto">
          <a:xfrm>
            <a:off x="2476496"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0</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98542C7A-253A-1149-8726-D0EA4FB73052}"/>
              </a:ext>
            </a:extLst>
          </p:cNvPr>
          <p:cNvSpPr/>
          <p:nvPr/>
        </p:nvSpPr>
        <p:spPr bwMode="auto">
          <a:xfrm>
            <a:off x="2659374"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1</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CB886C15-CF1C-BC4F-8ED3-B7FFB00321AA}"/>
              </a:ext>
            </a:extLst>
          </p:cNvPr>
          <p:cNvSpPr/>
          <p:nvPr/>
        </p:nvSpPr>
        <p:spPr bwMode="auto">
          <a:xfrm>
            <a:off x="2843545"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2</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8B619411-71C6-7C4E-94F5-81A4FC376F8C}"/>
              </a:ext>
            </a:extLst>
          </p:cNvPr>
          <p:cNvSpPr/>
          <p:nvPr/>
        </p:nvSpPr>
        <p:spPr bwMode="auto">
          <a:xfrm>
            <a:off x="3026423"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7" name="Rounded Rectangle 26">
            <a:extLst>
              <a:ext uri="{FF2B5EF4-FFF2-40B4-BE49-F238E27FC236}">
                <a16:creationId xmlns:a16="http://schemas.microsoft.com/office/drawing/2014/main" id="{5E5B0B63-5203-5D4D-B82A-28C21FA6950C}"/>
              </a:ext>
            </a:extLst>
          </p:cNvPr>
          <p:cNvSpPr/>
          <p:nvPr/>
        </p:nvSpPr>
        <p:spPr bwMode="auto">
          <a:xfrm>
            <a:off x="3210594"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4</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8" name="Rounded Rectangle 27">
            <a:extLst>
              <a:ext uri="{FF2B5EF4-FFF2-40B4-BE49-F238E27FC236}">
                <a16:creationId xmlns:a16="http://schemas.microsoft.com/office/drawing/2014/main" id="{A639983E-4777-004E-A340-91A250967742}"/>
              </a:ext>
            </a:extLst>
          </p:cNvPr>
          <p:cNvSpPr/>
          <p:nvPr/>
        </p:nvSpPr>
        <p:spPr bwMode="auto">
          <a:xfrm>
            <a:off x="3397373"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5</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Rounded Rectangle 28">
            <a:extLst>
              <a:ext uri="{FF2B5EF4-FFF2-40B4-BE49-F238E27FC236}">
                <a16:creationId xmlns:a16="http://schemas.microsoft.com/office/drawing/2014/main" id="{C69FECC9-DECD-8044-8BDC-60BE257FFFC1}"/>
              </a:ext>
            </a:extLst>
          </p:cNvPr>
          <p:cNvSpPr/>
          <p:nvPr/>
        </p:nvSpPr>
        <p:spPr bwMode="auto">
          <a:xfrm>
            <a:off x="3577643" y="3992524"/>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6</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Rounded Rectangle 29">
            <a:extLst>
              <a:ext uri="{FF2B5EF4-FFF2-40B4-BE49-F238E27FC236}">
                <a16:creationId xmlns:a16="http://schemas.microsoft.com/office/drawing/2014/main" id="{40C57FF5-F2FC-B143-908A-78C7111F5EA4}"/>
              </a:ext>
            </a:extLst>
          </p:cNvPr>
          <p:cNvSpPr/>
          <p:nvPr/>
        </p:nvSpPr>
        <p:spPr bwMode="auto">
          <a:xfrm>
            <a:off x="3757913" y="3992524"/>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7</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1" name="AutoShape 4">
            <a:extLst>
              <a:ext uri="{FF2B5EF4-FFF2-40B4-BE49-F238E27FC236}">
                <a16:creationId xmlns:a16="http://schemas.microsoft.com/office/drawing/2014/main" id="{D89A188E-BD1E-FE4C-B8E3-FFF1733FE3C1}"/>
              </a:ext>
            </a:extLst>
          </p:cNvPr>
          <p:cNvSpPr>
            <a:spLocks noChangeArrowheads="1"/>
          </p:cNvSpPr>
          <p:nvPr/>
        </p:nvSpPr>
        <p:spPr bwMode="auto">
          <a:xfrm>
            <a:off x="1825748" y="3773301"/>
            <a:ext cx="2811637" cy="89965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6D7777"/>
              </a:solidFill>
              <a:effectLst/>
              <a:uLnTx/>
              <a:uFillTx/>
            </a:endParaRPr>
          </a:p>
        </p:txBody>
      </p:sp>
      <p:pic>
        <p:nvPicPr>
          <p:cNvPr id="32" name="Picture 31">
            <a:extLst>
              <a:ext uri="{FF2B5EF4-FFF2-40B4-BE49-F238E27FC236}">
                <a16:creationId xmlns:a16="http://schemas.microsoft.com/office/drawing/2014/main" id="{78C7E298-0C3C-0243-BDB5-B4735054EDF7}"/>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823140" y="4412561"/>
            <a:ext cx="719507" cy="378203"/>
          </a:xfrm>
          <a:prstGeom prst="rect">
            <a:avLst/>
          </a:prstGeom>
        </p:spPr>
      </p:pic>
      <p:sp>
        <p:nvSpPr>
          <p:cNvPr id="33" name="TextBox 32">
            <a:extLst>
              <a:ext uri="{FF2B5EF4-FFF2-40B4-BE49-F238E27FC236}">
                <a16:creationId xmlns:a16="http://schemas.microsoft.com/office/drawing/2014/main" id="{17D60E72-C44B-744F-827C-FDBA69DD1C16}"/>
              </a:ext>
            </a:extLst>
          </p:cNvPr>
          <p:cNvSpPr txBox="1"/>
          <p:nvPr/>
        </p:nvSpPr>
        <p:spPr>
          <a:xfrm>
            <a:off x="2419954" y="3755892"/>
            <a:ext cx="582211" cy="2482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13" b="0" i="0" u="none" strike="noStrike" kern="0" cap="none" spc="0" normalizeH="0" baseline="0" noProof="0" dirty="0">
                <a:ln>
                  <a:noFill/>
                </a:ln>
                <a:solidFill>
                  <a:srgbClr val="C8D2D2">
                    <a:lumMod val="25000"/>
                  </a:srgbClr>
                </a:solidFill>
                <a:effectLst/>
                <a:uLnTx/>
                <a:uFillTx/>
              </a:rPr>
              <a:t>Orders</a:t>
            </a:r>
          </a:p>
        </p:txBody>
      </p:sp>
      <p:sp>
        <p:nvSpPr>
          <p:cNvPr id="34" name="Rounded Rectangle 33">
            <a:extLst>
              <a:ext uri="{FF2B5EF4-FFF2-40B4-BE49-F238E27FC236}">
                <a16:creationId xmlns:a16="http://schemas.microsoft.com/office/drawing/2014/main" id="{5ED806AF-5070-864D-8C94-399AE663F78A}"/>
              </a:ext>
            </a:extLst>
          </p:cNvPr>
          <p:cNvSpPr/>
          <p:nvPr/>
        </p:nvSpPr>
        <p:spPr>
          <a:xfrm>
            <a:off x="2345592" y="1631426"/>
            <a:ext cx="898768" cy="124742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API Gateway</a:t>
            </a:r>
          </a:p>
        </p:txBody>
      </p:sp>
      <p:sp>
        <p:nvSpPr>
          <p:cNvPr id="35" name="Rounded Rectangle 34">
            <a:extLst>
              <a:ext uri="{FF2B5EF4-FFF2-40B4-BE49-F238E27FC236}">
                <a16:creationId xmlns:a16="http://schemas.microsoft.com/office/drawing/2014/main" id="{565EF98A-5866-E14E-909B-7B8871425FC8}"/>
              </a:ext>
            </a:extLst>
          </p:cNvPr>
          <p:cNvSpPr/>
          <p:nvPr/>
        </p:nvSpPr>
        <p:spPr>
          <a:xfrm>
            <a:off x="1268712" y="815835"/>
            <a:ext cx="1689430" cy="482264"/>
          </a:xfrm>
          <a:prstGeom prst="roundRect">
            <a:avLst/>
          </a:prstGeom>
          <a:solidFill>
            <a:srgbClr val="BD9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Existing Clients</a:t>
            </a:r>
          </a:p>
        </p:txBody>
      </p:sp>
      <p:sp>
        <p:nvSpPr>
          <p:cNvPr id="36" name="Rounded Rectangle 35">
            <a:extLst>
              <a:ext uri="{FF2B5EF4-FFF2-40B4-BE49-F238E27FC236}">
                <a16:creationId xmlns:a16="http://schemas.microsoft.com/office/drawing/2014/main" id="{A8E1BBD4-05A6-624C-BC54-27B98099C62F}"/>
              </a:ext>
            </a:extLst>
          </p:cNvPr>
          <p:cNvSpPr/>
          <p:nvPr/>
        </p:nvSpPr>
        <p:spPr>
          <a:xfrm>
            <a:off x="8126332" y="1387508"/>
            <a:ext cx="798471" cy="1744225"/>
          </a:xfrm>
          <a:prstGeom prst="roundRect">
            <a:avLst/>
          </a:prstGeom>
          <a:solidFill>
            <a:srgbClr val="BD9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New Clients</a:t>
            </a:r>
          </a:p>
        </p:txBody>
      </p:sp>
      <p:cxnSp>
        <p:nvCxnSpPr>
          <p:cNvPr id="37" name="Elbow Connector 36">
            <a:extLst>
              <a:ext uri="{FF2B5EF4-FFF2-40B4-BE49-F238E27FC236}">
                <a16:creationId xmlns:a16="http://schemas.microsoft.com/office/drawing/2014/main" id="{C57B5EBE-A126-064D-B1EB-B751480A78FE}"/>
              </a:ext>
            </a:extLst>
          </p:cNvPr>
          <p:cNvCxnSpPr>
            <a:cxnSpLocks/>
            <a:stCxn id="9" idx="2"/>
            <a:endCxn id="30" idx="2"/>
          </p:cNvCxnSpPr>
          <p:nvPr/>
        </p:nvCxnSpPr>
        <p:spPr>
          <a:xfrm rot="16200000" flipH="1">
            <a:off x="1963437" y="2654595"/>
            <a:ext cx="1667331" cy="2105793"/>
          </a:xfrm>
          <a:prstGeom prst="bentConnector3">
            <a:avLst>
              <a:gd name="adj1" fmla="val 113711"/>
            </a:avLst>
          </a:prstGeom>
          <a:ln w="1587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78D6F35C-8548-D64B-B2EB-5D26F791A1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8845" y="3446507"/>
            <a:ext cx="414713" cy="290095"/>
          </a:xfrm>
          <a:prstGeom prst="rect">
            <a:avLst/>
          </a:prstGeom>
        </p:spPr>
      </p:pic>
      <p:sp>
        <p:nvSpPr>
          <p:cNvPr id="40" name="Rectangle 39">
            <a:extLst>
              <a:ext uri="{FF2B5EF4-FFF2-40B4-BE49-F238E27FC236}">
                <a16:creationId xmlns:a16="http://schemas.microsoft.com/office/drawing/2014/main" id="{0721AAF9-4892-8048-90A5-C68A2C512704}"/>
              </a:ext>
            </a:extLst>
          </p:cNvPr>
          <p:cNvSpPr/>
          <p:nvPr/>
        </p:nvSpPr>
        <p:spPr>
          <a:xfrm>
            <a:off x="4862653" y="1298099"/>
            <a:ext cx="2081010" cy="2056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Order Query MS</a:t>
            </a:r>
          </a:p>
        </p:txBody>
      </p:sp>
      <p:sp>
        <p:nvSpPr>
          <p:cNvPr id="41" name="Can 40">
            <a:extLst>
              <a:ext uri="{FF2B5EF4-FFF2-40B4-BE49-F238E27FC236}">
                <a16:creationId xmlns:a16="http://schemas.microsoft.com/office/drawing/2014/main" id="{DB42CAD2-B26C-D948-ACC1-FD36CA4150D7}"/>
              </a:ext>
            </a:extLst>
          </p:cNvPr>
          <p:cNvSpPr/>
          <p:nvPr/>
        </p:nvSpPr>
        <p:spPr>
          <a:xfrm>
            <a:off x="6536768" y="2882262"/>
            <a:ext cx="790288" cy="429491"/>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Projection</a:t>
            </a:r>
          </a:p>
        </p:txBody>
      </p:sp>
      <p:sp>
        <p:nvSpPr>
          <p:cNvPr id="42" name="Rectangle 41">
            <a:extLst>
              <a:ext uri="{FF2B5EF4-FFF2-40B4-BE49-F238E27FC236}">
                <a16:creationId xmlns:a16="http://schemas.microsoft.com/office/drawing/2014/main" id="{3671C6E1-9266-2343-8259-01F77009219A}"/>
              </a:ext>
            </a:extLst>
          </p:cNvPr>
          <p:cNvSpPr/>
          <p:nvPr/>
        </p:nvSpPr>
        <p:spPr>
          <a:xfrm>
            <a:off x="5009533" y="2081786"/>
            <a:ext cx="1151012" cy="71307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Read Model</a:t>
            </a:r>
          </a:p>
        </p:txBody>
      </p:sp>
      <p:pic>
        <p:nvPicPr>
          <p:cNvPr id="43" name="Picture 40">
            <a:extLst>
              <a:ext uri="{FF2B5EF4-FFF2-40B4-BE49-F238E27FC236}">
                <a16:creationId xmlns:a16="http://schemas.microsoft.com/office/drawing/2014/main" id="{77F52B2F-94DD-4440-B798-F725785E769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59817" y="3067671"/>
            <a:ext cx="673434" cy="24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 name="Group 43">
            <a:extLst>
              <a:ext uri="{FF2B5EF4-FFF2-40B4-BE49-F238E27FC236}">
                <a16:creationId xmlns:a16="http://schemas.microsoft.com/office/drawing/2014/main" id="{F64788FD-0F11-D74F-8FFD-34E3B04A0673}"/>
              </a:ext>
            </a:extLst>
          </p:cNvPr>
          <p:cNvGrpSpPr/>
          <p:nvPr/>
        </p:nvGrpSpPr>
        <p:grpSpPr>
          <a:xfrm>
            <a:off x="5271623" y="1807469"/>
            <a:ext cx="626831" cy="266407"/>
            <a:chOff x="3383969" y="684409"/>
            <a:chExt cx="626831" cy="266407"/>
          </a:xfrm>
        </p:grpSpPr>
        <p:grpSp>
          <p:nvGrpSpPr>
            <p:cNvPr id="45" name="Group 44">
              <a:extLst>
                <a:ext uri="{FF2B5EF4-FFF2-40B4-BE49-F238E27FC236}">
                  <a16:creationId xmlns:a16="http://schemas.microsoft.com/office/drawing/2014/main" id="{2D68DD20-0335-F448-A74F-F3761CE4A866}"/>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2" name="Oval 51">
                <a:extLst>
                  <a:ext uri="{FF2B5EF4-FFF2-40B4-BE49-F238E27FC236}">
                    <a16:creationId xmlns:a16="http://schemas.microsoft.com/office/drawing/2014/main" id="{ED60B58D-0E4D-AE46-940F-66431B0BAE88}"/>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53" name="Straight Connector 52">
                <a:extLst>
                  <a:ext uri="{FF2B5EF4-FFF2-40B4-BE49-F238E27FC236}">
                    <a16:creationId xmlns:a16="http://schemas.microsoft.com/office/drawing/2014/main" id="{DC9ACA14-D9FC-5A4C-A5C3-7A56B389BDEC}"/>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923C0E9C-4BB2-EE49-BE80-D422C736F6D7}"/>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0" name="Oval 49">
                <a:extLst>
                  <a:ext uri="{FF2B5EF4-FFF2-40B4-BE49-F238E27FC236}">
                    <a16:creationId xmlns:a16="http://schemas.microsoft.com/office/drawing/2014/main" id="{18BAD170-E238-6E4C-BC65-BAFAC6BA81BE}"/>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51" name="Straight Connector 50">
                <a:extLst>
                  <a:ext uri="{FF2B5EF4-FFF2-40B4-BE49-F238E27FC236}">
                    <a16:creationId xmlns:a16="http://schemas.microsoft.com/office/drawing/2014/main" id="{68BF9FFD-93CB-574B-88D0-F292083C2F6C}"/>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7" name="Group 46">
              <a:extLst>
                <a:ext uri="{FF2B5EF4-FFF2-40B4-BE49-F238E27FC236}">
                  <a16:creationId xmlns:a16="http://schemas.microsoft.com/office/drawing/2014/main" id="{60AD13D1-05C8-8D4E-952E-E6FD1872F93B}"/>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48" name="Oval 47">
                <a:extLst>
                  <a:ext uri="{FF2B5EF4-FFF2-40B4-BE49-F238E27FC236}">
                    <a16:creationId xmlns:a16="http://schemas.microsoft.com/office/drawing/2014/main" id="{81C03595-0B52-DF4D-80A7-171A886E274C}"/>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49" name="Straight Connector 48">
                <a:extLst>
                  <a:ext uri="{FF2B5EF4-FFF2-40B4-BE49-F238E27FC236}">
                    <a16:creationId xmlns:a16="http://schemas.microsoft.com/office/drawing/2014/main" id="{26F50B91-3D8C-2F47-8277-BB6EB420AC3C}"/>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54" name="Elbow Connector 53">
            <a:extLst>
              <a:ext uri="{FF2B5EF4-FFF2-40B4-BE49-F238E27FC236}">
                <a16:creationId xmlns:a16="http://schemas.microsoft.com/office/drawing/2014/main" id="{BB690E98-0AF6-AB42-849A-CF284F986E38}"/>
              </a:ext>
            </a:extLst>
          </p:cNvPr>
          <p:cNvCxnSpPr>
            <a:cxnSpLocks/>
            <a:stCxn id="28" idx="0"/>
            <a:endCxn id="42" idx="2"/>
          </p:cNvCxnSpPr>
          <p:nvPr/>
        </p:nvCxnSpPr>
        <p:spPr>
          <a:xfrm rot="5400000" flipH="1" flipV="1">
            <a:off x="3938416" y="2345901"/>
            <a:ext cx="1197666" cy="2095580"/>
          </a:xfrm>
          <a:prstGeom prst="bentConnector3">
            <a:avLst>
              <a:gd name="adj1" fmla="val 50000"/>
            </a:avLst>
          </a:prstGeom>
          <a:ln w="1587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DB01F4C7-B1AC-804E-B307-22F9C6647C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0796" y="3968857"/>
            <a:ext cx="414713" cy="290095"/>
          </a:xfrm>
          <a:prstGeom prst="rect">
            <a:avLst/>
          </a:prstGeom>
        </p:spPr>
      </p:pic>
      <p:cxnSp>
        <p:nvCxnSpPr>
          <p:cNvPr id="59" name="Elbow Connector 58">
            <a:extLst>
              <a:ext uri="{FF2B5EF4-FFF2-40B4-BE49-F238E27FC236}">
                <a16:creationId xmlns:a16="http://schemas.microsoft.com/office/drawing/2014/main" id="{F8DE3679-6F81-8545-B460-E9F675FABE58}"/>
              </a:ext>
            </a:extLst>
          </p:cNvPr>
          <p:cNvCxnSpPr>
            <a:stCxn id="36" idx="1"/>
            <a:endCxn id="48" idx="0"/>
          </p:cNvCxnSpPr>
          <p:nvPr/>
        </p:nvCxnSpPr>
        <p:spPr>
          <a:xfrm rot="10800000">
            <a:off x="5803554" y="1807469"/>
            <a:ext cx="2322779" cy="452152"/>
          </a:xfrm>
          <a:prstGeom prst="bentConnector4">
            <a:avLst>
              <a:gd name="adj1" fmla="val 47957"/>
              <a:gd name="adj2" fmla="val 150558"/>
            </a:avLst>
          </a:prstGeom>
          <a:ln w="15875">
            <a:solidFill>
              <a:srgbClr val="BD948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2EB5110-59BD-6148-966A-487A1F034C75}"/>
              </a:ext>
            </a:extLst>
          </p:cNvPr>
          <p:cNvCxnSpPr>
            <a:cxnSpLocks/>
            <a:stCxn id="35" idx="2"/>
            <a:endCxn id="9" idx="0"/>
          </p:cNvCxnSpPr>
          <p:nvPr/>
        </p:nvCxnSpPr>
        <p:spPr>
          <a:xfrm rot="5400000">
            <a:off x="1764667" y="1277639"/>
            <a:ext cx="328301" cy="369221"/>
          </a:xfrm>
          <a:prstGeom prst="bentConnector3">
            <a:avLst>
              <a:gd name="adj1" fmla="val 50000"/>
            </a:avLst>
          </a:prstGeom>
          <a:ln w="15875">
            <a:solidFill>
              <a:srgbClr val="BD9483"/>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5B7564FF-38E7-464B-B65A-A2F643BFBE5A}"/>
              </a:ext>
            </a:extLst>
          </p:cNvPr>
          <p:cNvSpPr txBox="1"/>
          <p:nvPr/>
        </p:nvSpPr>
        <p:spPr>
          <a:xfrm>
            <a:off x="542730" y="3530849"/>
            <a:ext cx="771365" cy="300082"/>
          </a:xfrm>
          <a:prstGeom prst="rect">
            <a:avLst/>
          </a:prstGeom>
          <a:noFill/>
        </p:spPr>
        <p:txBody>
          <a:bodyPr wrap="none" rtlCol="0">
            <a:spAutoFit/>
          </a:bodyPr>
          <a:lstStyle/>
          <a:p>
            <a:r>
              <a:rPr lang="en-US" dirty="0">
                <a:solidFill>
                  <a:srgbClr val="FF0000"/>
                </a:solidFill>
              </a:rPr>
              <a:t>Theory!</a:t>
            </a:r>
          </a:p>
        </p:txBody>
      </p:sp>
      <p:sp>
        <p:nvSpPr>
          <p:cNvPr id="64" name="TextBox 63">
            <a:extLst>
              <a:ext uri="{FF2B5EF4-FFF2-40B4-BE49-F238E27FC236}">
                <a16:creationId xmlns:a16="http://schemas.microsoft.com/office/drawing/2014/main" id="{954FCB4D-C74C-B546-8C76-C28C8F829418}"/>
              </a:ext>
            </a:extLst>
          </p:cNvPr>
          <p:cNvSpPr txBox="1"/>
          <p:nvPr/>
        </p:nvSpPr>
        <p:spPr>
          <a:xfrm>
            <a:off x="1238370" y="2668211"/>
            <a:ext cx="1048685" cy="246221"/>
          </a:xfrm>
          <a:prstGeom prst="rect">
            <a:avLst/>
          </a:prstGeom>
          <a:noFill/>
        </p:spPr>
        <p:txBody>
          <a:bodyPr wrap="none" rtlCol="0">
            <a:spAutoFit/>
          </a:bodyPr>
          <a:lstStyle/>
          <a:p>
            <a:r>
              <a:rPr lang="en-US" sz="1000" dirty="0">
                <a:solidFill>
                  <a:srgbClr val="FF0000"/>
                </a:solidFill>
              </a:rPr>
              <a:t>Kafka producer</a:t>
            </a:r>
          </a:p>
        </p:txBody>
      </p:sp>
      <p:sp>
        <p:nvSpPr>
          <p:cNvPr id="65" name="Content Placeholder 5">
            <a:extLst>
              <a:ext uri="{FF2B5EF4-FFF2-40B4-BE49-F238E27FC236}">
                <a16:creationId xmlns:a16="http://schemas.microsoft.com/office/drawing/2014/main" id="{74518CA3-BE07-4A4B-BD09-C76149A94063}"/>
              </a:ext>
            </a:extLst>
          </p:cNvPr>
          <p:cNvSpPr txBox="1">
            <a:spLocks/>
          </p:cNvSpPr>
          <p:nvPr/>
        </p:nvSpPr>
        <p:spPr bwMode="auto">
          <a:xfrm>
            <a:off x="4856798" y="4510899"/>
            <a:ext cx="3239536" cy="469014"/>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mn-lt"/>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mn-lt"/>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mn-lt"/>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1 table to 1 topic mapping</a:t>
            </a:r>
          </a:p>
        </p:txBody>
      </p:sp>
    </p:spTree>
    <p:extLst>
      <p:ext uri="{BB962C8B-B14F-4D97-AF65-F5344CB8AC3E}">
        <p14:creationId xmlns:p14="http://schemas.microsoft.com/office/powerpoint/2010/main" val="427478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ppt_x"/>
                                          </p:val>
                                        </p:tav>
                                        <p:tav tm="100000">
                                          <p:val>
                                            <p:strVal val="#ppt_x"/>
                                          </p:val>
                                        </p:tav>
                                      </p:tavLst>
                                    </p:anim>
                                    <p:anim calcmode="lin" valueType="num">
                                      <p:cBhvr additive="base">
                                        <p:cTn id="1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E22E1-3CB8-AF45-964D-9B4B1750D258}"/>
              </a:ext>
            </a:extLst>
          </p:cNvPr>
          <p:cNvSpPr>
            <a:spLocks noGrp="1"/>
          </p:cNvSpPr>
          <p:nvPr>
            <p:ph type="title"/>
          </p:nvPr>
        </p:nvSpPr>
        <p:spPr/>
        <p:txBody>
          <a:bodyPr/>
          <a:lstStyle/>
          <a:p>
            <a:r>
              <a:rPr lang="en-US" dirty="0"/>
              <a:t>Kafka connect architecture</a:t>
            </a:r>
          </a:p>
        </p:txBody>
      </p:sp>
      <p:sp>
        <p:nvSpPr>
          <p:cNvPr id="4" name="Slide Number Placeholder 3">
            <a:extLst>
              <a:ext uri="{FF2B5EF4-FFF2-40B4-BE49-F238E27FC236}">
                <a16:creationId xmlns:a16="http://schemas.microsoft.com/office/drawing/2014/main" id="{B96E33A6-0A57-3549-AA91-7A71EE0D2E7B}"/>
              </a:ext>
            </a:extLst>
          </p:cNvPr>
          <p:cNvSpPr>
            <a:spLocks noGrp="1"/>
          </p:cNvSpPr>
          <p:nvPr>
            <p:ph type="sldNum" sz="quarter" idx="10"/>
          </p:nvPr>
        </p:nvSpPr>
        <p:spPr/>
        <p:txBody>
          <a:bodyPr/>
          <a:lstStyle/>
          <a:p>
            <a:fld id="{2F63A97E-D605-DC42-8452-C14CD1FA87FA}" type="slidenum">
              <a:rPr lang="en-US" smtClean="0">
                <a:solidFill>
                  <a:srgbClr val="5AAAFA"/>
                </a:solidFill>
              </a:rPr>
              <a:pPr/>
              <a:t>51</a:t>
            </a:fld>
            <a:endParaRPr lang="en-US">
              <a:solidFill>
                <a:srgbClr val="5AAAFA"/>
              </a:solidFill>
            </a:endParaRPr>
          </a:p>
        </p:txBody>
      </p:sp>
      <p:sp>
        <p:nvSpPr>
          <p:cNvPr id="5" name="Rectangle 4">
            <a:extLst>
              <a:ext uri="{FF2B5EF4-FFF2-40B4-BE49-F238E27FC236}">
                <a16:creationId xmlns:a16="http://schemas.microsoft.com/office/drawing/2014/main" id="{AEBCBE32-EFC3-A948-8855-1E55429E0B09}"/>
              </a:ext>
            </a:extLst>
          </p:cNvPr>
          <p:cNvSpPr/>
          <p:nvPr/>
        </p:nvSpPr>
        <p:spPr>
          <a:xfrm>
            <a:off x="4308953" y="1454518"/>
            <a:ext cx="1487185" cy="685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900" b="1" dirty="0">
                <a:solidFill>
                  <a:srgbClr val="325C80">
                    <a:lumMod val="50000"/>
                  </a:srgbClr>
                </a:solidFill>
                <a:latin typeface="Arial"/>
              </a:rPr>
              <a:t>Broker Server</a:t>
            </a:r>
          </a:p>
        </p:txBody>
      </p:sp>
      <p:sp>
        <p:nvSpPr>
          <p:cNvPr id="6" name="Rectangle 5">
            <a:extLst>
              <a:ext uri="{FF2B5EF4-FFF2-40B4-BE49-F238E27FC236}">
                <a16:creationId xmlns:a16="http://schemas.microsoft.com/office/drawing/2014/main" id="{B7DE080D-032A-7A4F-9EEB-BD36F60C835F}"/>
              </a:ext>
            </a:extLst>
          </p:cNvPr>
          <p:cNvSpPr/>
          <p:nvPr/>
        </p:nvSpPr>
        <p:spPr>
          <a:xfrm>
            <a:off x="4308953" y="2451136"/>
            <a:ext cx="1487185" cy="685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900" b="1" dirty="0">
                <a:solidFill>
                  <a:srgbClr val="325C80">
                    <a:lumMod val="50000"/>
                  </a:srgbClr>
                </a:solidFill>
                <a:latin typeface="Arial"/>
              </a:rPr>
              <a:t>Broker Server</a:t>
            </a:r>
          </a:p>
        </p:txBody>
      </p:sp>
      <p:sp>
        <p:nvSpPr>
          <p:cNvPr id="7" name="Rectangle 6">
            <a:extLst>
              <a:ext uri="{FF2B5EF4-FFF2-40B4-BE49-F238E27FC236}">
                <a16:creationId xmlns:a16="http://schemas.microsoft.com/office/drawing/2014/main" id="{A26304FD-ED03-8148-A44A-20DEFE4C878A}"/>
              </a:ext>
            </a:extLst>
          </p:cNvPr>
          <p:cNvSpPr/>
          <p:nvPr/>
        </p:nvSpPr>
        <p:spPr>
          <a:xfrm>
            <a:off x="4308953" y="3226989"/>
            <a:ext cx="1472290" cy="685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900" b="1" dirty="0">
                <a:solidFill>
                  <a:srgbClr val="325C80">
                    <a:lumMod val="50000"/>
                  </a:srgbClr>
                </a:solidFill>
                <a:latin typeface="Arial"/>
              </a:rPr>
              <a:t>Broker Server</a:t>
            </a:r>
          </a:p>
        </p:txBody>
      </p:sp>
      <p:sp>
        <p:nvSpPr>
          <p:cNvPr id="8" name="Rectangle 7">
            <a:extLst>
              <a:ext uri="{FF2B5EF4-FFF2-40B4-BE49-F238E27FC236}">
                <a16:creationId xmlns:a16="http://schemas.microsoft.com/office/drawing/2014/main" id="{0F9357EE-DA72-5E4C-81BA-B1CB21B0D357}"/>
              </a:ext>
            </a:extLst>
          </p:cNvPr>
          <p:cNvSpPr/>
          <p:nvPr/>
        </p:nvSpPr>
        <p:spPr>
          <a:xfrm>
            <a:off x="88346" y="1174290"/>
            <a:ext cx="1623712" cy="3219477"/>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rgbClr val="7030A0"/>
                </a:solidFill>
                <a:latin typeface="Arial"/>
              </a:rPr>
              <a:t>Legacy runtime</a:t>
            </a:r>
            <a:endParaRPr kumimoji="0" lang="en-US" sz="1000" b="0" i="0" u="none" strike="noStrike" kern="1200" cap="none" spc="0" normalizeH="0" baseline="0" noProof="0" dirty="0">
              <a:ln>
                <a:noFill/>
              </a:ln>
              <a:solidFill>
                <a:srgbClr val="7030A0"/>
              </a:solidFill>
              <a:effectLst/>
              <a:uLnTx/>
              <a:uFillTx/>
              <a:latin typeface="Arial"/>
              <a:ea typeface="+mn-ea"/>
              <a:cs typeface="+mn-cs"/>
            </a:endParaRPr>
          </a:p>
        </p:txBody>
      </p:sp>
      <p:sp>
        <p:nvSpPr>
          <p:cNvPr id="9" name="Can 8">
            <a:extLst>
              <a:ext uri="{FF2B5EF4-FFF2-40B4-BE49-F238E27FC236}">
                <a16:creationId xmlns:a16="http://schemas.microsoft.com/office/drawing/2014/main" id="{D9550936-B145-D244-AC70-2E8F25731137}"/>
              </a:ext>
            </a:extLst>
          </p:cNvPr>
          <p:cNvSpPr/>
          <p:nvPr/>
        </p:nvSpPr>
        <p:spPr>
          <a:xfrm>
            <a:off x="224371" y="1647341"/>
            <a:ext cx="1163228" cy="1441478"/>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RDBMS</a:t>
            </a:r>
          </a:p>
        </p:txBody>
      </p:sp>
      <p:sp>
        <p:nvSpPr>
          <p:cNvPr id="10" name="Rectangle 9">
            <a:extLst>
              <a:ext uri="{FF2B5EF4-FFF2-40B4-BE49-F238E27FC236}">
                <a16:creationId xmlns:a16="http://schemas.microsoft.com/office/drawing/2014/main" id="{97318677-561C-4847-9DFF-6C5618CD6549}"/>
              </a:ext>
            </a:extLst>
          </p:cNvPr>
          <p:cNvSpPr/>
          <p:nvPr/>
        </p:nvSpPr>
        <p:spPr>
          <a:xfrm>
            <a:off x="284006" y="2251176"/>
            <a:ext cx="850892" cy="71665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50" b="0" i="0" u="none" strike="noStrike" kern="1200" cap="none" spc="0" normalizeH="0" baseline="0" noProof="0" dirty="0">
                <a:ln>
                  <a:noFill/>
                </a:ln>
                <a:solidFill>
                  <a:schemeClr val="tx1"/>
                </a:solidFill>
                <a:effectLst/>
                <a:uLnTx/>
                <a:uFillTx/>
                <a:latin typeface="Arial"/>
                <a:ea typeface="+mn-ea"/>
                <a:cs typeface="+mn-cs"/>
              </a:rPr>
              <a:t>Orders</a:t>
            </a:r>
          </a:p>
        </p:txBody>
      </p:sp>
      <p:cxnSp>
        <p:nvCxnSpPr>
          <p:cNvPr id="11" name="Straight Connector 10">
            <a:extLst>
              <a:ext uri="{FF2B5EF4-FFF2-40B4-BE49-F238E27FC236}">
                <a16:creationId xmlns:a16="http://schemas.microsoft.com/office/drawing/2014/main" id="{D318DAD3-D740-9143-B2A3-E549FAFF0CA2}"/>
              </a:ext>
            </a:extLst>
          </p:cNvPr>
          <p:cNvCxnSpPr>
            <a:cxnSpLocks/>
          </p:cNvCxnSpPr>
          <p:nvPr/>
        </p:nvCxnSpPr>
        <p:spPr>
          <a:xfrm>
            <a:off x="298864" y="2473422"/>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8A338B6-A142-154B-9ECF-2DD7ED3C9FD1}"/>
              </a:ext>
            </a:extLst>
          </p:cNvPr>
          <p:cNvCxnSpPr>
            <a:cxnSpLocks/>
          </p:cNvCxnSpPr>
          <p:nvPr/>
        </p:nvCxnSpPr>
        <p:spPr>
          <a:xfrm>
            <a:off x="298864" y="2586066"/>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8899AD5-DD30-0549-A019-846F6B333344}"/>
              </a:ext>
            </a:extLst>
          </p:cNvPr>
          <p:cNvCxnSpPr>
            <a:cxnSpLocks/>
          </p:cNvCxnSpPr>
          <p:nvPr/>
        </p:nvCxnSpPr>
        <p:spPr>
          <a:xfrm>
            <a:off x="298864" y="2705334"/>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D6586BC-F677-BA44-A81F-EF63E9DBFC4F}"/>
              </a:ext>
            </a:extLst>
          </p:cNvPr>
          <p:cNvCxnSpPr>
            <a:cxnSpLocks/>
          </p:cNvCxnSpPr>
          <p:nvPr/>
        </p:nvCxnSpPr>
        <p:spPr>
          <a:xfrm>
            <a:off x="298864" y="2851106"/>
            <a:ext cx="816158"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282880E-0744-204F-B85C-FCDF33806635}"/>
              </a:ext>
            </a:extLst>
          </p:cNvPr>
          <p:cNvSpPr txBox="1"/>
          <p:nvPr/>
        </p:nvSpPr>
        <p:spPr>
          <a:xfrm>
            <a:off x="36940" y="2927520"/>
            <a:ext cx="1553630" cy="261610"/>
          </a:xfrm>
          <a:prstGeom prst="rect">
            <a:avLst/>
          </a:prstGeom>
          <a:noFill/>
        </p:spPr>
        <p:txBody>
          <a:bodyPr wrap="none" rtlCol="0">
            <a:spAutoFit/>
          </a:bodyPr>
          <a:lstStyle/>
          <a:p>
            <a:r>
              <a:rPr lang="en-US" sz="1100" dirty="0"/>
              <a:t>[ </a:t>
            </a:r>
            <a:r>
              <a:rPr lang="en-US" sz="1100" dirty="0" err="1"/>
              <a:t>primary_key</a:t>
            </a:r>
            <a:r>
              <a:rPr lang="en-US" sz="1100" dirty="0"/>
              <a:t>, values]</a:t>
            </a:r>
          </a:p>
        </p:txBody>
      </p:sp>
      <p:sp>
        <p:nvSpPr>
          <p:cNvPr id="21" name="Rectangle 20">
            <a:extLst>
              <a:ext uri="{FF2B5EF4-FFF2-40B4-BE49-F238E27FC236}">
                <a16:creationId xmlns:a16="http://schemas.microsoft.com/office/drawing/2014/main" id="{F6E02BC9-C8D1-844C-AFD0-B753EE4E5574}"/>
              </a:ext>
            </a:extLst>
          </p:cNvPr>
          <p:cNvSpPr/>
          <p:nvPr/>
        </p:nvSpPr>
        <p:spPr>
          <a:xfrm>
            <a:off x="2617940" y="2243166"/>
            <a:ext cx="1136158" cy="34290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900" b="1" dirty="0">
                <a:solidFill>
                  <a:srgbClr val="325C80">
                    <a:lumMod val="50000"/>
                  </a:srgbClr>
                </a:solidFill>
                <a:latin typeface="Arial"/>
              </a:rPr>
              <a:t>Worker</a:t>
            </a:r>
          </a:p>
        </p:txBody>
      </p:sp>
      <p:sp>
        <p:nvSpPr>
          <p:cNvPr id="22" name="Rectangle 21">
            <a:extLst>
              <a:ext uri="{FF2B5EF4-FFF2-40B4-BE49-F238E27FC236}">
                <a16:creationId xmlns:a16="http://schemas.microsoft.com/office/drawing/2014/main" id="{75598CD9-F29C-9A49-AC38-1950A715A3BB}"/>
              </a:ext>
            </a:extLst>
          </p:cNvPr>
          <p:cNvSpPr/>
          <p:nvPr/>
        </p:nvSpPr>
        <p:spPr>
          <a:xfrm>
            <a:off x="2617940" y="1693703"/>
            <a:ext cx="1136158" cy="34290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900" b="1" dirty="0">
                <a:solidFill>
                  <a:srgbClr val="325C80">
                    <a:lumMod val="50000"/>
                  </a:srgbClr>
                </a:solidFill>
                <a:latin typeface="Arial"/>
              </a:rPr>
              <a:t>Worker</a:t>
            </a:r>
          </a:p>
        </p:txBody>
      </p:sp>
      <p:sp>
        <p:nvSpPr>
          <p:cNvPr id="23" name="Rectangle 22">
            <a:extLst>
              <a:ext uri="{FF2B5EF4-FFF2-40B4-BE49-F238E27FC236}">
                <a16:creationId xmlns:a16="http://schemas.microsoft.com/office/drawing/2014/main" id="{4526BB8A-8D0E-3643-A54F-4F03F8DEE749}"/>
              </a:ext>
            </a:extLst>
          </p:cNvPr>
          <p:cNvSpPr/>
          <p:nvPr/>
        </p:nvSpPr>
        <p:spPr>
          <a:xfrm>
            <a:off x="2595635" y="3421896"/>
            <a:ext cx="1136158" cy="34290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900" b="1" dirty="0">
                <a:solidFill>
                  <a:srgbClr val="325C80">
                    <a:lumMod val="50000"/>
                  </a:srgbClr>
                </a:solidFill>
                <a:latin typeface="Arial"/>
              </a:rPr>
              <a:t>Worker</a:t>
            </a:r>
          </a:p>
        </p:txBody>
      </p:sp>
      <p:sp>
        <p:nvSpPr>
          <p:cNvPr id="24" name="AutoShape 4">
            <a:extLst>
              <a:ext uri="{FF2B5EF4-FFF2-40B4-BE49-F238E27FC236}">
                <a16:creationId xmlns:a16="http://schemas.microsoft.com/office/drawing/2014/main" id="{1A8C58C4-0B16-A04A-8A13-98062F9E69CD}"/>
              </a:ext>
            </a:extLst>
          </p:cNvPr>
          <p:cNvSpPr>
            <a:spLocks noChangeArrowheads="1"/>
          </p:cNvSpPr>
          <p:nvPr/>
        </p:nvSpPr>
        <p:spPr bwMode="auto">
          <a:xfrm>
            <a:off x="2477103" y="1295860"/>
            <a:ext cx="1507392" cy="3097907"/>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effectLst/>
                <a:uLnTx/>
                <a:uFillTx/>
              </a:rPr>
              <a:t>Connect Cluster</a:t>
            </a:r>
          </a:p>
        </p:txBody>
      </p:sp>
      <p:sp>
        <p:nvSpPr>
          <p:cNvPr id="25" name="AutoShape 4">
            <a:extLst>
              <a:ext uri="{FF2B5EF4-FFF2-40B4-BE49-F238E27FC236}">
                <a16:creationId xmlns:a16="http://schemas.microsoft.com/office/drawing/2014/main" id="{6513B01A-0301-624C-8990-2D726B4C7A39}"/>
              </a:ext>
            </a:extLst>
          </p:cNvPr>
          <p:cNvSpPr>
            <a:spLocks noChangeArrowheads="1"/>
          </p:cNvSpPr>
          <p:nvPr/>
        </p:nvSpPr>
        <p:spPr bwMode="auto">
          <a:xfrm>
            <a:off x="4125332" y="1297704"/>
            <a:ext cx="1874635" cy="3097907"/>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6D7777"/>
              </a:solidFill>
              <a:effectLst/>
              <a:uLnTx/>
              <a:uFillTx/>
            </a:endParaRPr>
          </a:p>
        </p:txBody>
      </p:sp>
      <p:pic>
        <p:nvPicPr>
          <p:cNvPr id="26" name="Picture 25">
            <a:extLst>
              <a:ext uri="{FF2B5EF4-FFF2-40B4-BE49-F238E27FC236}">
                <a16:creationId xmlns:a16="http://schemas.microsoft.com/office/drawing/2014/main" id="{E4A83DD7-A9D0-BB47-9E5E-452C9DBB17B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4130490" y="4027894"/>
            <a:ext cx="719507" cy="378203"/>
          </a:xfrm>
          <a:prstGeom prst="rect">
            <a:avLst/>
          </a:prstGeom>
        </p:spPr>
      </p:pic>
      <p:cxnSp>
        <p:nvCxnSpPr>
          <p:cNvPr id="28" name="Elbow Connector 27">
            <a:extLst>
              <a:ext uri="{FF2B5EF4-FFF2-40B4-BE49-F238E27FC236}">
                <a16:creationId xmlns:a16="http://schemas.microsoft.com/office/drawing/2014/main" id="{7EF8B97D-3F8A-E248-8400-F438EA3537DC}"/>
              </a:ext>
            </a:extLst>
          </p:cNvPr>
          <p:cNvCxnSpPr>
            <a:stCxn id="10" idx="3"/>
            <a:endCxn id="22" idx="1"/>
          </p:cNvCxnSpPr>
          <p:nvPr/>
        </p:nvCxnSpPr>
        <p:spPr>
          <a:xfrm flipV="1">
            <a:off x="1134898" y="1865153"/>
            <a:ext cx="1483042" cy="744348"/>
          </a:xfrm>
          <a:prstGeom prst="bentConnector3">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47392E04-BE8B-5347-AB65-413742D1CBA6}"/>
              </a:ext>
            </a:extLst>
          </p:cNvPr>
          <p:cNvCxnSpPr>
            <a:cxnSpLocks/>
            <a:stCxn id="22" idx="3"/>
            <a:endCxn id="32" idx="1"/>
          </p:cNvCxnSpPr>
          <p:nvPr/>
        </p:nvCxnSpPr>
        <p:spPr>
          <a:xfrm>
            <a:off x="3754098" y="1865153"/>
            <a:ext cx="727524" cy="1005922"/>
          </a:xfrm>
          <a:prstGeom prst="bentConnector3">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Can 31">
            <a:extLst>
              <a:ext uri="{FF2B5EF4-FFF2-40B4-BE49-F238E27FC236}">
                <a16:creationId xmlns:a16="http://schemas.microsoft.com/office/drawing/2014/main" id="{67C20533-E7E1-B74C-A6BA-842E185B555A}"/>
              </a:ext>
            </a:extLst>
          </p:cNvPr>
          <p:cNvSpPr/>
          <p:nvPr/>
        </p:nvSpPr>
        <p:spPr>
          <a:xfrm rot="16200000">
            <a:off x="4757232" y="2415018"/>
            <a:ext cx="360894" cy="912114"/>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 c d e</a:t>
            </a:r>
          </a:p>
        </p:txBody>
      </p:sp>
      <p:sp>
        <p:nvSpPr>
          <p:cNvPr id="34" name="Can 33">
            <a:extLst>
              <a:ext uri="{FF2B5EF4-FFF2-40B4-BE49-F238E27FC236}">
                <a16:creationId xmlns:a16="http://schemas.microsoft.com/office/drawing/2014/main" id="{6FA3AE69-1D67-7E43-A6AE-ED2FA4EDF651}"/>
              </a:ext>
            </a:extLst>
          </p:cNvPr>
          <p:cNvSpPr/>
          <p:nvPr/>
        </p:nvSpPr>
        <p:spPr>
          <a:xfrm>
            <a:off x="6686815" y="3886794"/>
            <a:ext cx="1163228" cy="66040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rgbClr val="0000FF"/>
                </a:solidFill>
              </a:rPr>
              <a:t>Sink</a:t>
            </a:r>
          </a:p>
        </p:txBody>
      </p:sp>
      <p:cxnSp>
        <p:nvCxnSpPr>
          <p:cNvPr id="35" name="Elbow Connector 34">
            <a:extLst>
              <a:ext uri="{FF2B5EF4-FFF2-40B4-BE49-F238E27FC236}">
                <a16:creationId xmlns:a16="http://schemas.microsoft.com/office/drawing/2014/main" id="{E4DE625C-597B-254F-9E7B-BE785EEE8843}"/>
              </a:ext>
            </a:extLst>
          </p:cNvPr>
          <p:cNvCxnSpPr>
            <a:cxnSpLocks/>
            <a:stCxn id="23" idx="3"/>
            <a:endCxn id="34" idx="3"/>
          </p:cNvCxnSpPr>
          <p:nvPr/>
        </p:nvCxnSpPr>
        <p:spPr>
          <a:xfrm>
            <a:off x="3731793" y="3593346"/>
            <a:ext cx="3536636" cy="953849"/>
          </a:xfrm>
          <a:prstGeom prst="bentConnector4">
            <a:avLst>
              <a:gd name="adj1" fmla="val 8838"/>
              <a:gd name="adj2" fmla="val 123966"/>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6FC40391-AECD-874D-BDFA-F22AF3E39EF8}"/>
              </a:ext>
            </a:extLst>
          </p:cNvPr>
          <p:cNvCxnSpPr>
            <a:cxnSpLocks/>
            <a:stCxn id="32" idx="3"/>
            <a:endCxn id="23" idx="0"/>
          </p:cNvCxnSpPr>
          <p:nvPr/>
        </p:nvCxnSpPr>
        <p:spPr>
          <a:xfrm flipH="1">
            <a:off x="3163714" y="2871075"/>
            <a:ext cx="2230022" cy="550821"/>
          </a:xfrm>
          <a:prstGeom prst="bentConnector4">
            <a:avLst>
              <a:gd name="adj1" fmla="val -10251"/>
              <a:gd name="adj2" fmla="val 59561"/>
            </a:avLst>
          </a:prstGeom>
          <a:ln>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Rectangle 50">
            <a:extLst>
              <a:ext uri="{FF2B5EF4-FFF2-40B4-BE49-F238E27FC236}">
                <a16:creationId xmlns:a16="http://schemas.microsoft.com/office/drawing/2014/main" id="{35073D2B-2194-4A49-AA56-8338BABA37EB}"/>
              </a:ext>
            </a:extLst>
          </p:cNvPr>
          <p:cNvSpPr/>
          <p:nvPr/>
        </p:nvSpPr>
        <p:spPr>
          <a:xfrm>
            <a:off x="6621546" y="1454518"/>
            <a:ext cx="2191601" cy="1018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Kafka Streams</a:t>
            </a:r>
          </a:p>
        </p:txBody>
      </p:sp>
      <p:sp>
        <p:nvSpPr>
          <p:cNvPr id="52" name="Oval 51">
            <a:extLst>
              <a:ext uri="{FF2B5EF4-FFF2-40B4-BE49-F238E27FC236}">
                <a16:creationId xmlns:a16="http://schemas.microsoft.com/office/drawing/2014/main" id="{8209B878-3C13-7A4E-B055-2F04B5165FD6}"/>
              </a:ext>
            </a:extLst>
          </p:cNvPr>
          <p:cNvSpPr/>
          <p:nvPr/>
        </p:nvSpPr>
        <p:spPr>
          <a:xfrm>
            <a:off x="6836692" y="1730348"/>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3" name="Circular Arrow 52">
            <a:extLst>
              <a:ext uri="{FF2B5EF4-FFF2-40B4-BE49-F238E27FC236}">
                <a16:creationId xmlns:a16="http://schemas.microsoft.com/office/drawing/2014/main" id="{169757D4-3AEE-C844-9F59-6F1ADE5E3D88}"/>
              </a:ext>
            </a:extLst>
          </p:cNvPr>
          <p:cNvSpPr/>
          <p:nvPr/>
        </p:nvSpPr>
        <p:spPr>
          <a:xfrm rot="5852869">
            <a:off x="6732961" y="1620413"/>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4" name="TextBox 53">
            <a:extLst>
              <a:ext uri="{FF2B5EF4-FFF2-40B4-BE49-F238E27FC236}">
                <a16:creationId xmlns:a16="http://schemas.microsoft.com/office/drawing/2014/main" id="{AE248B44-BBF3-3247-A03F-96AD4596C756}"/>
              </a:ext>
            </a:extLst>
          </p:cNvPr>
          <p:cNvSpPr txBox="1"/>
          <p:nvPr/>
        </p:nvSpPr>
        <p:spPr>
          <a:xfrm>
            <a:off x="6591140" y="1830328"/>
            <a:ext cx="1305165" cy="261610"/>
          </a:xfrm>
          <a:prstGeom prst="rect">
            <a:avLst/>
          </a:prstGeom>
          <a:noFill/>
        </p:spPr>
        <p:txBody>
          <a:bodyPr wrap="none" rtlCol="0">
            <a:spAutoFit/>
          </a:bodyPr>
          <a:lstStyle/>
          <a:p>
            <a:r>
              <a:rPr lang="en-US" sz="1050" dirty="0" err="1">
                <a:solidFill>
                  <a:schemeClr val="bg1"/>
                </a:solidFill>
              </a:rPr>
              <a:t>KStream</a:t>
            </a:r>
            <a:r>
              <a:rPr lang="en-US" sz="1050" dirty="0">
                <a:solidFill>
                  <a:schemeClr val="bg1"/>
                </a:solidFill>
              </a:rPr>
              <a:t> - </a:t>
            </a:r>
            <a:r>
              <a:rPr lang="en-US" sz="1050" dirty="0" err="1">
                <a:solidFill>
                  <a:schemeClr val="bg1"/>
                </a:solidFill>
              </a:rPr>
              <a:t>KTable</a:t>
            </a:r>
            <a:endParaRPr lang="en-US" sz="1050" dirty="0">
              <a:solidFill>
                <a:schemeClr val="bg1"/>
              </a:solidFill>
            </a:endParaRPr>
          </a:p>
        </p:txBody>
      </p:sp>
      <p:sp>
        <p:nvSpPr>
          <p:cNvPr id="55" name="Can 54">
            <a:extLst>
              <a:ext uri="{FF2B5EF4-FFF2-40B4-BE49-F238E27FC236}">
                <a16:creationId xmlns:a16="http://schemas.microsoft.com/office/drawing/2014/main" id="{80F082A1-C93C-1C46-9807-77EFFD3B72EF}"/>
              </a:ext>
            </a:extLst>
          </p:cNvPr>
          <p:cNvSpPr/>
          <p:nvPr/>
        </p:nvSpPr>
        <p:spPr>
          <a:xfrm>
            <a:off x="7842574" y="1800800"/>
            <a:ext cx="685625" cy="358056"/>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61" name="TextBox 60">
            <a:extLst>
              <a:ext uri="{FF2B5EF4-FFF2-40B4-BE49-F238E27FC236}">
                <a16:creationId xmlns:a16="http://schemas.microsoft.com/office/drawing/2014/main" id="{88C73648-811C-AE4A-9ABA-430ACFBC83C7}"/>
              </a:ext>
            </a:extLst>
          </p:cNvPr>
          <p:cNvSpPr txBox="1"/>
          <p:nvPr/>
        </p:nvSpPr>
        <p:spPr>
          <a:xfrm>
            <a:off x="7851293" y="1878615"/>
            <a:ext cx="716863" cy="230832"/>
          </a:xfrm>
          <a:prstGeom prst="rect">
            <a:avLst/>
          </a:prstGeom>
          <a:noFill/>
        </p:spPr>
        <p:txBody>
          <a:bodyPr wrap="none" rtlCol="0">
            <a:spAutoFit/>
          </a:bodyPr>
          <a:lstStyle/>
          <a:p>
            <a:r>
              <a:rPr lang="en-US" sz="900" dirty="0"/>
              <a:t>containers</a:t>
            </a:r>
          </a:p>
        </p:txBody>
      </p:sp>
      <p:cxnSp>
        <p:nvCxnSpPr>
          <p:cNvPr id="63" name="Elbow Connector 62">
            <a:extLst>
              <a:ext uri="{FF2B5EF4-FFF2-40B4-BE49-F238E27FC236}">
                <a16:creationId xmlns:a16="http://schemas.microsoft.com/office/drawing/2014/main" id="{E6FE21AD-3CE9-8440-920D-5C56C242A1BB}"/>
              </a:ext>
            </a:extLst>
          </p:cNvPr>
          <p:cNvCxnSpPr>
            <a:cxnSpLocks/>
            <a:stCxn id="32" idx="4"/>
            <a:endCxn id="54" idx="1"/>
          </p:cNvCxnSpPr>
          <p:nvPr/>
        </p:nvCxnSpPr>
        <p:spPr>
          <a:xfrm rot="5400000" flipH="1" flipV="1">
            <a:off x="5399662" y="1499151"/>
            <a:ext cx="729495" cy="1653461"/>
          </a:xfrm>
          <a:prstGeom prst="bentConnector2">
            <a:avLst/>
          </a:prstGeom>
          <a:ln>
            <a:solidFill>
              <a:srgbClr val="0000FF"/>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7665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2F883D11-6EF4-2748-9209-00CD92C496EA}"/>
              </a:ext>
            </a:extLst>
          </p:cNvPr>
          <p:cNvSpPr/>
          <p:nvPr/>
        </p:nvSpPr>
        <p:spPr>
          <a:xfrm>
            <a:off x="110959" y="3033688"/>
            <a:ext cx="2878987" cy="1197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CDC Servers</a:t>
            </a:r>
          </a:p>
        </p:txBody>
      </p:sp>
      <p:sp>
        <p:nvSpPr>
          <p:cNvPr id="5" name="Title 4">
            <a:extLst>
              <a:ext uri="{FF2B5EF4-FFF2-40B4-BE49-F238E27FC236}">
                <a16:creationId xmlns:a16="http://schemas.microsoft.com/office/drawing/2014/main" id="{85F6DC91-9558-1A47-99DB-A6984ABCE897}"/>
              </a:ext>
            </a:extLst>
          </p:cNvPr>
          <p:cNvSpPr>
            <a:spLocks noGrp="1"/>
          </p:cNvSpPr>
          <p:nvPr>
            <p:ph type="title"/>
          </p:nvPr>
        </p:nvSpPr>
        <p:spPr/>
        <p:txBody>
          <a:bodyPr/>
          <a:lstStyle/>
          <a:p>
            <a:r>
              <a:rPr lang="en-US" dirty="0"/>
              <a:t>Integrate DB2 data to event backbone  (option 2)</a:t>
            </a:r>
          </a:p>
        </p:txBody>
      </p:sp>
      <p:sp>
        <p:nvSpPr>
          <p:cNvPr id="3" name="Slide Number Placeholder 2">
            <a:extLst>
              <a:ext uri="{FF2B5EF4-FFF2-40B4-BE49-F238E27FC236}">
                <a16:creationId xmlns:a16="http://schemas.microsoft.com/office/drawing/2014/main" id="{9C752A89-C9C3-9843-965D-B0CADEF349D7}"/>
              </a:ext>
            </a:extLst>
          </p:cNvPr>
          <p:cNvSpPr>
            <a:spLocks noGrp="1"/>
          </p:cNvSpPr>
          <p:nvPr>
            <p:ph type="sldNum" sz="quarter" idx="10"/>
          </p:nvPr>
        </p:nvSpPr>
        <p:spPr/>
        <p:txBody>
          <a:bodyPr/>
          <a:lstStyle/>
          <a:p>
            <a:fld id="{D0BE6F14-FF48-0F4F-A8AA-2E3F25371E4A}" type="slidenum">
              <a:rPr lang="en-US" smtClean="0"/>
              <a:pPr/>
              <a:t>52</a:t>
            </a:fld>
            <a:endParaRPr lang="en-US"/>
          </a:p>
        </p:txBody>
      </p:sp>
      <p:sp>
        <p:nvSpPr>
          <p:cNvPr id="7" name="Rectangle 6">
            <a:extLst>
              <a:ext uri="{FF2B5EF4-FFF2-40B4-BE49-F238E27FC236}">
                <a16:creationId xmlns:a16="http://schemas.microsoft.com/office/drawing/2014/main" id="{6A8F763D-D0EB-8D47-8349-6BB9714F4B18}"/>
              </a:ext>
            </a:extLst>
          </p:cNvPr>
          <p:cNvSpPr/>
          <p:nvPr/>
        </p:nvSpPr>
        <p:spPr>
          <a:xfrm>
            <a:off x="118533" y="901964"/>
            <a:ext cx="3153829" cy="21042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Mainframe</a:t>
            </a:r>
          </a:p>
        </p:txBody>
      </p:sp>
      <p:sp>
        <p:nvSpPr>
          <p:cNvPr id="8" name="Can 7">
            <a:extLst>
              <a:ext uri="{FF2B5EF4-FFF2-40B4-BE49-F238E27FC236}">
                <a16:creationId xmlns:a16="http://schemas.microsoft.com/office/drawing/2014/main" id="{3B774F2A-21C5-CE4F-A243-FCB7AF16C6FC}"/>
              </a:ext>
            </a:extLst>
          </p:cNvPr>
          <p:cNvSpPr/>
          <p:nvPr/>
        </p:nvSpPr>
        <p:spPr>
          <a:xfrm>
            <a:off x="219197" y="1626401"/>
            <a:ext cx="890649" cy="1247427"/>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RDBMS</a:t>
            </a:r>
          </a:p>
        </p:txBody>
      </p:sp>
      <p:sp>
        <p:nvSpPr>
          <p:cNvPr id="9" name="Rounded Rectangle 8">
            <a:extLst>
              <a:ext uri="{FF2B5EF4-FFF2-40B4-BE49-F238E27FC236}">
                <a16:creationId xmlns:a16="http://schemas.microsoft.com/office/drawing/2014/main" id="{C83DF76D-2565-3F43-A0DB-02E76E21BC02}"/>
              </a:ext>
            </a:extLst>
          </p:cNvPr>
          <p:cNvSpPr/>
          <p:nvPr/>
        </p:nvSpPr>
        <p:spPr>
          <a:xfrm>
            <a:off x="1170820" y="1626400"/>
            <a:ext cx="1146771" cy="124742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Cobol procedure</a:t>
            </a:r>
          </a:p>
          <a:p>
            <a:pPr algn="ctr"/>
            <a:r>
              <a:rPr lang="en-US" sz="1200" dirty="0">
                <a:solidFill>
                  <a:schemeClr val="tx1"/>
                </a:solidFill>
              </a:rPr>
              <a:t>Write Model</a:t>
            </a:r>
          </a:p>
        </p:txBody>
      </p:sp>
      <p:sp>
        <p:nvSpPr>
          <p:cNvPr id="11" name="Rounded Rectangle 10">
            <a:extLst>
              <a:ext uri="{FF2B5EF4-FFF2-40B4-BE49-F238E27FC236}">
                <a16:creationId xmlns:a16="http://schemas.microsoft.com/office/drawing/2014/main" id="{FB993337-AA26-3A4B-BF5E-ACB40E52BCCD}"/>
              </a:ext>
            </a:extLst>
          </p:cNvPr>
          <p:cNvSpPr/>
          <p:nvPr/>
        </p:nvSpPr>
        <p:spPr>
          <a:xfrm>
            <a:off x="219196" y="2501645"/>
            <a:ext cx="890649" cy="21928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SQL proc</a:t>
            </a:r>
          </a:p>
        </p:txBody>
      </p:sp>
      <p:sp>
        <p:nvSpPr>
          <p:cNvPr id="23" name="Rounded Rectangle 22">
            <a:extLst>
              <a:ext uri="{FF2B5EF4-FFF2-40B4-BE49-F238E27FC236}">
                <a16:creationId xmlns:a16="http://schemas.microsoft.com/office/drawing/2014/main" id="{A9954CDA-052A-324A-AF3F-7AA698077ADE}"/>
              </a:ext>
            </a:extLst>
          </p:cNvPr>
          <p:cNvSpPr/>
          <p:nvPr/>
        </p:nvSpPr>
        <p:spPr bwMode="auto">
          <a:xfrm>
            <a:off x="3441696"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0</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98542C7A-253A-1149-8726-D0EA4FB73052}"/>
              </a:ext>
            </a:extLst>
          </p:cNvPr>
          <p:cNvSpPr/>
          <p:nvPr/>
        </p:nvSpPr>
        <p:spPr bwMode="auto">
          <a:xfrm>
            <a:off x="3624574"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1</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CB886C15-CF1C-BC4F-8ED3-B7FFB00321AA}"/>
              </a:ext>
            </a:extLst>
          </p:cNvPr>
          <p:cNvSpPr/>
          <p:nvPr/>
        </p:nvSpPr>
        <p:spPr bwMode="auto">
          <a:xfrm>
            <a:off x="3808745"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2</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8B619411-71C6-7C4E-94F5-81A4FC376F8C}"/>
              </a:ext>
            </a:extLst>
          </p:cNvPr>
          <p:cNvSpPr/>
          <p:nvPr/>
        </p:nvSpPr>
        <p:spPr bwMode="auto">
          <a:xfrm>
            <a:off x="3991623"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7" name="Rounded Rectangle 26">
            <a:extLst>
              <a:ext uri="{FF2B5EF4-FFF2-40B4-BE49-F238E27FC236}">
                <a16:creationId xmlns:a16="http://schemas.microsoft.com/office/drawing/2014/main" id="{5E5B0B63-5203-5D4D-B82A-28C21FA6950C}"/>
              </a:ext>
            </a:extLst>
          </p:cNvPr>
          <p:cNvSpPr/>
          <p:nvPr/>
        </p:nvSpPr>
        <p:spPr bwMode="auto">
          <a:xfrm>
            <a:off x="4175794"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4</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8" name="Rounded Rectangle 27">
            <a:extLst>
              <a:ext uri="{FF2B5EF4-FFF2-40B4-BE49-F238E27FC236}">
                <a16:creationId xmlns:a16="http://schemas.microsoft.com/office/drawing/2014/main" id="{A639983E-4777-004E-A340-91A250967742}"/>
              </a:ext>
            </a:extLst>
          </p:cNvPr>
          <p:cNvSpPr/>
          <p:nvPr/>
        </p:nvSpPr>
        <p:spPr bwMode="auto">
          <a:xfrm>
            <a:off x="4362573"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5</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Rounded Rectangle 28">
            <a:extLst>
              <a:ext uri="{FF2B5EF4-FFF2-40B4-BE49-F238E27FC236}">
                <a16:creationId xmlns:a16="http://schemas.microsoft.com/office/drawing/2014/main" id="{C69FECC9-DECD-8044-8BDC-60BE257FFFC1}"/>
              </a:ext>
            </a:extLst>
          </p:cNvPr>
          <p:cNvSpPr/>
          <p:nvPr/>
        </p:nvSpPr>
        <p:spPr bwMode="auto">
          <a:xfrm>
            <a:off x="4542843" y="3992524"/>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6</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Rounded Rectangle 29">
            <a:extLst>
              <a:ext uri="{FF2B5EF4-FFF2-40B4-BE49-F238E27FC236}">
                <a16:creationId xmlns:a16="http://schemas.microsoft.com/office/drawing/2014/main" id="{40C57FF5-F2FC-B143-908A-78C7111F5EA4}"/>
              </a:ext>
            </a:extLst>
          </p:cNvPr>
          <p:cNvSpPr/>
          <p:nvPr/>
        </p:nvSpPr>
        <p:spPr bwMode="auto">
          <a:xfrm>
            <a:off x="4723113" y="3992524"/>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7</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1" name="AutoShape 4">
            <a:extLst>
              <a:ext uri="{FF2B5EF4-FFF2-40B4-BE49-F238E27FC236}">
                <a16:creationId xmlns:a16="http://schemas.microsoft.com/office/drawing/2014/main" id="{D89A188E-BD1E-FE4C-B8E3-FFF1733FE3C1}"/>
              </a:ext>
            </a:extLst>
          </p:cNvPr>
          <p:cNvSpPr>
            <a:spLocks noChangeArrowheads="1"/>
          </p:cNvSpPr>
          <p:nvPr/>
        </p:nvSpPr>
        <p:spPr bwMode="auto">
          <a:xfrm>
            <a:off x="3203803" y="3773301"/>
            <a:ext cx="2398782" cy="89965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6D7777"/>
              </a:solidFill>
              <a:effectLst/>
              <a:uLnTx/>
              <a:uFillTx/>
            </a:endParaRPr>
          </a:p>
        </p:txBody>
      </p:sp>
      <p:pic>
        <p:nvPicPr>
          <p:cNvPr id="32" name="Picture 31">
            <a:extLst>
              <a:ext uri="{FF2B5EF4-FFF2-40B4-BE49-F238E27FC236}">
                <a16:creationId xmlns:a16="http://schemas.microsoft.com/office/drawing/2014/main" id="{78C7E298-0C3C-0243-BDB5-B4735054EDF7}"/>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4939620" y="4381358"/>
            <a:ext cx="719507" cy="378203"/>
          </a:xfrm>
          <a:prstGeom prst="rect">
            <a:avLst/>
          </a:prstGeom>
        </p:spPr>
      </p:pic>
      <p:sp>
        <p:nvSpPr>
          <p:cNvPr id="33" name="TextBox 32">
            <a:extLst>
              <a:ext uri="{FF2B5EF4-FFF2-40B4-BE49-F238E27FC236}">
                <a16:creationId xmlns:a16="http://schemas.microsoft.com/office/drawing/2014/main" id="{17D60E72-C44B-744F-827C-FDBA69DD1C16}"/>
              </a:ext>
            </a:extLst>
          </p:cNvPr>
          <p:cNvSpPr txBox="1"/>
          <p:nvPr/>
        </p:nvSpPr>
        <p:spPr>
          <a:xfrm>
            <a:off x="3385154" y="3755892"/>
            <a:ext cx="582211" cy="2482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13" b="0" i="0" u="none" strike="noStrike" kern="0" cap="none" spc="0" normalizeH="0" baseline="0" noProof="0" dirty="0">
                <a:ln>
                  <a:noFill/>
                </a:ln>
                <a:solidFill>
                  <a:srgbClr val="C8D2D2">
                    <a:lumMod val="25000"/>
                  </a:srgbClr>
                </a:solidFill>
                <a:effectLst/>
                <a:uLnTx/>
                <a:uFillTx/>
              </a:rPr>
              <a:t>Orders</a:t>
            </a:r>
          </a:p>
        </p:txBody>
      </p:sp>
      <p:sp>
        <p:nvSpPr>
          <p:cNvPr id="34" name="Rounded Rectangle 33">
            <a:extLst>
              <a:ext uri="{FF2B5EF4-FFF2-40B4-BE49-F238E27FC236}">
                <a16:creationId xmlns:a16="http://schemas.microsoft.com/office/drawing/2014/main" id="{5ED806AF-5070-864D-8C94-399AE663F78A}"/>
              </a:ext>
            </a:extLst>
          </p:cNvPr>
          <p:cNvSpPr/>
          <p:nvPr/>
        </p:nvSpPr>
        <p:spPr>
          <a:xfrm>
            <a:off x="2345592" y="1631426"/>
            <a:ext cx="898768" cy="124742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API Gateway</a:t>
            </a:r>
          </a:p>
        </p:txBody>
      </p:sp>
      <p:sp>
        <p:nvSpPr>
          <p:cNvPr id="35" name="Rounded Rectangle 34">
            <a:extLst>
              <a:ext uri="{FF2B5EF4-FFF2-40B4-BE49-F238E27FC236}">
                <a16:creationId xmlns:a16="http://schemas.microsoft.com/office/drawing/2014/main" id="{565EF98A-5866-E14E-909B-7B8871425FC8}"/>
              </a:ext>
            </a:extLst>
          </p:cNvPr>
          <p:cNvSpPr/>
          <p:nvPr/>
        </p:nvSpPr>
        <p:spPr>
          <a:xfrm>
            <a:off x="1268712" y="815835"/>
            <a:ext cx="1689430" cy="482264"/>
          </a:xfrm>
          <a:prstGeom prst="roundRect">
            <a:avLst/>
          </a:prstGeom>
          <a:solidFill>
            <a:srgbClr val="BD9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Existing Clients</a:t>
            </a:r>
          </a:p>
        </p:txBody>
      </p:sp>
      <p:sp>
        <p:nvSpPr>
          <p:cNvPr id="36" name="Rounded Rectangle 35">
            <a:extLst>
              <a:ext uri="{FF2B5EF4-FFF2-40B4-BE49-F238E27FC236}">
                <a16:creationId xmlns:a16="http://schemas.microsoft.com/office/drawing/2014/main" id="{A8E1BBD4-05A6-624C-BC54-27B98099C62F}"/>
              </a:ext>
            </a:extLst>
          </p:cNvPr>
          <p:cNvSpPr/>
          <p:nvPr/>
        </p:nvSpPr>
        <p:spPr>
          <a:xfrm>
            <a:off x="8126332" y="1524935"/>
            <a:ext cx="798471" cy="1744225"/>
          </a:xfrm>
          <a:prstGeom prst="roundRect">
            <a:avLst/>
          </a:prstGeom>
          <a:solidFill>
            <a:srgbClr val="BD9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New Clients</a:t>
            </a:r>
          </a:p>
        </p:txBody>
      </p:sp>
      <p:cxnSp>
        <p:nvCxnSpPr>
          <p:cNvPr id="37" name="Elbow Connector 36">
            <a:extLst>
              <a:ext uri="{FF2B5EF4-FFF2-40B4-BE49-F238E27FC236}">
                <a16:creationId xmlns:a16="http://schemas.microsoft.com/office/drawing/2014/main" id="{C57B5EBE-A126-064D-B1EB-B751480A78FE}"/>
              </a:ext>
            </a:extLst>
          </p:cNvPr>
          <p:cNvCxnSpPr>
            <a:cxnSpLocks/>
            <a:stCxn id="58" idx="2"/>
            <a:endCxn id="30" idx="2"/>
          </p:cNvCxnSpPr>
          <p:nvPr/>
        </p:nvCxnSpPr>
        <p:spPr>
          <a:xfrm rot="16200000" flipH="1">
            <a:off x="3046229" y="2772187"/>
            <a:ext cx="486399" cy="3051542"/>
          </a:xfrm>
          <a:prstGeom prst="bentConnector3">
            <a:avLst>
              <a:gd name="adj1" fmla="val 146998"/>
            </a:avLst>
          </a:prstGeom>
          <a:ln w="1587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78D6F35C-8548-D64B-B2EB-5D26F791A1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7012" y="4677777"/>
            <a:ext cx="414713" cy="290095"/>
          </a:xfrm>
          <a:prstGeom prst="rect">
            <a:avLst/>
          </a:prstGeom>
        </p:spPr>
      </p:pic>
      <p:sp>
        <p:nvSpPr>
          <p:cNvPr id="40" name="Rectangle 39">
            <a:extLst>
              <a:ext uri="{FF2B5EF4-FFF2-40B4-BE49-F238E27FC236}">
                <a16:creationId xmlns:a16="http://schemas.microsoft.com/office/drawing/2014/main" id="{0721AAF9-4892-8048-90A5-C68A2C512704}"/>
              </a:ext>
            </a:extLst>
          </p:cNvPr>
          <p:cNvSpPr/>
          <p:nvPr/>
        </p:nvSpPr>
        <p:spPr>
          <a:xfrm>
            <a:off x="5460563" y="1419243"/>
            <a:ext cx="2081010" cy="2056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Order Query MS</a:t>
            </a:r>
          </a:p>
        </p:txBody>
      </p:sp>
      <p:sp>
        <p:nvSpPr>
          <p:cNvPr id="41" name="Can 40">
            <a:extLst>
              <a:ext uri="{FF2B5EF4-FFF2-40B4-BE49-F238E27FC236}">
                <a16:creationId xmlns:a16="http://schemas.microsoft.com/office/drawing/2014/main" id="{DB42CAD2-B26C-D948-ACC1-FD36CA4150D7}"/>
              </a:ext>
            </a:extLst>
          </p:cNvPr>
          <p:cNvSpPr/>
          <p:nvPr/>
        </p:nvSpPr>
        <p:spPr>
          <a:xfrm>
            <a:off x="7242446" y="2882262"/>
            <a:ext cx="790288" cy="429491"/>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Projection</a:t>
            </a:r>
          </a:p>
        </p:txBody>
      </p:sp>
      <p:sp>
        <p:nvSpPr>
          <p:cNvPr id="42" name="Rectangle 41">
            <a:extLst>
              <a:ext uri="{FF2B5EF4-FFF2-40B4-BE49-F238E27FC236}">
                <a16:creationId xmlns:a16="http://schemas.microsoft.com/office/drawing/2014/main" id="{3671C6E1-9266-2343-8259-01F77009219A}"/>
              </a:ext>
            </a:extLst>
          </p:cNvPr>
          <p:cNvSpPr/>
          <p:nvPr/>
        </p:nvSpPr>
        <p:spPr>
          <a:xfrm>
            <a:off x="5715211" y="2081786"/>
            <a:ext cx="1151012" cy="71307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Read Model</a:t>
            </a:r>
          </a:p>
        </p:txBody>
      </p:sp>
      <p:pic>
        <p:nvPicPr>
          <p:cNvPr id="43" name="Picture 40">
            <a:extLst>
              <a:ext uri="{FF2B5EF4-FFF2-40B4-BE49-F238E27FC236}">
                <a16:creationId xmlns:a16="http://schemas.microsoft.com/office/drawing/2014/main" id="{77F52B2F-94DD-4440-B798-F725785E769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65495" y="3067671"/>
            <a:ext cx="673434" cy="24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 name="Group 43">
            <a:extLst>
              <a:ext uri="{FF2B5EF4-FFF2-40B4-BE49-F238E27FC236}">
                <a16:creationId xmlns:a16="http://schemas.microsoft.com/office/drawing/2014/main" id="{F64788FD-0F11-D74F-8FFD-34E3B04A0673}"/>
              </a:ext>
            </a:extLst>
          </p:cNvPr>
          <p:cNvGrpSpPr/>
          <p:nvPr/>
        </p:nvGrpSpPr>
        <p:grpSpPr>
          <a:xfrm>
            <a:off x="5977301" y="1807469"/>
            <a:ext cx="626831" cy="266407"/>
            <a:chOff x="3383969" y="684409"/>
            <a:chExt cx="626831" cy="266407"/>
          </a:xfrm>
        </p:grpSpPr>
        <p:grpSp>
          <p:nvGrpSpPr>
            <p:cNvPr id="45" name="Group 44">
              <a:extLst>
                <a:ext uri="{FF2B5EF4-FFF2-40B4-BE49-F238E27FC236}">
                  <a16:creationId xmlns:a16="http://schemas.microsoft.com/office/drawing/2014/main" id="{2D68DD20-0335-F448-A74F-F3761CE4A866}"/>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2" name="Oval 51">
                <a:extLst>
                  <a:ext uri="{FF2B5EF4-FFF2-40B4-BE49-F238E27FC236}">
                    <a16:creationId xmlns:a16="http://schemas.microsoft.com/office/drawing/2014/main" id="{ED60B58D-0E4D-AE46-940F-66431B0BAE88}"/>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53" name="Straight Connector 52">
                <a:extLst>
                  <a:ext uri="{FF2B5EF4-FFF2-40B4-BE49-F238E27FC236}">
                    <a16:creationId xmlns:a16="http://schemas.microsoft.com/office/drawing/2014/main" id="{DC9ACA14-D9FC-5A4C-A5C3-7A56B389BDEC}"/>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923C0E9C-4BB2-EE49-BE80-D422C736F6D7}"/>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0" name="Oval 49">
                <a:extLst>
                  <a:ext uri="{FF2B5EF4-FFF2-40B4-BE49-F238E27FC236}">
                    <a16:creationId xmlns:a16="http://schemas.microsoft.com/office/drawing/2014/main" id="{18BAD170-E238-6E4C-BC65-BAFAC6BA81BE}"/>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51" name="Straight Connector 50">
                <a:extLst>
                  <a:ext uri="{FF2B5EF4-FFF2-40B4-BE49-F238E27FC236}">
                    <a16:creationId xmlns:a16="http://schemas.microsoft.com/office/drawing/2014/main" id="{68BF9FFD-93CB-574B-88D0-F292083C2F6C}"/>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7" name="Group 46">
              <a:extLst>
                <a:ext uri="{FF2B5EF4-FFF2-40B4-BE49-F238E27FC236}">
                  <a16:creationId xmlns:a16="http://schemas.microsoft.com/office/drawing/2014/main" id="{60AD13D1-05C8-8D4E-952E-E6FD1872F93B}"/>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48" name="Oval 47">
                <a:extLst>
                  <a:ext uri="{FF2B5EF4-FFF2-40B4-BE49-F238E27FC236}">
                    <a16:creationId xmlns:a16="http://schemas.microsoft.com/office/drawing/2014/main" id="{81C03595-0B52-DF4D-80A7-171A886E274C}"/>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49" name="Straight Connector 48">
                <a:extLst>
                  <a:ext uri="{FF2B5EF4-FFF2-40B4-BE49-F238E27FC236}">
                    <a16:creationId xmlns:a16="http://schemas.microsoft.com/office/drawing/2014/main" id="{26F50B91-3D8C-2F47-8277-BB6EB420AC3C}"/>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54" name="Elbow Connector 53">
            <a:extLst>
              <a:ext uri="{FF2B5EF4-FFF2-40B4-BE49-F238E27FC236}">
                <a16:creationId xmlns:a16="http://schemas.microsoft.com/office/drawing/2014/main" id="{BB690E98-0AF6-AB42-849A-CF284F986E38}"/>
              </a:ext>
            </a:extLst>
          </p:cNvPr>
          <p:cNvCxnSpPr>
            <a:cxnSpLocks/>
            <a:stCxn id="28" idx="0"/>
            <a:endCxn id="42" idx="2"/>
          </p:cNvCxnSpPr>
          <p:nvPr/>
        </p:nvCxnSpPr>
        <p:spPr>
          <a:xfrm rot="5400000" flipH="1" flipV="1">
            <a:off x="4773855" y="2475662"/>
            <a:ext cx="1197666" cy="1836058"/>
          </a:xfrm>
          <a:prstGeom prst="bentConnector3">
            <a:avLst>
              <a:gd name="adj1" fmla="val 27732"/>
            </a:avLst>
          </a:prstGeom>
          <a:ln w="1587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DB01F4C7-B1AC-804E-B307-22F9C6647C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400" y="3545400"/>
            <a:ext cx="414713" cy="290095"/>
          </a:xfrm>
          <a:prstGeom prst="rect">
            <a:avLst/>
          </a:prstGeom>
        </p:spPr>
      </p:pic>
      <p:cxnSp>
        <p:nvCxnSpPr>
          <p:cNvPr id="59" name="Elbow Connector 58">
            <a:extLst>
              <a:ext uri="{FF2B5EF4-FFF2-40B4-BE49-F238E27FC236}">
                <a16:creationId xmlns:a16="http://schemas.microsoft.com/office/drawing/2014/main" id="{F8DE3679-6F81-8545-B460-E9F675FABE58}"/>
              </a:ext>
            </a:extLst>
          </p:cNvPr>
          <p:cNvCxnSpPr>
            <a:stCxn id="36" idx="1"/>
            <a:endCxn id="48" idx="0"/>
          </p:cNvCxnSpPr>
          <p:nvPr/>
        </p:nvCxnSpPr>
        <p:spPr>
          <a:xfrm rot="10800000">
            <a:off x="6509232" y="1807470"/>
            <a:ext cx="1617101" cy="589579"/>
          </a:xfrm>
          <a:prstGeom prst="bentConnector4">
            <a:avLst>
              <a:gd name="adj1" fmla="val 47066"/>
              <a:gd name="adj2" fmla="val 138773"/>
            </a:avLst>
          </a:prstGeom>
          <a:ln w="19050">
            <a:solidFill>
              <a:srgbClr val="BD948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2EB5110-59BD-6148-966A-487A1F034C75}"/>
              </a:ext>
            </a:extLst>
          </p:cNvPr>
          <p:cNvCxnSpPr>
            <a:cxnSpLocks/>
            <a:stCxn id="35" idx="2"/>
            <a:endCxn id="9" idx="0"/>
          </p:cNvCxnSpPr>
          <p:nvPr/>
        </p:nvCxnSpPr>
        <p:spPr>
          <a:xfrm rot="5400000">
            <a:off x="1764667" y="1277639"/>
            <a:ext cx="328301" cy="369221"/>
          </a:xfrm>
          <a:prstGeom prst="bentConnector3">
            <a:avLst>
              <a:gd name="adj1" fmla="val 50000"/>
            </a:avLst>
          </a:prstGeom>
          <a:ln w="15875">
            <a:solidFill>
              <a:srgbClr val="BD9483"/>
            </a:solidFill>
            <a:tailEnd type="triangle"/>
          </a:ln>
          <a:effectLst/>
        </p:spPr>
        <p:style>
          <a:lnRef idx="2">
            <a:schemeClr val="accent1"/>
          </a:lnRef>
          <a:fillRef idx="0">
            <a:schemeClr val="accent1"/>
          </a:fillRef>
          <a:effectRef idx="1">
            <a:schemeClr val="accent1"/>
          </a:effectRef>
          <a:fontRef idx="minor">
            <a:schemeClr val="tx1"/>
          </a:fontRef>
        </p:style>
      </p:cxnSp>
      <p:sp>
        <p:nvSpPr>
          <p:cNvPr id="55" name="Rounded Rectangle 54">
            <a:extLst>
              <a:ext uri="{FF2B5EF4-FFF2-40B4-BE49-F238E27FC236}">
                <a16:creationId xmlns:a16="http://schemas.microsoft.com/office/drawing/2014/main" id="{B2DAB532-7322-F14F-9120-0A25E7EAA61D}"/>
              </a:ext>
            </a:extLst>
          </p:cNvPr>
          <p:cNvSpPr/>
          <p:nvPr/>
        </p:nvSpPr>
        <p:spPr>
          <a:xfrm>
            <a:off x="1003006" y="3402511"/>
            <a:ext cx="1501779" cy="311924"/>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Change Data</a:t>
            </a:r>
          </a:p>
          <a:p>
            <a:pPr algn="ctr"/>
            <a:r>
              <a:rPr lang="en-US" sz="1000" dirty="0">
                <a:solidFill>
                  <a:schemeClr val="tx1"/>
                </a:solidFill>
              </a:rPr>
              <a:t>Capture</a:t>
            </a:r>
          </a:p>
        </p:txBody>
      </p:sp>
      <p:cxnSp>
        <p:nvCxnSpPr>
          <p:cNvPr id="10" name="Elbow Connector 9">
            <a:extLst>
              <a:ext uri="{FF2B5EF4-FFF2-40B4-BE49-F238E27FC236}">
                <a16:creationId xmlns:a16="http://schemas.microsoft.com/office/drawing/2014/main" id="{E9594DC0-D6E5-4245-A623-C20E0243877A}"/>
              </a:ext>
            </a:extLst>
          </p:cNvPr>
          <p:cNvCxnSpPr>
            <a:cxnSpLocks/>
            <a:stCxn id="8" idx="3"/>
            <a:endCxn id="55" idx="0"/>
          </p:cNvCxnSpPr>
          <p:nvPr/>
        </p:nvCxnSpPr>
        <p:spPr>
          <a:xfrm rot="16200000" flipH="1">
            <a:off x="944868" y="2593482"/>
            <a:ext cx="528683" cy="1089374"/>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A25DEBEB-D2F4-5F40-9A14-214DDF8083E9}"/>
              </a:ext>
            </a:extLst>
          </p:cNvPr>
          <p:cNvCxnSpPr>
            <a:cxnSpLocks/>
            <a:stCxn id="36" idx="0"/>
            <a:endCxn id="61" idx="3"/>
          </p:cNvCxnSpPr>
          <p:nvPr/>
        </p:nvCxnSpPr>
        <p:spPr>
          <a:xfrm rot="16200000" flipV="1">
            <a:off x="7573959" y="573325"/>
            <a:ext cx="330872" cy="1572347"/>
          </a:xfrm>
          <a:prstGeom prst="bentConnector2">
            <a:avLst/>
          </a:prstGeom>
          <a:ln w="19050">
            <a:solidFill>
              <a:srgbClr val="BD9483"/>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075A81BB-CD37-E248-B552-360E15E4EB31}"/>
              </a:ext>
            </a:extLst>
          </p:cNvPr>
          <p:cNvSpPr/>
          <p:nvPr/>
        </p:nvSpPr>
        <p:spPr>
          <a:xfrm>
            <a:off x="6035039" y="4137239"/>
            <a:ext cx="2490528" cy="300082"/>
          </a:xfrm>
          <a:prstGeom prst="rect">
            <a:avLst/>
          </a:prstGeom>
        </p:spPr>
        <p:txBody>
          <a:bodyPr wrap="square">
            <a:spAutoFit/>
          </a:bodyPr>
          <a:lstStyle/>
          <a:p>
            <a:r>
              <a:rPr lang="en-US" dirty="0">
                <a:hlinkClick r:id="rId7"/>
              </a:rPr>
              <a:t>IBM Data Replication CDC</a:t>
            </a:r>
            <a:endParaRPr lang="en-US" dirty="0"/>
          </a:p>
        </p:txBody>
      </p:sp>
      <p:sp>
        <p:nvSpPr>
          <p:cNvPr id="66" name="Rectangle 65">
            <a:extLst>
              <a:ext uri="{FF2B5EF4-FFF2-40B4-BE49-F238E27FC236}">
                <a16:creationId xmlns:a16="http://schemas.microsoft.com/office/drawing/2014/main" id="{70573385-F1F3-5944-8A31-1FDB4DA20AA6}"/>
              </a:ext>
            </a:extLst>
          </p:cNvPr>
          <p:cNvSpPr/>
          <p:nvPr/>
        </p:nvSpPr>
        <p:spPr>
          <a:xfrm>
            <a:off x="6035039" y="4522919"/>
            <a:ext cx="3188947" cy="300082"/>
          </a:xfrm>
          <a:prstGeom prst="rect">
            <a:avLst/>
          </a:prstGeom>
        </p:spPr>
        <p:txBody>
          <a:bodyPr wrap="square">
            <a:spAutoFit/>
          </a:bodyPr>
          <a:lstStyle/>
          <a:p>
            <a:r>
              <a:rPr lang="en-US" dirty="0">
                <a:hlinkClick r:id="rId8"/>
              </a:rPr>
              <a:t>CDC Replication Engine for Kafka</a:t>
            </a:r>
            <a:endParaRPr lang="en-US" dirty="0"/>
          </a:p>
        </p:txBody>
      </p:sp>
      <p:sp>
        <p:nvSpPr>
          <p:cNvPr id="58" name="Rounded Rectangle 57">
            <a:extLst>
              <a:ext uri="{FF2B5EF4-FFF2-40B4-BE49-F238E27FC236}">
                <a16:creationId xmlns:a16="http://schemas.microsoft.com/office/drawing/2014/main" id="{DD8086B6-2ADF-D346-944F-7D94FF4F4A11}"/>
              </a:ext>
            </a:extLst>
          </p:cNvPr>
          <p:cNvSpPr/>
          <p:nvPr/>
        </p:nvSpPr>
        <p:spPr>
          <a:xfrm>
            <a:off x="1009611" y="3742835"/>
            <a:ext cx="1508091" cy="311924"/>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Transform Data Models</a:t>
            </a:r>
          </a:p>
        </p:txBody>
      </p:sp>
      <p:sp>
        <p:nvSpPr>
          <p:cNvPr id="61" name="Rounded Rectangle 60">
            <a:extLst>
              <a:ext uri="{FF2B5EF4-FFF2-40B4-BE49-F238E27FC236}">
                <a16:creationId xmlns:a16="http://schemas.microsoft.com/office/drawing/2014/main" id="{3E2EA6D1-D34C-944F-B9BD-DB3022812245}"/>
              </a:ext>
            </a:extLst>
          </p:cNvPr>
          <p:cNvSpPr/>
          <p:nvPr/>
        </p:nvSpPr>
        <p:spPr>
          <a:xfrm>
            <a:off x="5445130" y="1038101"/>
            <a:ext cx="1508091" cy="311924"/>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Transform Data Models</a:t>
            </a:r>
          </a:p>
        </p:txBody>
      </p:sp>
      <p:cxnSp>
        <p:nvCxnSpPr>
          <p:cNvPr id="63" name="Elbow Connector 62">
            <a:extLst>
              <a:ext uri="{FF2B5EF4-FFF2-40B4-BE49-F238E27FC236}">
                <a16:creationId xmlns:a16="http://schemas.microsoft.com/office/drawing/2014/main" id="{9FBF8E8D-CB9E-0A48-BBE5-627B35EFC5EF}"/>
              </a:ext>
            </a:extLst>
          </p:cNvPr>
          <p:cNvCxnSpPr>
            <a:cxnSpLocks/>
            <a:stCxn id="61" idx="1"/>
            <a:endCxn id="34" idx="3"/>
          </p:cNvCxnSpPr>
          <p:nvPr/>
        </p:nvCxnSpPr>
        <p:spPr>
          <a:xfrm rot="10800000" flipV="1">
            <a:off x="3244360" y="1194062"/>
            <a:ext cx="2200770" cy="1061077"/>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4" name="Group 63">
            <a:extLst>
              <a:ext uri="{FF2B5EF4-FFF2-40B4-BE49-F238E27FC236}">
                <a16:creationId xmlns:a16="http://schemas.microsoft.com/office/drawing/2014/main" id="{8BBD8BE7-AD49-EB42-B845-AE7F860A6098}"/>
              </a:ext>
            </a:extLst>
          </p:cNvPr>
          <p:cNvGrpSpPr/>
          <p:nvPr/>
        </p:nvGrpSpPr>
        <p:grpSpPr>
          <a:xfrm>
            <a:off x="5296259" y="870400"/>
            <a:ext cx="358818" cy="323662"/>
            <a:chOff x="2191997" y="1852338"/>
            <a:chExt cx="496647" cy="513700"/>
          </a:xfrm>
        </p:grpSpPr>
        <p:sp>
          <p:nvSpPr>
            <p:cNvPr id="65" name="Oval 64">
              <a:extLst>
                <a:ext uri="{FF2B5EF4-FFF2-40B4-BE49-F238E27FC236}">
                  <a16:creationId xmlns:a16="http://schemas.microsoft.com/office/drawing/2014/main" id="{9A353297-B946-2A49-87D6-6B994184D6CD}"/>
                </a:ext>
              </a:extLst>
            </p:cNvPr>
            <p:cNvSpPr/>
            <p:nvPr/>
          </p:nvSpPr>
          <p:spPr>
            <a:xfrm>
              <a:off x="2191997" y="1852338"/>
              <a:ext cx="496647" cy="513700"/>
            </a:xfrm>
            <a:prstGeom prst="ellipse">
              <a:avLst/>
            </a:prstGeom>
            <a:solidFill>
              <a:schemeClr val="bg2"/>
            </a:solidFill>
          </p:spPr>
          <p:txBody>
            <a:bodyPr wrap="square" lIns="0" tIns="0" rIns="0" bIns="0" rtlCol="0" anchor="ctr">
              <a:noAutofit/>
            </a:bodyPr>
            <a:lstStyle/>
            <a:p>
              <a:pPr algn="ctr" defTabSz="685783"/>
              <a:endParaRPr lang="en-US" sz="1200" dirty="0" err="1">
                <a:latin typeface="Arial"/>
                <a:cs typeface="Arial"/>
              </a:endParaRPr>
            </a:p>
          </p:txBody>
        </p:sp>
        <p:pic>
          <p:nvPicPr>
            <p:cNvPr id="67" name="Picture 66">
              <a:extLst>
                <a:ext uri="{FF2B5EF4-FFF2-40B4-BE49-F238E27FC236}">
                  <a16:creationId xmlns:a16="http://schemas.microsoft.com/office/drawing/2014/main" id="{67294FD4-4C9A-8B41-AD70-AA695F763D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51349" y="1902435"/>
              <a:ext cx="397273" cy="424641"/>
            </a:xfrm>
            <a:prstGeom prst="rect">
              <a:avLst/>
            </a:prstGeom>
          </p:spPr>
        </p:pic>
      </p:grpSp>
    </p:spTree>
    <p:extLst>
      <p:ext uri="{BB962C8B-B14F-4D97-AF65-F5344CB8AC3E}">
        <p14:creationId xmlns:p14="http://schemas.microsoft.com/office/powerpoint/2010/main" val="1439631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F6DC91-9558-1A47-99DB-A6984ABCE897}"/>
              </a:ext>
            </a:extLst>
          </p:cNvPr>
          <p:cNvSpPr>
            <a:spLocks noGrp="1"/>
          </p:cNvSpPr>
          <p:nvPr>
            <p:ph type="title"/>
          </p:nvPr>
        </p:nvSpPr>
        <p:spPr/>
        <p:txBody>
          <a:bodyPr/>
          <a:lstStyle/>
          <a:p>
            <a:r>
              <a:rPr lang="en-US" dirty="0"/>
              <a:t>Integrate event backbone using MQ  (option 3)</a:t>
            </a:r>
          </a:p>
        </p:txBody>
      </p:sp>
      <p:sp>
        <p:nvSpPr>
          <p:cNvPr id="3" name="Slide Number Placeholder 2">
            <a:extLst>
              <a:ext uri="{FF2B5EF4-FFF2-40B4-BE49-F238E27FC236}">
                <a16:creationId xmlns:a16="http://schemas.microsoft.com/office/drawing/2014/main" id="{9C752A89-C9C3-9843-965D-B0CADEF349D7}"/>
              </a:ext>
            </a:extLst>
          </p:cNvPr>
          <p:cNvSpPr>
            <a:spLocks noGrp="1"/>
          </p:cNvSpPr>
          <p:nvPr>
            <p:ph type="sldNum" sz="quarter" idx="10"/>
          </p:nvPr>
        </p:nvSpPr>
        <p:spPr/>
        <p:txBody>
          <a:bodyPr/>
          <a:lstStyle/>
          <a:p>
            <a:fld id="{D0BE6F14-FF48-0F4F-A8AA-2E3F25371E4A}" type="slidenum">
              <a:rPr lang="en-US" smtClean="0"/>
              <a:pPr/>
              <a:t>53</a:t>
            </a:fld>
            <a:endParaRPr lang="en-US"/>
          </a:p>
        </p:txBody>
      </p:sp>
      <p:sp>
        <p:nvSpPr>
          <p:cNvPr id="7" name="Rectangle 6">
            <a:extLst>
              <a:ext uri="{FF2B5EF4-FFF2-40B4-BE49-F238E27FC236}">
                <a16:creationId xmlns:a16="http://schemas.microsoft.com/office/drawing/2014/main" id="{6A8F763D-D0EB-8D47-8349-6BB9714F4B18}"/>
              </a:ext>
            </a:extLst>
          </p:cNvPr>
          <p:cNvSpPr/>
          <p:nvPr/>
        </p:nvSpPr>
        <p:spPr>
          <a:xfrm>
            <a:off x="118533" y="901964"/>
            <a:ext cx="3153829" cy="2643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Mainframe</a:t>
            </a:r>
          </a:p>
        </p:txBody>
      </p:sp>
      <p:sp>
        <p:nvSpPr>
          <p:cNvPr id="8" name="Can 7">
            <a:extLst>
              <a:ext uri="{FF2B5EF4-FFF2-40B4-BE49-F238E27FC236}">
                <a16:creationId xmlns:a16="http://schemas.microsoft.com/office/drawing/2014/main" id="{3B774F2A-21C5-CE4F-A243-FCB7AF16C6FC}"/>
              </a:ext>
            </a:extLst>
          </p:cNvPr>
          <p:cNvSpPr/>
          <p:nvPr/>
        </p:nvSpPr>
        <p:spPr>
          <a:xfrm>
            <a:off x="219197" y="1626401"/>
            <a:ext cx="890649" cy="1247427"/>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RDBMS</a:t>
            </a:r>
          </a:p>
        </p:txBody>
      </p:sp>
      <p:sp>
        <p:nvSpPr>
          <p:cNvPr id="9" name="Rounded Rectangle 8">
            <a:extLst>
              <a:ext uri="{FF2B5EF4-FFF2-40B4-BE49-F238E27FC236}">
                <a16:creationId xmlns:a16="http://schemas.microsoft.com/office/drawing/2014/main" id="{C83DF76D-2565-3F43-A0DB-02E76E21BC02}"/>
              </a:ext>
            </a:extLst>
          </p:cNvPr>
          <p:cNvSpPr/>
          <p:nvPr/>
        </p:nvSpPr>
        <p:spPr>
          <a:xfrm>
            <a:off x="1170820" y="1626400"/>
            <a:ext cx="1146771" cy="124742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Cobol procedure</a:t>
            </a:r>
          </a:p>
          <a:p>
            <a:pPr algn="ctr"/>
            <a:r>
              <a:rPr lang="en-US" sz="1200" dirty="0">
                <a:solidFill>
                  <a:schemeClr val="tx1"/>
                </a:solidFill>
              </a:rPr>
              <a:t>Write Model</a:t>
            </a:r>
          </a:p>
        </p:txBody>
      </p:sp>
      <p:sp>
        <p:nvSpPr>
          <p:cNvPr id="11" name="Rounded Rectangle 10">
            <a:extLst>
              <a:ext uri="{FF2B5EF4-FFF2-40B4-BE49-F238E27FC236}">
                <a16:creationId xmlns:a16="http://schemas.microsoft.com/office/drawing/2014/main" id="{FB993337-AA26-3A4B-BF5E-ACB40E52BCCD}"/>
              </a:ext>
            </a:extLst>
          </p:cNvPr>
          <p:cNvSpPr/>
          <p:nvPr/>
        </p:nvSpPr>
        <p:spPr>
          <a:xfrm>
            <a:off x="219196" y="2501645"/>
            <a:ext cx="890649" cy="21928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SQL proc</a:t>
            </a:r>
          </a:p>
        </p:txBody>
      </p:sp>
      <p:sp>
        <p:nvSpPr>
          <p:cNvPr id="23" name="Rounded Rectangle 22">
            <a:extLst>
              <a:ext uri="{FF2B5EF4-FFF2-40B4-BE49-F238E27FC236}">
                <a16:creationId xmlns:a16="http://schemas.microsoft.com/office/drawing/2014/main" id="{A9954CDA-052A-324A-AF3F-7AA698077ADE}"/>
              </a:ext>
            </a:extLst>
          </p:cNvPr>
          <p:cNvSpPr/>
          <p:nvPr/>
        </p:nvSpPr>
        <p:spPr bwMode="auto">
          <a:xfrm>
            <a:off x="3441696"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0</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98542C7A-253A-1149-8726-D0EA4FB73052}"/>
              </a:ext>
            </a:extLst>
          </p:cNvPr>
          <p:cNvSpPr/>
          <p:nvPr/>
        </p:nvSpPr>
        <p:spPr bwMode="auto">
          <a:xfrm>
            <a:off x="3624574"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1</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CB886C15-CF1C-BC4F-8ED3-B7FFB00321AA}"/>
              </a:ext>
            </a:extLst>
          </p:cNvPr>
          <p:cNvSpPr/>
          <p:nvPr/>
        </p:nvSpPr>
        <p:spPr bwMode="auto">
          <a:xfrm>
            <a:off x="3808745"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2</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8B619411-71C6-7C4E-94F5-81A4FC376F8C}"/>
              </a:ext>
            </a:extLst>
          </p:cNvPr>
          <p:cNvSpPr/>
          <p:nvPr/>
        </p:nvSpPr>
        <p:spPr bwMode="auto">
          <a:xfrm>
            <a:off x="3991623"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7" name="Rounded Rectangle 26">
            <a:extLst>
              <a:ext uri="{FF2B5EF4-FFF2-40B4-BE49-F238E27FC236}">
                <a16:creationId xmlns:a16="http://schemas.microsoft.com/office/drawing/2014/main" id="{5E5B0B63-5203-5D4D-B82A-28C21FA6950C}"/>
              </a:ext>
            </a:extLst>
          </p:cNvPr>
          <p:cNvSpPr/>
          <p:nvPr/>
        </p:nvSpPr>
        <p:spPr bwMode="auto">
          <a:xfrm>
            <a:off x="4175794"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4</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8" name="Rounded Rectangle 27">
            <a:extLst>
              <a:ext uri="{FF2B5EF4-FFF2-40B4-BE49-F238E27FC236}">
                <a16:creationId xmlns:a16="http://schemas.microsoft.com/office/drawing/2014/main" id="{A639983E-4777-004E-A340-91A250967742}"/>
              </a:ext>
            </a:extLst>
          </p:cNvPr>
          <p:cNvSpPr/>
          <p:nvPr/>
        </p:nvSpPr>
        <p:spPr bwMode="auto">
          <a:xfrm>
            <a:off x="4362573" y="39925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5</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Rounded Rectangle 28">
            <a:extLst>
              <a:ext uri="{FF2B5EF4-FFF2-40B4-BE49-F238E27FC236}">
                <a16:creationId xmlns:a16="http://schemas.microsoft.com/office/drawing/2014/main" id="{C69FECC9-DECD-8044-8BDC-60BE257FFFC1}"/>
              </a:ext>
            </a:extLst>
          </p:cNvPr>
          <p:cNvSpPr/>
          <p:nvPr/>
        </p:nvSpPr>
        <p:spPr bwMode="auto">
          <a:xfrm>
            <a:off x="4542843" y="3992524"/>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6</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Rounded Rectangle 29">
            <a:extLst>
              <a:ext uri="{FF2B5EF4-FFF2-40B4-BE49-F238E27FC236}">
                <a16:creationId xmlns:a16="http://schemas.microsoft.com/office/drawing/2014/main" id="{40C57FF5-F2FC-B143-908A-78C7111F5EA4}"/>
              </a:ext>
            </a:extLst>
          </p:cNvPr>
          <p:cNvSpPr/>
          <p:nvPr/>
        </p:nvSpPr>
        <p:spPr bwMode="auto">
          <a:xfrm>
            <a:off x="4723113" y="3992524"/>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7</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31" name="AutoShape 4">
            <a:extLst>
              <a:ext uri="{FF2B5EF4-FFF2-40B4-BE49-F238E27FC236}">
                <a16:creationId xmlns:a16="http://schemas.microsoft.com/office/drawing/2014/main" id="{D89A188E-BD1E-FE4C-B8E3-FFF1733FE3C1}"/>
              </a:ext>
            </a:extLst>
          </p:cNvPr>
          <p:cNvSpPr>
            <a:spLocks noChangeArrowheads="1"/>
          </p:cNvSpPr>
          <p:nvPr/>
        </p:nvSpPr>
        <p:spPr bwMode="auto">
          <a:xfrm>
            <a:off x="3203803" y="3773301"/>
            <a:ext cx="2398782" cy="89965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6D7777"/>
              </a:solidFill>
              <a:effectLst/>
              <a:uLnTx/>
              <a:uFillTx/>
            </a:endParaRPr>
          </a:p>
        </p:txBody>
      </p:sp>
      <p:pic>
        <p:nvPicPr>
          <p:cNvPr id="32" name="Picture 31">
            <a:extLst>
              <a:ext uri="{FF2B5EF4-FFF2-40B4-BE49-F238E27FC236}">
                <a16:creationId xmlns:a16="http://schemas.microsoft.com/office/drawing/2014/main" id="{78C7E298-0C3C-0243-BDB5-B4735054EDF7}"/>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4939620" y="4381358"/>
            <a:ext cx="719507" cy="378203"/>
          </a:xfrm>
          <a:prstGeom prst="rect">
            <a:avLst/>
          </a:prstGeom>
        </p:spPr>
      </p:pic>
      <p:sp>
        <p:nvSpPr>
          <p:cNvPr id="33" name="TextBox 32">
            <a:extLst>
              <a:ext uri="{FF2B5EF4-FFF2-40B4-BE49-F238E27FC236}">
                <a16:creationId xmlns:a16="http://schemas.microsoft.com/office/drawing/2014/main" id="{17D60E72-C44B-744F-827C-FDBA69DD1C16}"/>
              </a:ext>
            </a:extLst>
          </p:cNvPr>
          <p:cNvSpPr txBox="1"/>
          <p:nvPr/>
        </p:nvSpPr>
        <p:spPr>
          <a:xfrm>
            <a:off x="3385154" y="3755892"/>
            <a:ext cx="582211" cy="2482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13" b="0" i="0" u="none" strike="noStrike" kern="0" cap="none" spc="0" normalizeH="0" baseline="0" noProof="0" dirty="0">
                <a:ln>
                  <a:noFill/>
                </a:ln>
                <a:solidFill>
                  <a:srgbClr val="C8D2D2">
                    <a:lumMod val="25000"/>
                  </a:srgbClr>
                </a:solidFill>
                <a:effectLst/>
                <a:uLnTx/>
                <a:uFillTx/>
              </a:rPr>
              <a:t>Orders</a:t>
            </a:r>
          </a:p>
        </p:txBody>
      </p:sp>
      <p:sp>
        <p:nvSpPr>
          <p:cNvPr id="34" name="Rounded Rectangle 33">
            <a:extLst>
              <a:ext uri="{FF2B5EF4-FFF2-40B4-BE49-F238E27FC236}">
                <a16:creationId xmlns:a16="http://schemas.microsoft.com/office/drawing/2014/main" id="{5ED806AF-5070-864D-8C94-399AE663F78A}"/>
              </a:ext>
            </a:extLst>
          </p:cNvPr>
          <p:cNvSpPr/>
          <p:nvPr/>
        </p:nvSpPr>
        <p:spPr>
          <a:xfrm>
            <a:off x="2345592" y="1631426"/>
            <a:ext cx="898768" cy="124742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API Gateway</a:t>
            </a:r>
          </a:p>
        </p:txBody>
      </p:sp>
      <p:sp>
        <p:nvSpPr>
          <p:cNvPr id="35" name="Rounded Rectangle 34">
            <a:extLst>
              <a:ext uri="{FF2B5EF4-FFF2-40B4-BE49-F238E27FC236}">
                <a16:creationId xmlns:a16="http://schemas.microsoft.com/office/drawing/2014/main" id="{565EF98A-5866-E14E-909B-7B8871425FC8}"/>
              </a:ext>
            </a:extLst>
          </p:cNvPr>
          <p:cNvSpPr/>
          <p:nvPr/>
        </p:nvSpPr>
        <p:spPr>
          <a:xfrm>
            <a:off x="1268712" y="815835"/>
            <a:ext cx="1689430" cy="482264"/>
          </a:xfrm>
          <a:prstGeom prst="roundRect">
            <a:avLst/>
          </a:prstGeom>
          <a:solidFill>
            <a:srgbClr val="BD9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Existing Clients</a:t>
            </a:r>
          </a:p>
        </p:txBody>
      </p:sp>
      <p:sp>
        <p:nvSpPr>
          <p:cNvPr id="36" name="Rounded Rectangle 35">
            <a:extLst>
              <a:ext uri="{FF2B5EF4-FFF2-40B4-BE49-F238E27FC236}">
                <a16:creationId xmlns:a16="http://schemas.microsoft.com/office/drawing/2014/main" id="{A8E1BBD4-05A6-624C-BC54-27B98099C62F}"/>
              </a:ext>
            </a:extLst>
          </p:cNvPr>
          <p:cNvSpPr/>
          <p:nvPr/>
        </p:nvSpPr>
        <p:spPr>
          <a:xfrm>
            <a:off x="8126332" y="1524935"/>
            <a:ext cx="798471" cy="1744225"/>
          </a:xfrm>
          <a:prstGeom prst="roundRect">
            <a:avLst/>
          </a:prstGeom>
          <a:solidFill>
            <a:srgbClr val="BD9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New Clients</a:t>
            </a:r>
          </a:p>
        </p:txBody>
      </p:sp>
      <p:cxnSp>
        <p:nvCxnSpPr>
          <p:cNvPr id="37" name="Elbow Connector 36">
            <a:extLst>
              <a:ext uri="{FF2B5EF4-FFF2-40B4-BE49-F238E27FC236}">
                <a16:creationId xmlns:a16="http://schemas.microsoft.com/office/drawing/2014/main" id="{C57B5EBE-A126-064D-B1EB-B751480A78FE}"/>
              </a:ext>
            </a:extLst>
          </p:cNvPr>
          <p:cNvCxnSpPr>
            <a:cxnSpLocks/>
            <a:stCxn id="58" idx="2"/>
            <a:endCxn id="30" idx="2"/>
          </p:cNvCxnSpPr>
          <p:nvPr/>
        </p:nvCxnSpPr>
        <p:spPr>
          <a:xfrm rot="16200000" flipH="1">
            <a:off x="3186389" y="2912348"/>
            <a:ext cx="159800" cy="3097820"/>
          </a:xfrm>
          <a:prstGeom prst="bentConnector3">
            <a:avLst>
              <a:gd name="adj1" fmla="val 243054"/>
            </a:avLst>
          </a:prstGeom>
          <a:ln w="1587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78D6F35C-8548-D64B-B2EB-5D26F791A1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7012" y="4677777"/>
            <a:ext cx="414713" cy="290095"/>
          </a:xfrm>
          <a:prstGeom prst="rect">
            <a:avLst/>
          </a:prstGeom>
        </p:spPr>
      </p:pic>
      <p:sp>
        <p:nvSpPr>
          <p:cNvPr id="40" name="Rectangle 39">
            <a:extLst>
              <a:ext uri="{FF2B5EF4-FFF2-40B4-BE49-F238E27FC236}">
                <a16:creationId xmlns:a16="http://schemas.microsoft.com/office/drawing/2014/main" id="{0721AAF9-4892-8048-90A5-C68A2C512704}"/>
              </a:ext>
            </a:extLst>
          </p:cNvPr>
          <p:cNvSpPr/>
          <p:nvPr/>
        </p:nvSpPr>
        <p:spPr>
          <a:xfrm>
            <a:off x="5460563" y="1419243"/>
            <a:ext cx="2081010" cy="2056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Order Query MS</a:t>
            </a:r>
          </a:p>
        </p:txBody>
      </p:sp>
      <p:sp>
        <p:nvSpPr>
          <p:cNvPr id="41" name="Can 40">
            <a:extLst>
              <a:ext uri="{FF2B5EF4-FFF2-40B4-BE49-F238E27FC236}">
                <a16:creationId xmlns:a16="http://schemas.microsoft.com/office/drawing/2014/main" id="{DB42CAD2-B26C-D948-ACC1-FD36CA4150D7}"/>
              </a:ext>
            </a:extLst>
          </p:cNvPr>
          <p:cNvSpPr/>
          <p:nvPr/>
        </p:nvSpPr>
        <p:spPr>
          <a:xfrm>
            <a:off x="7242446" y="2882262"/>
            <a:ext cx="790288" cy="429491"/>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Projection</a:t>
            </a:r>
          </a:p>
        </p:txBody>
      </p:sp>
      <p:sp>
        <p:nvSpPr>
          <p:cNvPr id="42" name="Rectangle 41">
            <a:extLst>
              <a:ext uri="{FF2B5EF4-FFF2-40B4-BE49-F238E27FC236}">
                <a16:creationId xmlns:a16="http://schemas.microsoft.com/office/drawing/2014/main" id="{3671C6E1-9266-2343-8259-01F77009219A}"/>
              </a:ext>
            </a:extLst>
          </p:cNvPr>
          <p:cNvSpPr/>
          <p:nvPr/>
        </p:nvSpPr>
        <p:spPr>
          <a:xfrm>
            <a:off x="5715211" y="2081786"/>
            <a:ext cx="1151012" cy="71307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Read Model</a:t>
            </a:r>
          </a:p>
        </p:txBody>
      </p:sp>
      <p:pic>
        <p:nvPicPr>
          <p:cNvPr id="43" name="Picture 40">
            <a:extLst>
              <a:ext uri="{FF2B5EF4-FFF2-40B4-BE49-F238E27FC236}">
                <a16:creationId xmlns:a16="http://schemas.microsoft.com/office/drawing/2014/main" id="{77F52B2F-94DD-4440-B798-F725785E769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65495" y="3067671"/>
            <a:ext cx="673434" cy="24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 name="Group 43">
            <a:extLst>
              <a:ext uri="{FF2B5EF4-FFF2-40B4-BE49-F238E27FC236}">
                <a16:creationId xmlns:a16="http://schemas.microsoft.com/office/drawing/2014/main" id="{F64788FD-0F11-D74F-8FFD-34E3B04A0673}"/>
              </a:ext>
            </a:extLst>
          </p:cNvPr>
          <p:cNvGrpSpPr/>
          <p:nvPr/>
        </p:nvGrpSpPr>
        <p:grpSpPr>
          <a:xfrm>
            <a:off x="5977301" y="1807469"/>
            <a:ext cx="626831" cy="266407"/>
            <a:chOff x="3383969" y="684409"/>
            <a:chExt cx="626831" cy="266407"/>
          </a:xfrm>
        </p:grpSpPr>
        <p:grpSp>
          <p:nvGrpSpPr>
            <p:cNvPr id="45" name="Group 44">
              <a:extLst>
                <a:ext uri="{FF2B5EF4-FFF2-40B4-BE49-F238E27FC236}">
                  <a16:creationId xmlns:a16="http://schemas.microsoft.com/office/drawing/2014/main" id="{2D68DD20-0335-F448-A74F-F3761CE4A866}"/>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2" name="Oval 51">
                <a:extLst>
                  <a:ext uri="{FF2B5EF4-FFF2-40B4-BE49-F238E27FC236}">
                    <a16:creationId xmlns:a16="http://schemas.microsoft.com/office/drawing/2014/main" id="{ED60B58D-0E4D-AE46-940F-66431B0BAE88}"/>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53" name="Straight Connector 52">
                <a:extLst>
                  <a:ext uri="{FF2B5EF4-FFF2-40B4-BE49-F238E27FC236}">
                    <a16:creationId xmlns:a16="http://schemas.microsoft.com/office/drawing/2014/main" id="{DC9ACA14-D9FC-5A4C-A5C3-7A56B389BDEC}"/>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923C0E9C-4BB2-EE49-BE80-D422C736F6D7}"/>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0" name="Oval 49">
                <a:extLst>
                  <a:ext uri="{FF2B5EF4-FFF2-40B4-BE49-F238E27FC236}">
                    <a16:creationId xmlns:a16="http://schemas.microsoft.com/office/drawing/2014/main" id="{18BAD170-E238-6E4C-BC65-BAFAC6BA81BE}"/>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51" name="Straight Connector 50">
                <a:extLst>
                  <a:ext uri="{FF2B5EF4-FFF2-40B4-BE49-F238E27FC236}">
                    <a16:creationId xmlns:a16="http://schemas.microsoft.com/office/drawing/2014/main" id="{68BF9FFD-93CB-574B-88D0-F292083C2F6C}"/>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7" name="Group 46">
              <a:extLst>
                <a:ext uri="{FF2B5EF4-FFF2-40B4-BE49-F238E27FC236}">
                  <a16:creationId xmlns:a16="http://schemas.microsoft.com/office/drawing/2014/main" id="{60AD13D1-05C8-8D4E-952E-E6FD1872F93B}"/>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48" name="Oval 47">
                <a:extLst>
                  <a:ext uri="{FF2B5EF4-FFF2-40B4-BE49-F238E27FC236}">
                    <a16:creationId xmlns:a16="http://schemas.microsoft.com/office/drawing/2014/main" id="{81C03595-0B52-DF4D-80A7-171A886E274C}"/>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Arial"/>
                  <a:ea typeface="+mn-ea"/>
                  <a:cs typeface="+mn-cs"/>
                </a:endParaRPr>
              </a:p>
            </p:txBody>
          </p:sp>
          <p:cxnSp>
            <p:nvCxnSpPr>
              <p:cNvPr id="49" name="Straight Connector 48">
                <a:extLst>
                  <a:ext uri="{FF2B5EF4-FFF2-40B4-BE49-F238E27FC236}">
                    <a16:creationId xmlns:a16="http://schemas.microsoft.com/office/drawing/2014/main" id="{26F50B91-3D8C-2F47-8277-BB6EB420AC3C}"/>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54" name="Elbow Connector 53">
            <a:extLst>
              <a:ext uri="{FF2B5EF4-FFF2-40B4-BE49-F238E27FC236}">
                <a16:creationId xmlns:a16="http://schemas.microsoft.com/office/drawing/2014/main" id="{BB690E98-0AF6-AB42-849A-CF284F986E38}"/>
              </a:ext>
            </a:extLst>
          </p:cNvPr>
          <p:cNvCxnSpPr>
            <a:cxnSpLocks/>
            <a:stCxn id="28" idx="0"/>
            <a:endCxn id="42" idx="2"/>
          </p:cNvCxnSpPr>
          <p:nvPr/>
        </p:nvCxnSpPr>
        <p:spPr>
          <a:xfrm rot="5400000" flipH="1" flipV="1">
            <a:off x="4773855" y="2475662"/>
            <a:ext cx="1197666" cy="1836058"/>
          </a:xfrm>
          <a:prstGeom prst="bentConnector3">
            <a:avLst>
              <a:gd name="adj1" fmla="val 27732"/>
            </a:avLst>
          </a:prstGeom>
          <a:ln w="1587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DB01F4C7-B1AC-804E-B307-22F9C6647C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400" y="3545400"/>
            <a:ext cx="414713" cy="290095"/>
          </a:xfrm>
          <a:prstGeom prst="rect">
            <a:avLst/>
          </a:prstGeom>
        </p:spPr>
      </p:pic>
      <p:cxnSp>
        <p:nvCxnSpPr>
          <p:cNvPr id="59" name="Elbow Connector 58">
            <a:extLst>
              <a:ext uri="{FF2B5EF4-FFF2-40B4-BE49-F238E27FC236}">
                <a16:creationId xmlns:a16="http://schemas.microsoft.com/office/drawing/2014/main" id="{F8DE3679-6F81-8545-B460-E9F675FABE58}"/>
              </a:ext>
            </a:extLst>
          </p:cNvPr>
          <p:cNvCxnSpPr>
            <a:stCxn id="36" idx="1"/>
            <a:endCxn id="48" idx="0"/>
          </p:cNvCxnSpPr>
          <p:nvPr/>
        </p:nvCxnSpPr>
        <p:spPr>
          <a:xfrm rot="10800000">
            <a:off x="6509232" y="1807470"/>
            <a:ext cx="1617101" cy="589579"/>
          </a:xfrm>
          <a:prstGeom prst="bentConnector4">
            <a:avLst>
              <a:gd name="adj1" fmla="val 47066"/>
              <a:gd name="adj2" fmla="val 138773"/>
            </a:avLst>
          </a:prstGeom>
          <a:ln w="19050">
            <a:solidFill>
              <a:srgbClr val="BD948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2EB5110-59BD-6148-966A-487A1F034C75}"/>
              </a:ext>
            </a:extLst>
          </p:cNvPr>
          <p:cNvCxnSpPr>
            <a:cxnSpLocks/>
            <a:stCxn id="35" idx="2"/>
            <a:endCxn id="9" idx="0"/>
          </p:cNvCxnSpPr>
          <p:nvPr/>
        </p:nvCxnSpPr>
        <p:spPr>
          <a:xfrm rot="5400000">
            <a:off x="1764667" y="1277639"/>
            <a:ext cx="328301" cy="369221"/>
          </a:xfrm>
          <a:prstGeom prst="bentConnector3">
            <a:avLst>
              <a:gd name="adj1" fmla="val 50000"/>
            </a:avLst>
          </a:prstGeom>
          <a:ln w="15875">
            <a:solidFill>
              <a:srgbClr val="BD948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A25DEBEB-D2F4-5F40-9A14-214DDF8083E9}"/>
              </a:ext>
            </a:extLst>
          </p:cNvPr>
          <p:cNvCxnSpPr>
            <a:cxnSpLocks/>
            <a:stCxn id="36" idx="0"/>
            <a:endCxn id="61" idx="3"/>
          </p:cNvCxnSpPr>
          <p:nvPr/>
        </p:nvCxnSpPr>
        <p:spPr>
          <a:xfrm rot="16200000" flipV="1">
            <a:off x="7573959" y="573325"/>
            <a:ext cx="330872" cy="1572347"/>
          </a:xfrm>
          <a:prstGeom prst="bentConnector2">
            <a:avLst/>
          </a:prstGeom>
          <a:ln w="19050">
            <a:solidFill>
              <a:srgbClr val="BD9483"/>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075A81BB-CD37-E248-B552-360E15E4EB31}"/>
              </a:ext>
            </a:extLst>
          </p:cNvPr>
          <p:cNvSpPr/>
          <p:nvPr/>
        </p:nvSpPr>
        <p:spPr>
          <a:xfrm>
            <a:off x="6035039" y="4137239"/>
            <a:ext cx="2490528" cy="300082"/>
          </a:xfrm>
          <a:prstGeom prst="rect">
            <a:avLst/>
          </a:prstGeom>
        </p:spPr>
        <p:txBody>
          <a:bodyPr wrap="square">
            <a:spAutoFit/>
          </a:bodyPr>
          <a:lstStyle/>
          <a:p>
            <a:r>
              <a:rPr lang="en-US" dirty="0">
                <a:hlinkClick r:id="rId7"/>
              </a:rPr>
              <a:t>IBM Data Replication CDC</a:t>
            </a:r>
            <a:endParaRPr lang="en-US" dirty="0"/>
          </a:p>
        </p:txBody>
      </p:sp>
      <p:sp>
        <p:nvSpPr>
          <p:cNvPr id="66" name="Rectangle 65">
            <a:extLst>
              <a:ext uri="{FF2B5EF4-FFF2-40B4-BE49-F238E27FC236}">
                <a16:creationId xmlns:a16="http://schemas.microsoft.com/office/drawing/2014/main" id="{70573385-F1F3-5944-8A31-1FDB4DA20AA6}"/>
              </a:ext>
            </a:extLst>
          </p:cNvPr>
          <p:cNvSpPr/>
          <p:nvPr/>
        </p:nvSpPr>
        <p:spPr>
          <a:xfrm>
            <a:off x="6035039" y="4522919"/>
            <a:ext cx="3188947" cy="300082"/>
          </a:xfrm>
          <a:prstGeom prst="rect">
            <a:avLst/>
          </a:prstGeom>
        </p:spPr>
        <p:txBody>
          <a:bodyPr wrap="square">
            <a:spAutoFit/>
          </a:bodyPr>
          <a:lstStyle/>
          <a:p>
            <a:r>
              <a:rPr lang="en-US" dirty="0">
                <a:hlinkClick r:id="rId8"/>
              </a:rPr>
              <a:t>CDC Replication Engine for Kafka</a:t>
            </a:r>
            <a:endParaRPr lang="en-US" dirty="0"/>
          </a:p>
        </p:txBody>
      </p:sp>
      <p:sp>
        <p:nvSpPr>
          <p:cNvPr id="58" name="Rounded Rectangle 57">
            <a:extLst>
              <a:ext uri="{FF2B5EF4-FFF2-40B4-BE49-F238E27FC236}">
                <a16:creationId xmlns:a16="http://schemas.microsoft.com/office/drawing/2014/main" id="{DD8086B6-2ADF-D346-944F-7D94FF4F4A11}"/>
              </a:ext>
            </a:extLst>
          </p:cNvPr>
          <p:cNvSpPr/>
          <p:nvPr/>
        </p:nvSpPr>
        <p:spPr>
          <a:xfrm>
            <a:off x="963333" y="4069434"/>
            <a:ext cx="1508091" cy="311924"/>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Transform Data Models</a:t>
            </a:r>
          </a:p>
        </p:txBody>
      </p:sp>
      <p:sp>
        <p:nvSpPr>
          <p:cNvPr id="61" name="Rounded Rectangle 60">
            <a:extLst>
              <a:ext uri="{FF2B5EF4-FFF2-40B4-BE49-F238E27FC236}">
                <a16:creationId xmlns:a16="http://schemas.microsoft.com/office/drawing/2014/main" id="{3E2EA6D1-D34C-944F-B9BD-DB3022812245}"/>
              </a:ext>
            </a:extLst>
          </p:cNvPr>
          <p:cNvSpPr/>
          <p:nvPr/>
        </p:nvSpPr>
        <p:spPr>
          <a:xfrm>
            <a:off x="5445130" y="1038101"/>
            <a:ext cx="1508091" cy="311924"/>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Transform Data Models</a:t>
            </a:r>
          </a:p>
        </p:txBody>
      </p:sp>
      <p:cxnSp>
        <p:nvCxnSpPr>
          <p:cNvPr id="63" name="Elbow Connector 62">
            <a:extLst>
              <a:ext uri="{FF2B5EF4-FFF2-40B4-BE49-F238E27FC236}">
                <a16:creationId xmlns:a16="http://schemas.microsoft.com/office/drawing/2014/main" id="{9FBF8E8D-CB9E-0A48-BBE5-627B35EFC5EF}"/>
              </a:ext>
            </a:extLst>
          </p:cNvPr>
          <p:cNvCxnSpPr>
            <a:cxnSpLocks/>
            <a:stCxn id="61" idx="1"/>
            <a:endCxn id="34" idx="3"/>
          </p:cNvCxnSpPr>
          <p:nvPr/>
        </p:nvCxnSpPr>
        <p:spPr>
          <a:xfrm rot="10800000" flipV="1">
            <a:off x="3244360" y="1194062"/>
            <a:ext cx="2200770" cy="1061077"/>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4" name="Group 63">
            <a:extLst>
              <a:ext uri="{FF2B5EF4-FFF2-40B4-BE49-F238E27FC236}">
                <a16:creationId xmlns:a16="http://schemas.microsoft.com/office/drawing/2014/main" id="{8BBD8BE7-AD49-EB42-B845-AE7F860A6098}"/>
              </a:ext>
            </a:extLst>
          </p:cNvPr>
          <p:cNvGrpSpPr/>
          <p:nvPr/>
        </p:nvGrpSpPr>
        <p:grpSpPr>
          <a:xfrm>
            <a:off x="5296259" y="870400"/>
            <a:ext cx="358818" cy="323662"/>
            <a:chOff x="2191997" y="1852338"/>
            <a:chExt cx="496647" cy="513700"/>
          </a:xfrm>
        </p:grpSpPr>
        <p:sp>
          <p:nvSpPr>
            <p:cNvPr id="65" name="Oval 64">
              <a:extLst>
                <a:ext uri="{FF2B5EF4-FFF2-40B4-BE49-F238E27FC236}">
                  <a16:creationId xmlns:a16="http://schemas.microsoft.com/office/drawing/2014/main" id="{9A353297-B946-2A49-87D6-6B994184D6CD}"/>
                </a:ext>
              </a:extLst>
            </p:cNvPr>
            <p:cNvSpPr/>
            <p:nvPr/>
          </p:nvSpPr>
          <p:spPr>
            <a:xfrm>
              <a:off x="2191997" y="1852338"/>
              <a:ext cx="496647" cy="513700"/>
            </a:xfrm>
            <a:prstGeom prst="ellipse">
              <a:avLst/>
            </a:prstGeom>
            <a:solidFill>
              <a:schemeClr val="bg2"/>
            </a:solidFill>
          </p:spPr>
          <p:txBody>
            <a:bodyPr wrap="square" lIns="0" tIns="0" rIns="0" bIns="0" rtlCol="0" anchor="ctr">
              <a:noAutofit/>
            </a:bodyPr>
            <a:lstStyle/>
            <a:p>
              <a:pPr algn="ctr" defTabSz="685783"/>
              <a:endParaRPr lang="en-US" sz="1200" dirty="0" err="1">
                <a:latin typeface="Arial"/>
                <a:cs typeface="Arial"/>
              </a:endParaRPr>
            </a:p>
          </p:txBody>
        </p:sp>
        <p:pic>
          <p:nvPicPr>
            <p:cNvPr id="67" name="Picture 66">
              <a:extLst>
                <a:ext uri="{FF2B5EF4-FFF2-40B4-BE49-F238E27FC236}">
                  <a16:creationId xmlns:a16="http://schemas.microsoft.com/office/drawing/2014/main" id="{67294FD4-4C9A-8B41-AD70-AA695F763D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51349" y="1902435"/>
              <a:ext cx="397273" cy="424641"/>
            </a:xfrm>
            <a:prstGeom prst="rect">
              <a:avLst/>
            </a:prstGeom>
          </p:spPr>
        </p:pic>
      </p:grpSp>
      <p:sp>
        <p:nvSpPr>
          <p:cNvPr id="68" name="Rounded Rectangle 67">
            <a:extLst>
              <a:ext uri="{FF2B5EF4-FFF2-40B4-BE49-F238E27FC236}">
                <a16:creationId xmlns:a16="http://schemas.microsoft.com/office/drawing/2014/main" id="{729FBC4C-ED0B-F943-97B6-2EA2D38639B7}"/>
              </a:ext>
            </a:extLst>
          </p:cNvPr>
          <p:cNvSpPr/>
          <p:nvPr/>
        </p:nvSpPr>
        <p:spPr>
          <a:xfrm>
            <a:off x="198905" y="2930169"/>
            <a:ext cx="2998125" cy="54601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MQ</a:t>
            </a:r>
          </a:p>
        </p:txBody>
      </p:sp>
      <p:pic>
        <p:nvPicPr>
          <p:cNvPr id="69" name="Picture 68">
            <a:extLst>
              <a:ext uri="{FF2B5EF4-FFF2-40B4-BE49-F238E27FC236}">
                <a16:creationId xmlns:a16="http://schemas.microsoft.com/office/drawing/2014/main" id="{E37A7ECB-99FD-B946-ABAE-AEE0CACDA8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3231" y="2984236"/>
            <a:ext cx="584840" cy="400430"/>
          </a:xfrm>
          <a:prstGeom prst="rect">
            <a:avLst/>
          </a:prstGeom>
        </p:spPr>
      </p:pic>
      <p:cxnSp>
        <p:nvCxnSpPr>
          <p:cNvPr id="10" name="Elbow Connector 9">
            <a:extLst>
              <a:ext uri="{FF2B5EF4-FFF2-40B4-BE49-F238E27FC236}">
                <a16:creationId xmlns:a16="http://schemas.microsoft.com/office/drawing/2014/main" id="{E9594DC0-D6E5-4245-A623-C20E0243877A}"/>
              </a:ext>
            </a:extLst>
          </p:cNvPr>
          <p:cNvCxnSpPr>
            <a:cxnSpLocks/>
            <a:stCxn id="69" idx="2"/>
            <a:endCxn id="58" idx="0"/>
          </p:cNvCxnSpPr>
          <p:nvPr/>
        </p:nvCxnSpPr>
        <p:spPr>
          <a:xfrm rot="16200000" flipH="1">
            <a:off x="824131" y="3176186"/>
            <a:ext cx="684768" cy="1101728"/>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00022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a:extLst>
              <a:ext uri="{FF2B5EF4-FFF2-40B4-BE49-F238E27FC236}">
                <a16:creationId xmlns:a16="http://schemas.microsoft.com/office/drawing/2014/main" id="{BFF4DAFF-5A08-7B44-A291-B629199A4A81}"/>
              </a:ext>
            </a:extLst>
          </p:cNvPr>
          <p:cNvCxnSpPr>
            <a:cxnSpLocks/>
          </p:cNvCxnSpPr>
          <p:nvPr/>
        </p:nvCxnSpPr>
        <p:spPr bwMode="auto">
          <a:xfrm>
            <a:off x="2964753" y="2327377"/>
            <a:ext cx="1804018" cy="0"/>
          </a:xfrm>
          <a:prstGeom prst="straightConnector1">
            <a:avLst/>
          </a:prstGeom>
          <a:noFill/>
          <a:ln w="127000" cap="flat" cmpd="sng" algn="ctr">
            <a:solidFill>
              <a:schemeClr val="tx1"/>
            </a:solidFill>
            <a:prstDash val="solid"/>
            <a:round/>
            <a:headEnd type="triangle" w="med" len="med"/>
            <a:tailEnd type="triangle"/>
          </a:ln>
          <a:effectLst/>
        </p:spPr>
      </p:cxnSp>
      <p:sp>
        <p:nvSpPr>
          <p:cNvPr id="2" name="Title 1"/>
          <p:cNvSpPr>
            <a:spLocks noGrp="1"/>
          </p:cNvSpPr>
          <p:nvPr>
            <p:ph type="title"/>
          </p:nvPr>
        </p:nvSpPr>
        <p:spPr/>
        <p:txBody>
          <a:bodyPr/>
          <a:lstStyle/>
          <a:p>
            <a:r>
              <a:rPr lang="en-GB" dirty="0"/>
              <a:t> IBM Event Streams | </a:t>
            </a:r>
            <a:r>
              <a:rPr lang="en-GB" b="1" dirty="0"/>
              <a:t>Integrates with IBM MQ</a:t>
            </a:r>
          </a:p>
        </p:txBody>
      </p:sp>
      <p:sp>
        <p:nvSpPr>
          <p:cNvPr id="5" name="Slide Number Placeholder 4"/>
          <p:cNvSpPr>
            <a:spLocks noGrp="1"/>
          </p:cNvSpPr>
          <p:nvPr>
            <p:ph type="sldNum" sz="quarter" idx="10"/>
          </p:nvPr>
        </p:nvSpPr>
        <p:spPr/>
        <p:txBody>
          <a:bodyPr/>
          <a:lstStyle/>
          <a:p>
            <a:fld id="{64A8A213-8E92-D94A-82D7-8578C89CAF17}" type="slidenum">
              <a:rPr lang="en-US" smtClean="0">
                <a:solidFill>
                  <a:srgbClr val="1D3548"/>
                </a:solidFill>
              </a:rPr>
              <a:pPr/>
              <a:t>54</a:t>
            </a:fld>
            <a:endParaRPr lang="en-US" dirty="0">
              <a:solidFill>
                <a:srgbClr val="1D3548"/>
              </a:solidFill>
            </a:endParaRPr>
          </a:p>
        </p:txBody>
      </p:sp>
      <p:sp>
        <p:nvSpPr>
          <p:cNvPr id="7" name="TextBox 6"/>
          <p:cNvSpPr txBox="1"/>
          <p:nvPr/>
        </p:nvSpPr>
        <p:spPr>
          <a:xfrm>
            <a:off x="392113" y="4060255"/>
            <a:ext cx="3868841" cy="404085"/>
          </a:xfrm>
          <a:prstGeom prst="rect">
            <a:avLst/>
          </a:prstGeom>
          <a:noFill/>
        </p:spPr>
        <p:txBody>
          <a:bodyPr wrap="square" rtlCol="0">
            <a:spAutoFit/>
          </a:bodyPr>
          <a:lstStyle/>
          <a:p>
            <a:r>
              <a:rPr lang="en-GB" sz="1013" b="1" dirty="0">
                <a:latin typeface="IBM Plex Sans" charset="0"/>
                <a:ea typeface="IBM Plex Sans" charset="0"/>
                <a:cs typeface="IBM Plex Sans" charset="0"/>
              </a:rPr>
              <a:t>IBM MQ </a:t>
            </a:r>
            <a:r>
              <a:rPr lang="en-GB" sz="1013" dirty="0">
                <a:latin typeface="IBM Plex Sans" charset="0"/>
                <a:ea typeface="IBM Plex Sans" charset="0"/>
                <a:cs typeface="IBM Plex Sans" charset="0"/>
              </a:rPr>
              <a:t>connects mission-critical Systems of Record, requiring </a:t>
            </a:r>
            <a:r>
              <a:rPr lang="en-GB" sz="1013" b="1" dirty="0">
                <a:latin typeface="IBM Plex Sans" charset="0"/>
                <a:ea typeface="IBM Plex Sans" charset="0"/>
                <a:cs typeface="IBM Plex Sans" charset="0"/>
              </a:rPr>
              <a:t>transactional</a:t>
            </a:r>
            <a:r>
              <a:rPr lang="en-GB" sz="1013" dirty="0">
                <a:latin typeface="IBM Plex Sans" charset="0"/>
                <a:ea typeface="IBM Plex Sans" charset="0"/>
                <a:cs typeface="IBM Plex Sans" charset="0"/>
              </a:rPr>
              <a:t>, </a:t>
            </a:r>
            <a:r>
              <a:rPr lang="en-GB" sz="1013" b="1" dirty="0">
                <a:latin typeface="IBM Plex Sans" charset="0"/>
                <a:ea typeface="IBM Plex Sans" charset="0"/>
                <a:cs typeface="IBM Plex Sans" charset="0"/>
              </a:rPr>
              <a:t>once-only delivery</a:t>
            </a:r>
            <a:r>
              <a:rPr lang="en-GB" sz="1013" dirty="0">
                <a:latin typeface="IBM Plex Sans" charset="0"/>
                <a:ea typeface="IBM Plex Sans" charset="0"/>
                <a:cs typeface="IBM Plex Sans" charset="0"/>
              </a:rPr>
              <a:t>, e.g. payment transactions</a:t>
            </a:r>
          </a:p>
        </p:txBody>
      </p:sp>
      <p:sp>
        <p:nvSpPr>
          <p:cNvPr id="11" name="TextBox 10">
            <a:extLst>
              <a:ext uri="{FF2B5EF4-FFF2-40B4-BE49-F238E27FC236}">
                <a16:creationId xmlns:a16="http://schemas.microsoft.com/office/drawing/2014/main" id="{293D3AEC-1DD1-0149-8C89-D43BF61B6AB7}"/>
              </a:ext>
            </a:extLst>
          </p:cNvPr>
          <p:cNvSpPr txBox="1"/>
          <p:nvPr/>
        </p:nvSpPr>
        <p:spPr>
          <a:xfrm>
            <a:off x="4675909" y="4060255"/>
            <a:ext cx="4193454" cy="559961"/>
          </a:xfrm>
          <a:prstGeom prst="rect">
            <a:avLst/>
          </a:prstGeom>
          <a:noFill/>
        </p:spPr>
        <p:txBody>
          <a:bodyPr wrap="square" rtlCol="0">
            <a:spAutoFit/>
          </a:bodyPr>
          <a:lstStyle/>
          <a:p>
            <a:r>
              <a:rPr lang="en-GB" sz="1013" b="1" dirty="0">
                <a:latin typeface="IBM Plex Sans" charset="0"/>
                <a:ea typeface="IBM Plex Sans" charset="0"/>
                <a:cs typeface="IBM Plex Sans" charset="0"/>
              </a:rPr>
              <a:t>IBM Event Streams </a:t>
            </a:r>
            <a:r>
              <a:rPr lang="en-GB" sz="1013" dirty="0">
                <a:latin typeface="IBM Plex Sans" charset="0"/>
                <a:ea typeface="IBM Plex Sans" charset="0"/>
                <a:cs typeface="IBM Plex Sans" charset="0"/>
              </a:rPr>
              <a:t>distributes and processes streams of events in real-time to intelligently engage with customers, e.g. alerts on spending patterns</a:t>
            </a:r>
          </a:p>
        </p:txBody>
      </p:sp>
      <p:pic>
        <p:nvPicPr>
          <p:cNvPr id="4" name="Picture 3">
            <a:extLst>
              <a:ext uri="{FF2B5EF4-FFF2-40B4-BE49-F238E27FC236}">
                <a16:creationId xmlns:a16="http://schemas.microsoft.com/office/drawing/2014/main" id="{623EC1BD-BE7B-0E48-B615-E6128F68BB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9628" y="2884022"/>
            <a:ext cx="1921986" cy="960993"/>
          </a:xfrm>
          <a:prstGeom prst="rect">
            <a:avLst/>
          </a:prstGeom>
        </p:spPr>
      </p:pic>
      <p:pic>
        <p:nvPicPr>
          <p:cNvPr id="6" name="Picture 5">
            <a:extLst>
              <a:ext uri="{FF2B5EF4-FFF2-40B4-BE49-F238E27FC236}">
                <a16:creationId xmlns:a16="http://schemas.microsoft.com/office/drawing/2014/main" id="{112E548F-9AB2-414D-8D2A-18256BB856C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35503" y="3146411"/>
            <a:ext cx="698604" cy="698604"/>
          </a:xfrm>
          <a:prstGeom prst="rect">
            <a:avLst/>
          </a:prstGeom>
        </p:spPr>
      </p:pic>
      <p:pic>
        <p:nvPicPr>
          <p:cNvPr id="15" name="Picture 14">
            <a:extLst>
              <a:ext uri="{FF2B5EF4-FFF2-40B4-BE49-F238E27FC236}">
                <a16:creationId xmlns:a16="http://schemas.microsoft.com/office/drawing/2014/main" id="{35C5DEBF-CF83-3A46-BCB8-DFC4004BF09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12167" y="801527"/>
            <a:ext cx="1419492" cy="596915"/>
          </a:xfrm>
          <a:prstGeom prst="rect">
            <a:avLst/>
          </a:prstGeom>
        </p:spPr>
      </p:pic>
      <p:cxnSp>
        <p:nvCxnSpPr>
          <p:cNvPr id="17" name="Straight Arrow Connector 16">
            <a:extLst>
              <a:ext uri="{FF2B5EF4-FFF2-40B4-BE49-F238E27FC236}">
                <a16:creationId xmlns:a16="http://schemas.microsoft.com/office/drawing/2014/main" id="{336CCBC1-370F-6140-BAC3-50EB29B9A60E}"/>
              </a:ext>
            </a:extLst>
          </p:cNvPr>
          <p:cNvCxnSpPr/>
          <p:nvPr/>
        </p:nvCxnSpPr>
        <p:spPr bwMode="auto">
          <a:xfrm>
            <a:off x="1998447" y="1398442"/>
            <a:ext cx="0" cy="450489"/>
          </a:xfrm>
          <a:prstGeom prst="straightConnector1">
            <a:avLst/>
          </a:prstGeom>
          <a:noFill/>
          <a:ln w="38100"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0DCE181C-3748-B941-87B5-0012D1DC948A}"/>
              </a:ext>
            </a:extLst>
          </p:cNvPr>
          <p:cNvCxnSpPr>
            <a:cxnSpLocks/>
          </p:cNvCxnSpPr>
          <p:nvPr/>
        </p:nvCxnSpPr>
        <p:spPr bwMode="auto">
          <a:xfrm flipV="1">
            <a:off x="2586276" y="1476819"/>
            <a:ext cx="0" cy="450489"/>
          </a:xfrm>
          <a:prstGeom prst="straightConnector1">
            <a:avLst/>
          </a:prstGeom>
          <a:noFill/>
          <a:ln w="38100" cap="flat" cmpd="sng" algn="ctr">
            <a:solidFill>
              <a:schemeClr val="tx1"/>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8687ADCD-4BBC-E549-8680-28511CEE62E7}"/>
              </a:ext>
            </a:extLst>
          </p:cNvPr>
          <p:cNvCxnSpPr>
            <a:cxnSpLocks/>
          </p:cNvCxnSpPr>
          <p:nvPr/>
        </p:nvCxnSpPr>
        <p:spPr bwMode="auto">
          <a:xfrm flipV="1">
            <a:off x="2517696" y="2936594"/>
            <a:ext cx="0" cy="450489"/>
          </a:xfrm>
          <a:prstGeom prst="straightConnector1">
            <a:avLst/>
          </a:prstGeom>
          <a:noFill/>
          <a:ln w="381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039749C-7A3C-4749-B95F-579C765ADD78}"/>
              </a:ext>
            </a:extLst>
          </p:cNvPr>
          <p:cNvCxnSpPr>
            <a:cxnSpLocks/>
          </p:cNvCxnSpPr>
          <p:nvPr/>
        </p:nvCxnSpPr>
        <p:spPr bwMode="auto">
          <a:xfrm flipV="1">
            <a:off x="1831896" y="2838623"/>
            <a:ext cx="0" cy="450489"/>
          </a:xfrm>
          <a:prstGeom prst="straightConnector1">
            <a:avLst/>
          </a:prstGeom>
          <a:noFill/>
          <a:ln w="381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A3DA89A3-C5D0-E248-8E96-3C407CE2CCA6}"/>
              </a:ext>
            </a:extLst>
          </p:cNvPr>
          <p:cNvCxnSpPr>
            <a:cxnSpLocks/>
          </p:cNvCxnSpPr>
          <p:nvPr/>
        </p:nvCxnSpPr>
        <p:spPr bwMode="auto">
          <a:xfrm flipH="1">
            <a:off x="1511468" y="3289112"/>
            <a:ext cx="334029" cy="0"/>
          </a:xfrm>
          <a:prstGeom prst="straightConnector1">
            <a:avLst/>
          </a:prstGeom>
          <a:noFill/>
          <a:ln w="38100"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B7416896-F33F-9848-99EA-252BB4F75318}"/>
              </a:ext>
            </a:extLst>
          </p:cNvPr>
          <p:cNvCxnSpPr>
            <a:cxnSpLocks/>
          </p:cNvCxnSpPr>
          <p:nvPr/>
        </p:nvCxnSpPr>
        <p:spPr bwMode="auto">
          <a:xfrm>
            <a:off x="2501474" y="3382508"/>
            <a:ext cx="334029" cy="0"/>
          </a:xfrm>
          <a:prstGeom prst="straightConnector1">
            <a:avLst/>
          </a:prstGeom>
          <a:noFill/>
          <a:ln w="38100" cap="flat" cmpd="sng" algn="ctr">
            <a:solidFill>
              <a:schemeClr val="tx1"/>
            </a:solidFill>
            <a:prstDash val="solid"/>
            <a:round/>
            <a:headEnd type="none" w="med" len="med"/>
            <a:tailEnd type="triangle"/>
          </a:ln>
          <a:effectLst/>
        </p:spPr>
      </p:cxnSp>
      <p:sp>
        <p:nvSpPr>
          <p:cNvPr id="29" name="Rounded Rectangle 28">
            <a:extLst>
              <a:ext uri="{FF2B5EF4-FFF2-40B4-BE49-F238E27FC236}">
                <a16:creationId xmlns:a16="http://schemas.microsoft.com/office/drawing/2014/main" id="{9C2A1286-D3E8-AC49-9CCF-8CEDCD9EE6C6}"/>
              </a:ext>
            </a:extLst>
          </p:cNvPr>
          <p:cNvSpPr/>
          <p:nvPr/>
        </p:nvSpPr>
        <p:spPr>
          <a:xfrm>
            <a:off x="5646143" y="1927308"/>
            <a:ext cx="3280098" cy="805769"/>
          </a:xfrm>
          <a:prstGeom prst="roundRect">
            <a:avLst/>
          </a:prstGeom>
          <a:solidFill>
            <a:srgbClr val="295AFF">
              <a:alpha val="15000"/>
            </a:srgbClr>
          </a:solidFill>
          <a:ln>
            <a:solidFill>
              <a:srgbClr val="295AFF"/>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t">
            <a:noAutofit/>
          </a:bodyPr>
          <a:lstStyle/>
          <a:p>
            <a:pPr algn="ctr" defTabSz="514350">
              <a:defRPr/>
            </a:pPr>
            <a:endParaRPr lang="en-US" sz="825" b="1" dirty="0">
              <a:solidFill>
                <a:srgbClr val="FFFFFF"/>
              </a:solidFill>
              <a:latin typeface="IBM Plex Sans SemiBold" charset="0"/>
              <a:ea typeface="IBM Plex Sans SemiBold" charset="0"/>
              <a:cs typeface="IBM Plex Sans SemiBold" charset="0"/>
            </a:endParaRPr>
          </a:p>
        </p:txBody>
      </p:sp>
      <p:cxnSp>
        <p:nvCxnSpPr>
          <p:cNvPr id="30" name="Straight Arrow Connector 29">
            <a:extLst>
              <a:ext uri="{FF2B5EF4-FFF2-40B4-BE49-F238E27FC236}">
                <a16:creationId xmlns:a16="http://schemas.microsoft.com/office/drawing/2014/main" id="{31CCB2FC-F48C-0E4C-B353-CB0CBA6B62BE}"/>
              </a:ext>
            </a:extLst>
          </p:cNvPr>
          <p:cNvCxnSpPr>
            <a:cxnSpLocks/>
          </p:cNvCxnSpPr>
          <p:nvPr/>
        </p:nvCxnSpPr>
        <p:spPr>
          <a:xfrm>
            <a:off x="7715849" y="2435682"/>
            <a:ext cx="0" cy="617382"/>
          </a:xfrm>
          <a:prstGeom prst="straightConnector1">
            <a:avLst/>
          </a:prstGeom>
          <a:ln w="34925" cap="rnd">
            <a:solidFill>
              <a:schemeClr val="accent4"/>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CA4BA42-37C9-994D-93AD-CBD5D5C44289}"/>
              </a:ext>
            </a:extLst>
          </p:cNvPr>
          <p:cNvCxnSpPr>
            <a:cxnSpLocks/>
            <a:endCxn id="34" idx="1"/>
          </p:cNvCxnSpPr>
          <p:nvPr/>
        </p:nvCxnSpPr>
        <p:spPr>
          <a:xfrm>
            <a:off x="6590275" y="3053064"/>
            <a:ext cx="326717" cy="0"/>
          </a:xfrm>
          <a:prstGeom prst="straightConnector1">
            <a:avLst/>
          </a:prstGeom>
          <a:ln w="34925" cap="rnd">
            <a:solidFill>
              <a:srgbClr val="295A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48C579F-B270-1146-8D86-CF12F0003C8F}"/>
              </a:ext>
            </a:extLst>
          </p:cNvPr>
          <p:cNvCxnSpPr>
            <a:cxnSpLocks/>
            <a:stCxn id="34" idx="3"/>
          </p:cNvCxnSpPr>
          <p:nvPr/>
        </p:nvCxnSpPr>
        <p:spPr>
          <a:xfrm>
            <a:off x="7429311" y="3053064"/>
            <a:ext cx="286538" cy="0"/>
          </a:xfrm>
          <a:prstGeom prst="straightConnector1">
            <a:avLst/>
          </a:prstGeom>
          <a:ln w="34925" cap="rnd">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5EC6D63-F5AE-DC49-AE47-BC8642EC25DA}"/>
              </a:ext>
            </a:extLst>
          </p:cNvPr>
          <p:cNvCxnSpPr/>
          <p:nvPr/>
        </p:nvCxnSpPr>
        <p:spPr>
          <a:xfrm>
            <a:off x="7227035" y="3053064"/>
            <a:ext cx="0" cy="0"/>
          </a:xfrm>
          <a:prstGeom prst="straightConnector1">
            <a:avLst/>
          </a:prstGeom>
          <a:ln w="34925" cap="rnd">
            <a:solidFill>
              <a:srgbClr val="0064FF"/>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23B675A0-9093-BA40-9DED-343F76AC7E8B}"/>
              </a:ext>
            </a:extLst>
          </p:cNvPr>
          <p:cNvPicPr>
            <a:picLocks noChangeAspect="1"/>
          </p:cNvPicPr>
          <p:nvPr/>
        </p:nvPicPr>
        <p:blipFill>
          <a:blip r:embed="rId6">
            <a:clrChange>
              <a:clrFrom>
                <a:srgbClr val="000000">
                  <a:alpha val="0"/>
                </a:srgbClr>
              </a:clrFrom>
              <a:clrTo>
                <a:srgbClr val="000000">
                  <a:alpha val="0"/>
                </a:srgbClr>
              </a:clrTo>
            </a:clrChange>
            <a:alphaModFix/>
            <a:biLevel thresh="25000"/>
          </a:blip>
          <a:stretch>
            <a:fillRect/>
          </a:stretch>
        </p:blipFill>
        <p:spPr>
          <a:xfrm>
            <a:off x="6916991" y="2788366"/>
            <a:ext cx="512319" cy="529397"/>
          </a:xfrm>
          <a:prstGeom prst="rect">
            <a:avLst/>
          </a:prstGeom>
          <a:noFill/>
        </p:spPr>
      </p:pic>
      <p:grpSp>
        <p:nvGrpSpPr>
          <p:cNvPr id="44" name="Group 43">
            <a:extLst>
              <a:ext uri="{FF2B5EF4-FFF2-40B4-BE49-F238E27FC236}">
                <a16:creationId xmlns:a16="http://schemas.microsoft.com/office/drawing/2014/main" id="{C89C2875-8CE6-E347-8949-A988C0249E5C}"/>
              </a:ext>
            </a:extLst>
          </p:cNvPr>
          <p:cNvGrpSpPr/>
          <p:nvPr/>
        </p:nvGrpSpPr>
        <p:grpSpPr>
          <a:xfrm>
            <a:off x="5980562" y="2196997"/>
            <a:ext cx="1219425" cy="146957"/>
            <a:chOff x="7163653" y="1457261"/>
            <a:chExt cx="737654" cy="251355"/>
          </a:xfrm>
          <a:solidFill>
            <a:srgbClr val="295AFF"/>
          </a:solidFill>
        </p:grpSpPr>
        <p:sp>
          <p:nvSpPr>
            <p:cNvPr id="45" name="Rounded Rectangle 75">
              <a:extLst>
                <a:ext uri="{FF2B5EF4-FFF2-40B4-BE49-F238E27FC236}">
                  <a16:creationId xmlns:a16="http://schemas.microsoft.com/office/drawing/2014/main" id="{29DBAAF8-77FB-AB4D-8425-151F242BA168}"/>
                </a:ext>
              </a:extLst>
            </p:cNvPr>
            <p:cNvSpPr/>
            <p:nvPr/>
          </p:nvSpPr>
          <p:spPr>
            <a:xfrm>
              <a:off x="7163653" y="1457261"/>
              <a:ext cx="737654" cy="251355"/>
            </a:xfrm>
            <a:prstGeom prst="flowChartTerminator">
              <a:avLst/>
            </a:prstGeom>
            <a:grpFill/>
            <a:ln w="15875">
              <a:solidFill>
                <a:srgbClr val="295AFF"/>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514350">
                <a:defRPr/>
              </a:pPr>
              <a:endParaRPr lang="en-US" sz="900" dirty="0" err="1">
                <a:solidFill>
                  <a:srgbClr val="FFFFFF"/>
                </a:solidFill>
                <a:latin typeface="Arial"/>
                <a:cs typeface="Arial"/>
              </a:endParaRPr>
            </a:p>
          </p:txBody>
        </p:sp>
        <p:sp>
          <p:nvSpPr>
            <p:cNvPr id="46" name="Footer Placeholder 3">
              <a:extLst>
                <a:ext uri="{FF2B5EF4-FFF2-40B4-BE49-F238E27FC236}">
                  <a16:creationId xmlns:a16="http://schemas.microsoft.com/office/drawing/2014/main" id="{14367472-5714-0E4C-A1B9-AEAFBE001E44}"/>
                </a:ext>
              </a:extLst>
            </p:cNvPr>
            <p:cNvSpPr txBox="1">
              <a:spLocks/>
            </p:cNvSpPr>
            <p:nvPr/>
          </p:nvSpPr>
          <p:spPr>
            <a:xfrm>
              <a:off x="7183317" y="1514358"/>
              <a:ext cx="698326" cy="137160"/>
            </a:xfrm>
            <a:prstGeom prst="flowChartTerminator">
              <a:avLst/>
            </a:prstGeom>
            <a:grpFill/>
            <a:ln>
              <a:noFill/>
            </a:ln>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514350">
                <a:defRPr/>
              </a:pPr>
              <a:r>
                <a:rPr lang="en-US" sz="750" b="1" dirty="0">
                  <a:solidFill>
                    <a:srgbClr val="FFFFFF"/>
                  </a:solidFill>
                  <a:latin typeface="IBM Plex Sans SemiBold" charset="0"/>
                  <a:ea typeface="IBM Plex Sans SemiBold" charset="0"/>
                  <a:cs typeface="IBM Plex Sans SemiBold" charset="0"/>
                </a:rPr>
                <a:t>Transactions</a:t>
              </a:r>
            </a:p>
          </p:txBody>
        </p:sp>
      </p:grpSp>
      <p:grpSp>
        <p:nvGrpSpPr>
          <p:cNvPr id="47" name="Group 46">
            <a:extLst>
              <a:ext uri="{FF2B5EF4-FFF2-40B4-BE49-F238E27FC236}">
                <a16:creationId xmlns:a16="http://schemas.microsoft.com/office/drawing/2014/main" id="{18568BDD-FA5C-324C-8ECA-56398E57CD8F}"/>
              </a:ext>
            </a:extLst>
          </p:cNvPr>
          <p:cNvGrpSpPr/>
          <p:nvPr/>
        </p:nvGrpSpPr>
        <p:grpSpPr>
          <a:xfrm>
            <a:off x="7257380" y="2288725"/>
            <a:ext cx="879882" cy="146957"/>
            <a:chOff x="7163653" y="1457261"/>
            <a:chExt cx="737654" cy="251355"/>
          </a:xfrm>
          <a:solidFill>
            <a:schemeClr val="accent4"/>
          </a:solidFill>
        </p:grpSpPr>
        <p:sp>
          <p:nvSpPr>
            <p:cNvPr id="48" name="Rounded Rectangle 96">
              <a:extLst>
                <a:ext uri="{FF2B5EF4-FFF2-40B4-BE49-F238E27FC236}">
                  <a16:creationId xmlns:a16="http://schemas.microsoft.com/office/drawing/2014/main" id="{CA7ACAE6-50B9-A14C-9E49-3C5CE35385D1}"/>
                </a:ext>
              </a:extLst>
            </p:cNvPr>
            <p:cNvSpPr/>
            <p:nvPr/>
          </p:nvSpPr>
          <p:spPr>
            <a:xfrm>
              <a:off x="7163653" y="1457261"/>
              <a:ext cx="737654" cy="251355"/>
            </a:xfrm>
            <a:prstGeom prst="flowChartTerminator">
              <a:avLst/>
            </a:prstGeom>
            <a:grpFill/>
            <a:ln w="15875">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514350">
                <a:defRPr/>
              </a:pPr>
              <a:endParaRPr lang="en-US" sz="900" dirty="0" err="1">
                <a:solidFill>
                  <a:srgbClr val="FFFFFF"/>
                </a:solidFill>
                <a:latin typeface="Arial"/>
                <a:cs typeface="Arial"/>
              </a:endParaRPr>
            </a:p>
          </p:txBody>
        </p:sp>
        <p:sp>
          <p:nvSpPr>
            <p:cNvPr id="49" name="Footer Placeholder 3">
              <a:extLst>
                <a:ext uri="{FF2B5EF4-FFF2-40B4-BE49-F238E27FC236}">
                  <a16:creationId xmlns:a16="http://schemas.microsoft.com/office/drawing/2014/main" id="{8F41A661-8AEE-884F-9EBE-7AD25110B3F9}"/>
                </a:ext>
              </a:extLst>
            </p:cNvPr>
            <p:cNvSpPr txBox="1">
              <a:spLocks/>
            </p:cNvSpPr>
            <p:nvPr/>
          </p:nvSpPr>
          <p:spPr>
            <a:xfrm>
              <a:off x="7183317" y="1514358"/>
              <a:ext cx="698326" cy="137160"/>
            </a:xfrm>
            <a:prstGeom prst="flowChartTerminator">
              <a:avLst/>
            </a:prstGeom>
            <a:grpFill/>
            <a:ln>
              <a:solidFill>
                <a:schemeClr val="accent4"/>
              </a:solidFill>
            </a:ln>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514350">
                <a:defRPr/>
              </a:pPr>
              <a:r>
                <a:rPr lang="en-US" sz="750" b="1" dirty="0">
                  <a:solidFill>
                    <a:srgbClr val="FFFFFF"/>
                  </a:solidFill>
                  <a:latin typeface="IBM Plex Sans SemiBold" charset="0"/>
                  <a:ea typeface="IBM Plex Sans SemiBold" charset="0"/>
                  <a:cs typeface="IBM Plex Sans SemiBold" charset="0"/>
                </a:rPr>
                <a:t>Alerts</a:t>
              </a:r>
            </a:p>
          </p:txBody>
        </p:sp>
      </p:grpSp>
      <p:grpSp>
        <p:nvGrpSpPr>
          <p:cNvPr id="53" name="Group 52">
            <a:extLst>
              <a:ext uri="{FF2B5EF4-FFF2-40B4-BE49-F238E27FC236}">
                <a16:creationId xmlns:a16="http://schemas.microsoft.com/office/drawing/2014/main" id="{84A1218F-9A2F-FE4F-9DB2-94F19418DAD5}"/>
              </a:ext>
            </a:extLst>
          </p:cNvPr>
          <p:cNvGrpSpPr/>
          <p:nvPr/>
        </p:nvGrpSpPr>
        <p:grpSpPr>
          <a:xfrm>
            <a:off x="7926952" y="1173934"/>
            <a:ext cx="829358" cy="260846"/>
            <a:chOff x="7163653" y="1422536"/>
            <a:chExt cx="737654" cy="347794"/>
          </a:xfrm>
          <a:solidFill>
            <a:schemeClr val="tx2"/>
          </a:solidFill>
        </p:grpSpPr>
        <p:sp>
          <p:nvSpPr>
            <p:cNvPr id="54" name="Rounded Rectangle 53">
              <a:extLst>
                <a:ext uri="{FF2B5EF4-FFF2-40B4-BE49-F238E27FC236}">
                  <a16:creationId xmlns:a16="http://schemas.microsoft.com/office/drawing/2014/main" id="{94A5A8BC-C5DF-EF49-8E7F-B97991FA07E1}"/>
                </a:ext>
              </a:extLst>
            </p:cNvPr>
            <p:cNvSpPr/>
            <p:nvPr/>
          </p:nvSpPr>
          <p:spPr>
            <a:xfrm>
              <a:off x="7163653" y="1422536"/>
              <a:ext cx="737654" cy="347794"/>
            </a:xfrm>
            <a:prstGeom prst="roundRect">
              <a:avLst>
                <a:gd name="adj" fmla="val 50000"/>
              </a:avLst>
            </a:prstGeom>
            <a:solidFill>
              <a:schemeClr val="accent4"/>
            </a:solidFill>
            <a:ln w="15875">
              <a:no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514350">
                <a:defRPr/>
              </a:pPr>
              <a:endParaRPr lang="en-US" sz="900" dirty="0" err="1">
                <a:solidFill>
                  <a:srgbClr val="FFFFFF"/>
                </a:solidFill>
                <a:latin typeface="Arial"/>
                <a:cs typeface="Arial"/>
              </a:endParaRPr>
            </a:p>
          </p:txBody>
        </p:sp>
        <p:sp>
          <p:nvSpPr>
            <p:cNvPr id="55" name="Footer Placeholder 3">
              <a:extLst>
                <a:ext uri="{FF2B5EF4-FFF2-40B4-BE49-F238E27FC236}">
                  <a16:creationId xmlns:a16="http://schemas.microsoft.com/office/drawing/2014/main" id="{092908DD-6632-5E4A-A0E4-8EE0B7AB7D26}"/>
                </a:ext>
              </a:extLst>
            </p:cNvPr>
            <p:cNvSpPr txBox="1">
              <a:spLocks/>
            </p:cNvSpPr>
            <p:nvPr/>
          </p:nvSpPr>
          <p:spPr>
            <a:xfrm>
              <a:off x="7183317" y="1514358"/>
              <a:ext cx="698326" cy="137160"/>
            </a:xfrm>
            <a:prstGeom prst="rect">
              <a:avLst/>
            </a:prstGeom>
            <a:noFill/>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514350">
                <a:defRPr/>
              </a:pPr>
              <a:r>
                <a:rPr lang="en-US" sz="750" b="1" dirty="0">
                  <a:solidFill>
                    <a:srgbClr val="FFFFFF"/>
                  </a:solidFill>
                  <a:latin typeface="IBM Plex Sans SemiBold" charset="0"/>
                  <a:ea typeface="IBM Plex Sans SemiBold" charset="0"/>
                  <a:cs typeface="IBM Plex Sans SemiBold" charset="0"/>
                </a:rPr>
                <a:t>Send push notifications</a:t>
              </a:r>
            </a:p>
          </p:txBody>
        </p:sp>
      </p:grpSp>
      <p:cxnSp>
        <p:nvCxnSpPr>
          <p:cNvPr id="56" name="Straight Arrow Connector 55">
            <a:extLst>
              <a:ext uri="{FF2B5EF4-FFF2-40B4-BE49-F238E27FC236}">
                <a16:creationId xmlns:a16="http://schemas.microsoft.com/office/drawing/2014/main" id="{EB94DC0A-389C-7443-A466-855FB61EEA64}"/>
              </a:ext>
            </a:extLst>
          </p:cNvPr>
          <p:cNvCxnSpPr>
            <a:cxnSpLocks/>
            <a:stCxn id="45" idx="2"/>
          </p:cNvCxnSpPr>
          <p:nvPr/>
        </p:nvCxnSpPr>
        <p:spPr>
          <a:xfrm>
            <a:off x="6590275" y="2343954"/>
            <a:ext cx="0" cy="709110"/>
          </a:xfrm>
          <a:prstGeom prst="straightConnector1">
            <a:avLst/>
          </a:prstGeom>
          <a:ln w="34925" cap="rnd">
            <a:solidFill>
              <a:srgbClr val="295AFF"/>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A410B0B-C157-CC4B-9786-CEF048B15317}"/>
              </a:ext>
            </a:extLst>
          </p:cNvPr>
          <p:cNvCxnSpPr>
            <a:cxnSpLocks/>
          </p:cNvCxnSpPr>
          <p:nvPr/>
        </p:nvCxnSpPr>
        <p:spPr>
          <a:xfrm flipV="1">
            <a:off x="8007348" y="1476706"/>
            <a:ext cx="260304" cy="761561"/>
          </a:xfrm>
          <a:prstGeom prst="straightConnector1">
            <a:avLst/>
          </a:prstGeom>
          <a:ln w="34925" cap="rnd">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bwMode="auto">
          <a:xfrm>
            <a:off x="5242023" y="2070743"/>
            <a:ext cx="513481" cy="504242"/>
          </a:xfrm>
          <a:prstGeom prst="ellipse">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US" sz="1650" dirty="0">
              <a:solidFill>
                <a:schemeClr val="hlink"/>
              </a:solidFill>
              <a:latin typeface="IBM Plex Sans" charset="0"/>
              <a:ea typeface="IBM Plex Sans" charset="0"/>
              <a:cs typeface="IBM Plex Sans" charset="0"/>
            </a:endParaRPr>
          </a:p>
        </p:txBody>
      </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2256" y="1665804"/>
            <a:ext cx="990981" cy="1308735"/>
          </a:xfrm>
          <a:prstGeom prst="rect">
            <a:avLst/>
          </a:prstGeom>
          <a:effectLst>
            <a:glow rad="101600">
              <a:schemeClr val="bg1"/>
            </a:glow>
          </a:effectLst>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4941" y="1891866"/>
            <a:ext cx="977468" cy="990252"/>
          </a:xfrm>
          <a:prstGeom prst="rect">
            <a:avLst/>
          </a:prstGeom>
          <a:effectLst>
            <a:glow rad="203200">
              <a:schemeClr val="bg1"/>
            </a:glow>
          </a:effectLst>
        </p:spPr>
      </p:pic>
    </p:spTree>
    <p:extLst>
      <p:ext uri="{BB962C8B-B14F-4D97-AF65-F5344CB8AC3E}">
        <p14:creationId xmlns:p14="http://schemas.microsoft.com/office/powerpoint/2010/main" val="9870493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utoShape 4">
            <a:extLst>
              <a:ext uri="{FF2B5EF4-FFF2-40B4-BE49-F238E27FC236}">
                <a16:creationId xmlns:a16="http://schemas.microsoft.com/office/drawing/2014/main" id="{AFC38B93-EBEC-0B46-9A1A-683B8BF86252}"/>
              </a:ext>
            </a:extLst>
          </p:cNvPr>
          <p:cNvSpPr>
            <a:spLocks noChangeArrowheads="1"/>
          </p:cNvSpPr>
          <p:nvPr/>
        </p:nvSpPr>
        <p:spPr bwMode="auto">
          <a:xfrm>
            <a:off x="5649908" y="2022580"/>
            <a:ext cx="892800" cy="1925999"/>
          </a:xfrm>
          <a:prstGeom prst="roundRect">
            <a:avLst>
              <a:gd name="adj" fmla="val 16667"/>
            </a:avLst>
          </a:prstGeom>
          <a:solidFill>
            <a:schemeClr val="bg2"/>
          </a:solidFill>
          <a:ln w="12700">
            <a:solidFill>
              <a:schemeClr val="tx2">
                <a:lumMod val="50000"/>
              </a:schemeClr>
            </a:solidFill>
            <a:prstDash val="solid"/>
            <a:round/>
            <a:headEnd/>
            <a:tailEnd/>
          </a:ln>
        </p:spPr>
        <p:txBody>
          <a:bodyPr lIns="0" tIns="0" rIns="0" bIns="0" anchor="b" anchorCtr="1"/>
          <a:lstStyle/>
          <a:p>
            <a:pPr algn="ctr"/>
            <a:endParaRPr lang="en-US" sz="1333" dirty="0">
              <a:solidFill>
                <a:schemeClr val="bg1"/>
              </a:solidFill>
            </a:endParaRPr>
          </a:p>
        </p:txBody>
      </p:sp>
      <p:sp>
        <p:nvSpPr>
          <p:cNvPr id="2" name="Title 1"/>
          <p:cNvSpPr>
            <a:spLocks noGrp="1"/>
          </p:cNvSpPr>
          <p:nvPr>
            <p:ph type="title"/>
          </p:nvPr>
        </p:nvSpPr>
        <p:spPr>
          <a:xfrm>
            <a:off x="130978" y="194551"/>
            <a:ext cx="7599857" cy="381000"/>
          </a:xfrm>
        </p:spPr>
        <p:txBody>
          <a:bodyPr/>
          <a:lstStyle/>
          <a:p>
            <a:r>
              <a:rPr lang="en-US" dirty="0"/>
              <a:t>Kafka Connect MQ Source connector</a:t>
            </a:r>
          </a:p>
        </p:txBody>
      </p:sp>
      <p:sp>
        <p:nvSpPr>
          <p:cNvPr id="37" name="Rectangle 36">
            <a:extLst>
              <a:ext uri="{FF2B5EF4-FFF2-40B4-BE49-F238E27FC236}">
                <a16:creationId xmlns:a16="http://schemas.microsoft.com/office/drawing/2014/main" id="{BB1D991A-AA1F-D347-BC48-8EB03A5E731D}"/>
              </a:ext>
            </a:extLst>
          </p:cNvPr>
          <p:cNvSpPr/>
          <p:nvPr/>
        </p:nvSpPr>
        <p:spPr>
          <a:xfrm>
            <a:off x="1802001" y="1609038"/>
            <a:ext cx="3310449" cy="2882523"/>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wrap="square" lIns="0" tIns="0" rIns="0" bIns="0" rtlCol="0" anchor="t">
            <a:noAutofit/>
          </a:bodyPr>
          <a:lstStyle/>
          <a:p>
            <a:pPr algn="ctr"/>
            <a:r>
              <a:rPr lang="en-US" sz="1000" dirty="0">
                <a:solidFill>
                  <a:schemeClr val="tx1"/>
                </a:solidFill>
                <a:cs typeface="Arial"/>
              </a:rPr>
              <a:t>MQ Source connector</a:t>
            </a:r>
          </a:p>
        </p:txBody>
      </p:sp>
      <p:sp>
        <p:nvSpPr>
          <p:cNvPr id="45" name="Rounded Rectangle 44">
            <a:extLst>
              <a:ext uri="{FF2B5EF4-FFF2-40B4-BE49-F238E27FC236}">
                <a16:creationId xmlns:a16="http://schemas.microsoft.com/office/drawing/2014/main" id="{B988EB55-0648-5744-ADE6-2DB4B7439BCE}"/>
              </a:ext>
            </a:extLst>
          </p:cNvPr>
          <p:cNvSpPr/>
          <p:nvPr/>
        </p:nvSpPr>
        <p:spPr>
          <a:xfrm>
            <a:off x="255808" y="2022579"/>
            <a:ext cx="891729" cy="1927592"/>
          </a:xfrm>
          <a:prstGeom prst="roundRect">
            <a:avLst/>
          </a:prstGeom>
          <a:solidFill>
            <a:srgbClr val="5B7BB5"/>
          </a:solid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00" dirty="0">
              <a:solidFill>
                <a:schemeClr val="tx1"/>
              </a:solidFill>
              <a:cs typeface="Arial"/>
            </a:endParaRPr>
          </a:p>
        </p:txBody>
      </p:sp>
      <p:cxnSp>
        <p:nvCxnSpPr>
          <p:cNvPr id="48" name="Straight Arrow Connector 47">
            <a:extLst>
              <a:ext uri="{FF2B5EF4-FFF2-40B4-BE49-F238E27FC236}">
                <a16:creationId xmlns:a16="http://schemas.microsoft.com/office/drawing/2014/main" id="{6D5C24F9-1F21-0D4F-9A05-A46627E4D4AC}"/>
              </a:ext>
            </a:extLst>
          </p:cNvPr>
          <p:cNvCxnSpPr>
            <a:cxnSpLocks/>
            <a:stCxn id="56" idx="3"/>
            <a:endCxn id="37" idx="1"/>
          </p:cNvCxnSpPr>
          <p:nvPr/>
        </p:nvCxnSpPr>
        <p:spPr>
          <a:xfrm>
            <a:off x="1059307" y="2986375"/>
            <a:ext cx="742694" cy="63925"/>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Text Placeholder 7">
            <a:extLst>
              <a:ext uri="{FF2B5EF4-FFF2-40B4-BE49-F238E27FC236}">
                <a16:creationId xmlns:a16="http://schemas.microsoft.com/office/drawing/2014/main" id="{9F6F8102-BD6B-7A46-8074-B89AAA66C5E9}"/>
              </a:ext>
            </a:extLst>
          </p:cNvPr>
          <p:cNvSpPr txBox="1">
            <a:spLocks/>
          </p:cNvSpPr>
          <p:nvPr/>
        </p:nvSpPr>
        <p:spPr>
          <a:xfrm>
            <a:off x="6805085" y="1441344"/>
            <a:ext cx="2338913" cy="3090063"/>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Open-source – build it yourself</a:t>
            </a:r>
          </a:p>
          <a:p>
            <a:r>
              <a:rPr lang="en-US" sz="1200" dirty="0"/>
              <a:t>Use any supported MQ release</a:t>
            </a:r>
          </a:p>
          <a:p>
            <a:r>
              <a:rPr lang="en-US" sz="1200" dirty="0"/>
              <a:t>Uses JMS client internally</a:t>
            </a:r>
          </a:p>
          <a:p>
            <a:r>
              <a:rPr lang="en-US" sz="1200" dirty="0"/>
              <a:t>Client connections</a:t>
            </a:r>
          </a:p>
          <a:p>
            <a:r>
              <a:rPr lang="en-US" sz="1200" dirty="0"/>
              <a:t>Supports TLS, authentication</a:t>
            </a:r>
          </a:p>
          <a:p>
            <a:r>
              <a:rPr lang="en-US" sz="1200" dirty="0"/>
              <a:t>MQ queue-&gt;Kafka topic</a:t>
            </a:r>
          </a:p>
          <a:p>
            <a:r>
              <a:rPr lang="en-US" sz="1200" dirty="0"/>
              <a:t>Support for binary, text, JSON</a:t>
            </a:r>
          </a:p>
          <a:p>
            <a:r>
              <a:rPr lang="en-US" sz="1200" dirty="0"/>
              <a:t>Easy to extend</a:t>
            </a:r>
          </a:p>
        </p:txBody>
      </p:sp>
      <p:sp>
        <p:nvSpPr>
          <p:cNvPr id="36" name="Rectangle 35">
            <a:extLst>
              <a:ext uri="{FF2B5EF4-FFF2-40B4-BE49-F238E27FC236}">
                <a16:creationId xmlns:a16="http://schemas.microsoft.com/office/drawing/2014/main" id="{84871C74-94A8-2449-A6F8-371E9C039255}"/>
              </a:ext>
            </a:extLst>
          </p:cNvPr>
          <p:cNvSpPr/>
          <p:nvPr/>
        </p:nvSpPr>
        <p:spPr>
          <a:xfrm>
            <a:off x="2545695" y="2406513"/>
            <a:ext cx="748145" cy="287674"/>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wrap="square" lIns="0" tIns="0" rIns="0" bIns="0" rtlCol="0" anchor="ctr">
            <a:noAutofit/>
          </a:bodyPr>
          <a:lstStyle/>
          <a:p>
            <a:pPr algn="ctr"/>
            <a:r>
              <a:rPr lang="en-US" sz="900" dirty="0" err="1">
                <a:solidFill>
                  <a:schemeClr val="tx1"/>
                </a:solidFill>
                <a:cs typeface="Arial"/>
              </a:rPr>
              <a:t>RecordBuilder</a:t>
            </a:r>
            <a:endParaRPr lang="en-US" sz="900" dirty="0">
              <a:solidFill>
                <a:schemeClr val="tx1"/>
              </a:solidFill>
              <a:cs typeface="Arial"/>
            </a:endParaRPr>
          </a:p>
        </p:txBody>
      </p:sp>
      <p:sp>
        <p:nvSpPr>
          <p:cNvPr id="41" name="Rectangle 40">
            <a:extLst>
              <a:ext uri="{FF2B5EF4-FFF2-40B4-BE49-F238E27FC236}">
                <a16:creationId xmlns:a16="http://schemas.microsoft.com/office/drawing/2014/main" id="{E9212A69-E717-3B4D-9D76-4B4BD4A9F1EC}"/>
              </a:ext>
            </a:extLst>
          </p:cNvPr>
          <p:cNvSpPr/>
          <p:nvPr/>
        </p:nvSpPr>
        <p:spPr>
          <a:xfrm>
            <a:off x="3663461" y="2406513"/>
            <a:ext cx="748145" cy="287674"/>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wrap="square" lIns="0" tIns="0" rIns="0" bIns="0" rtlCol="0" anchor="ctr">
            <a:noAutofit/>
          </a:bodyPr>
          <a:lstStyle/>
          <a:p>
            <a:pPr algn="ctr"/>
            <a:r>
              <a:rPr lang="en-US" sz="1000" dirty="0">
                <a:solidFill>
                  <a:schemeClr val="tx1"/>
                </a:solidFill>
                <a:cs typeface="Arial"/>
              </a:rPr>
              <a:t>Converter</a:t>
            </a:r>
          </a:p>
        </p:txBody>
      </p:sp>
      <p:cxnSp>
        <p:nvCxnSpPr>
          <p:cNvPr id="49" name="Straight Arrow Connector 48">
            <a:extLst>
              <a:ext uri="{FF2B5EF4-FFF2-40B4-BE49-F238E27FC236}">
                <a16:creationId xmlns:a16="http://schemas.microsoft.com/office/drawing/2014/main" id="{E966CC16-7BCF-D244-B532-672DB0E25A23}"/>
              </a:ext>
            </a:extLst>
          </p:cNvPr>
          <p:cNvCxnSpPr>
            <a:cxnSpLocks/>
            <a:stCxn id="37" idx="3"/>
            <a:endCxn id="29" idx="1"/>
          </p:cNvCxnSpPr>
          <p:nvPr/>
        </p:nvCxnSpPr>
        <p:spPr>
          <a:xfrm flipV="1">
            <a:off x="5112450" y="2990504"/>
            <a:ext cx="590649" cy="59796"/>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A417E2F8-D766-FA41-AA96-754FCF8BB275}"/>
              </a:ext>
            </a:extLst>
          </p:cNvPr>
          <p:cNvSpPr/>
          <p:nvPr/>
        </p:nvSpPr>
        <p:spPr>
          <a:xfrm>
            <a:off x="3457226" y="4727079"/>
            <a:ext cx="5207000" cy="300082"/>
          </a:xfrm>
          <a:prstGeom prst="rect">
            <a:avLst/>
          </a:prstGeom>
        </p:spPr>
        <p:txBody>
          <a:bodyPr wrap="square">
            <a:spAutoFit/>
          </a:bodyPr>
          <a:lstStyle/>
          <a:p>
            <a:r>
              <a:rPr lang="en-US" dirty="0">
                <a:solidFill>
                  <a:srgbClr val="0000FF"/>
                </a:solidFill>
                <a:hlinkClick r:id="rId2"/>
              </a:rPr>
              <a:t>https://</a:t>
            </a:r>
            <a:r>
              <a:rPr lang="en-US" dirty="0" err="1">
                <a:solidFill>
                  <a:srgbClr val="0000FF"/>
                </a:solidFill>
                <a:hlinkClick r:id="rId2"/>
              </a:rPr>
              <a:t>github.com</a:t>
            </a:r>
            <a:r>
              <a:rPr lang="en-US" dirty="0">
                <a:solidFill>
                  <a:srgbClr val="0000FF"/>
                </a:solidFill>
                <a:hlinkClick r:id="rId2"/>
              </a:rPr>
              <a:t>/</a:t>
            </a:r>
            <a:r>
              <a:rPr lang="en-US" dirty="0" err="1">
                <a:solidFill>
                  <a:srgbClr val="0000FF"/>
                </a:solidFill>
                <a:hlinkClick r:id="rId2"/>
              </a:rPr>
              <a:t>ibm</a:t>
            </a:r>
            <a:r>
              <a:rPr lang="en-US" dirty="0">
                <a:solidFill>
                  <a:srgbClr val="0000FF"/>
                </a:solidFill>
                <a:hlinkClick r:id="rId2"/>
              </a:rPr>
              <a:t>-messaging/</a:t>
            </a:r>
            <a:r>
              <a:rPr lang="en-US" dirty="0" err="1">
                <a:solidFill>
                  <a:srgbClr val="0000FF"/>
                </a:solidFill>
                <a:hlinkClick r:id="rId2"/>
              </a:rPr>
              <a:t>kafka</a:t>
            </a:r>
            <a:r>
              <a:rPr lang="en-US" dirty="0">
                <a:solidFill>
                  <a:srgbClr val="0000FF"/>
                </a:solidFill>
                <a:hlinkClick r:id="rId2"/>
              </a:rPr>
              <a:t>-connect-</a:t>
            </a:r>
            <a:r>
              <a:rPr lang="en-US" dirty="0" err="1">
                <a:solidFill>
                  <a:srgbClr val="0000FF"/>
                </a:solidFill>
                <a:hlinkClick r:id="rId2"/>
              </a:rPr>
              <a:t>mq</a:t>
            </a:r>
            <a:r>
              <a:rPr lang="en-US" dirty="0">
                <a:solidFill>
                  <a:srgbClr val="0000FF"/>
                </a:solidFill>
                <a:hlinkClick r:id="rId2"/>
              </a:rPr>
              <a:t>-source</a:t>
            </a:r>
            <a:endParaRPr lang="en-US" dirty="0">
              <a:solidFill>
                <a:srgbClr val="0000FF"/>
              </a:solidFill>
            </a:endParaRPr>
          </a:p>
        </p:txBody>
      </p:sp>
      <p:sp>
        <p:nvSpPr>
          <p:cNvPr id="29" name="Rounded Rectangle 28">
            <a:extLst>
              <a:ext uri="{FF2B5EF4-FFF2-40B4-BE49-F238E27FC236}">
                <a16:creationId xmlns:a16="http://schemas.microsoft.com/office/drawing/2014/main" id="{2E97547F-B101-1B4D-AC49-E452C61BB3D3}"/>
              </a:ext>
            </a:extLst>
          </p:cNvPr>
          <p:cNvSpPr/>
          <p:nvPr/>
        </p:nvSpPr>
        <p:spPr bwMode="auto">
          <a:xfrm>
            <a:off x="5703099" y="2922449"/>
            <a:ext cx="765434" cy="136109"/>
          </a:xfrm>
          <a:prstGeom prst="roundRect">
            <a:avLst/>
          </a:prstGeom>
          <a:solidFill>
            <a:schemeClr val="accent4"/>
          </a:solidFill>
          <a:ln>
            <a:solidFill>
              <a:schemeClr val="accent4"/>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700" b="1" dirty="0">
                <a:solidFill>
                  <a:schemeClr val="bg2"/>
                </a:solidFill>
              </a:rPr>
              <a:t>FROM.MQ.TOPIC</a:t>
            </a:r>
          </a:p>
        </p:txBody>
      </p:sp>
      <p:pic>
        <p:nvPicPr>
          <p:cNvPr id="53" name="Picture 52">
            <a:extLst>
              <a:ext uri="{FF2B5EF4-FFF2-40B4-BE49-F238E27FC236}">
                <a16:creationId xmlns:a16="http://schemas.microsoft.com/office/drawing/2014/main" id="{EA6EBFDC-4097-B148-B6C0-0D07ED379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166" y="2061830"/>
            <a:ext cx="584840" cy="584840"/>
          </a:xfrm>
          <a:prstGeom prst="rect">
            <a:avLst/>
          </a:prstGeom>
        </p:spPr>
      </p:pic>
      <p:sp>
        <p:nvSpPr>
          <p:cNvPr id="56" name="Rounded Rectangle 55">
            <a:extLst>
              <a:ext uri="{FF2B5EF4-FFF2-40B4-BE49-F238E27FC236}">
                <a16:creationId xmlns:a16="http://schemas.microsoft.com/office/drawing/2014/main" id="{79A7C10A-1E37-7142-8CD9-FFF3A3157A9B}"/>
              </a:ext>
            </a:extLst>
          </p:cNvPr>
          <p:cNvSpPr/>
          <p:nvPr/>
        </p:nvSpPr>
        <p:spPr bwMode="auto">
          <a:xfrm>
            <a:off x="330199" y="2922449"/>
            <a:ext cx="729108" cy="127851"/>
          </a:xfrm>
          <a:prstGeom prst="roundRect">
            <a:avLst/>
          </a:prstGeom>
          <a:solidFill>
            <a:schemeClr val="tx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700" b="1" dirty="0">
                <a:solidFill>
                  <a:schemeClr val="bg1"/>
                </a:solidFill>
              </a:rPr>
              <a:t>TO.KAFKA.Q</a:t>
            </a:r>
          </a:p>
        </p:txBody>
      </p:sp>
      <p:sp>
        <p:nvSpPr>
          <p:cNvPr id="42" name="Rectangle 41">
            <a:extLst>
              <a:ext uri="{FF2B5EF4-FFF2-40B4-BE49-F238E27FC236}">
                <a16:creationId xmlns:a16="http://schemas.microsoft.com/office/drawing/2014/main" id="{DDFE353A-856C-9C4A-8ACC-A30BF5B3B676}"/>
              </a:ext>
            </a:extLst>
          </p:cNvPr>
          <p:cNvSpPr/>
          <p:nvPr/>
        </p:nvSpPr>
        <p:spPr>
          <a:xfrm>
            <a:off x="1989667" y="3168743"/>
            <a:ext cx="812800" cy="973667"/>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800" dirty="0">
                <a:solidFill>
                  <a:schemeClr val="tx1"/>
                </a:solidFill>
                <a:cs typeface="Arial"/>
              </a:rPr>
              <a:t>MQ Message</a:t>
            </a:r>
          </a:p>
        </p:txBody>
      </p:sp>
      <p:sp>
        <p:nvSpPr>
          <p:cNvPr id="57" name="Rectangle 56">
            <a:extLst>
              <a:ext uri="{FF2B5EF4-FFF2-40B4-BE49-F238E27FC236}">
                <a16:creationId xmlns:a16="http://schemas.microsoft.com/office/drawing/2014/main" id="{55F5F28A-3ACF-5F43-92B3-4B98BCD6F99E}"/>
              </a:ext>
            </a:extLst>
          </p:cNvPr>
          <p:cNvSpPr/>
          <p:nvPr/>
        </p:nvSpPr>
        <p:spPr>
          <a:xfrm>
            <a:off x="2074333" y="3380410"/>
            <a:ext cx="634747" cy="1270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MQMD</a:t>
            </a:r>
          </a:p>
        </p:txBody>
      </p:sp>
      <p:sp>
        <p:nvSpPr>
          <p:cNvPr id="59" name="Rectangle 58">
            <a:extLst>
              <a:ext uri="{FF2B5EF4-FFF2-40B4-BE49-F238E27FC236}">
                <a16:creationId xmlns:a16="http://schemas.microsoft.com/office/drawing/2014/main" id="{AAAA202C-4989-6F42-8BBE-86C9F6D6259D}"/>
              </a:ext>
            </a:extLst>
          </p:cNvPr>
          <p:cNvSpPr/>
          <p:nvPr/>
        </p:nvSpPr>
        <p:spPr>
          <a:xfrm>
            <a:off x="2074333" y="3634410"/>
            <a:ext cx="634747" cy="1270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(MQRFH2)</a:t>
            </a:r>
          </a:p>
        </p:txBody>
      </p:sp>
      <p:sp>
        <p:nvSpPr>
          <p:cNvPr id="60" name="Rectangle 59">
            <a:extLst>
              <a:ext uri="{FF2B5EF4-FFF2-40B4-BE49-F238E27FC236}">
                <a16:creationId xmlns:a16="http://schemas.microsoft.com/office/drawing/2014/main" id="{B20B9B80-203E-8E4F-81A4-E89299910C14}"/>
              </a:ext>
            </a:extLst>
          </p:cNvPr>
          <p:cNvSpPr/>
          <p:nvPr/>
        </p:nvSpPr>
        <p:spPr>
          <a:xfrm>
            <a:off x="2074332" y="3762310"/>
            <a:ext cx="634747" cy="3175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Payload</a:t>
            </a:r>
          </a:p>
        </p:txBody>
      </p:sp>
      <p:sp>
        <p:nvSpPr>
          <p:cNvPr id="61" name="Rectangle 60">
            <a:extLst>
              <a:ext uri="{FF2B5EF4-FFF2-40B4-BE49-F238E27FC236}">
                <a16:creationId xmlns:a16="http://schemas.microsoft.com/office/drawing/2014/main" id="{BDC59151-ACE0-FD40-A13F-E9A9271F4183}"/>
              </a:ext>
            </a:extLst>
          </p:cNvPr>
          <p:cNvSpPr/>
          <p:nvPr/>
        </p:nvSpPr>
        <p:spPr>
          <a:xfrm>
            <a:off x="4161979" y="3168743"/>
            <a:ext cx="812800" cy="973667"/>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800" dirty="0">
                <a:solidFill>
                  <a:schemeClr val="tx1"/>
                </a:solidFill>
                <a:cs typeface="Arial"/>
              </a:rPr>
              <a:t>Kafka Record</a:t>
            </a:r>
          </a:p>
        </p:txBody>
      </p:sp>
      <p:sp>
        <p:nvSpPr>
          <p:cNvPr id="62" name="Rectangle 61">
            <a:extLst>
              <a:ext uri="{FF2B5EF4-FFF2-40B4-BE49-F238E27FC236}">
                <a16:creationId xmlns:a16="http://schemas.microsoft.com/office/drawing/2014/main" id="{A3068250-440E-964F-9962-416F44DE3364}"/>
              </a:ext>
            </a:extLst>
          </p:cNvPr>
          <p:cNvSpPr/>
          <p:nvPr/>
        </p:nvSpPr>
        <p:spPr>
          <a:xfrm>
            <a:off x="4246645" y="3380410"/>
            <a:ext cx="634747" cy="1270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Null key</a:t>
            </a:r>
          </a:p>
        </p:txBody>
      </p:sp>
      <p:sp>
        <p:nvSpPr>
          <p:cNvPr id="64" name="Rectangle 63">
            <a:extLst>
              <a:ext uri="{FF2B5EF4-FFF2-40B4-BE49-F238E27FC236}">
                <a16:creationId xmlns:a16="http://schemas.microsoft.com/office/drawing/2014/main" id="{363AD6E0-7D1C-3441-9F86-AA48D1B914C9}"/>
              </a:ext>
            </a:extLst>
          </p:cNvPr>
          <p:cNvSpPr/>
          <p:nvPr/>
        </p:nvSpPr>
        <p:spPr>
          <a:xfrm>
            <a:off x="4246644" y="3634410"/>
            <a:ext cx="634747" cy="4454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Value</a:t>
            </a:r>
          </a:p>
          <a:p>
            <a:pPr algn="ctr"/>
            <a:r>
              <a:rPr lang="en-US" sz="800" dirty="0">
                <a:solidFill>
                  <a:schemeClr val="tx1"/>
                </a:solidFill>
                <a:latin typeface="Courier" pitchFamily="2" charset="0"/>
                <a:cs typeface="Arial"/>
              </a:rPr>
              <a:t>byte[]</a:t>
            </a:r>
          </a:p>
        </p:txBody>
      </p:sp>
      <p:sp>
        <p:nvSpPr>
          <p:cNvPr id="65" name="Rectangle 64">
            <a:extLst>
              <a:ext uri="{FF2B5EF4-FFF2-40B4-BE49-F238E27FC236}">
                <a16:creationId xmlns:a16="http://schemas.microsoft.com/office/drawing/2014/main" id="{1B6B769E-5407-FC4F-AD1F-74083709CB9E}"/>
              </a:ext>
            </a:extLst>
          </p:cNvPr>
          <p:cNvSpPr/>
          <p:nvPr/>
        </p:nvSpPr>
        <p:spPr>
          <a:xfrm>
            <a:off x="3075823" y="3168743"/>
            <a:ext cx="812800" cy="973667"/>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800" dirty="0" err="1">
                <a:solidFill>
                  <a:schemeClr val="tx1"/>
                </a:solidFill>
                <a:cs typeface="Arial"/>
              </a:rPr>
              <a:t>SourceRecord</a:t>
            </a:r>
            <a:endParaRPr lang="en-US" sz="800" dirty="0">
              <a:solidFill>
                <a:schemeClr val="tx1"/>
              </a:solidFill>
              <a:cs typeface="Arial"/>
            </a:endParaRPr>
          </a:p>
        </p:txBody>
      </p:sp>
      <p:sp>
        <p:nvSpPr>
          <p:cNvPr id="66" name="Rectangle 65">
            <a:extLst>
              <a:ext uri="{FF2B5EF4-FFF2-40B4-BE49-F238E27FC236}">
                <a16:creationId xmlns:a16="http://schemas.microsoft.com/office/drawing/2014/main" id="{9041B98A-B9C9-D441-8372-89260805F42B}"/>
              </a:ext>
            </a:extLst>
          </p:cNvPr>
          <p:cNvSpPr/>
          <p:nvPr/>
        </p:nvSpPr>
        <p:spPr>
          <a:xfrm>
            <a:off x="3160489" y="3380410"/>
            <a:ext cx="634747" cy="1270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Schema</a:t>
            </a:r>
          </a:p>
        </p:txBody>
      </p:sp>
      <p:sp>
        <p:nvSpPr>
          <p:cNvPr id="68" name="Rectangle 67">
            <a:extLst>
              <a:ext uri="{FF2B5EF4-FFF2-40B4-BE49-F238E27FC236}">
                <a16:creationId xmlns:a16="http://schemas.microsoft.com/office/drawing/2014/main" id="{BF18CF8A-D3B8-0C4A-BBF5-14ED62794226}"/>
              </a:ext>
            </a:extLst>
          </p:cNvPr>
          <p:cNvSpPr/>
          <p:nvPr/>
        </p:nvSpPr>
        <p:spPr>
          <a:xfrm>
            <a:off x="3160488" y="3634410"/>
            <a:ext cx="634747" cy="4454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Value</a:t>
            </a:r>
          </a:p>
          <a:p>
            <a:pPr algn="ctr"/>
            <a:r>
              <a:rPr lang="en-US" sz="800" dirty="0">
                <a:solidFill>
                  <a:schemeClr val="tx1"/>
                </a:solidFill>
                <a:cs typeface="Arial"/>
              </a:rPr>
              <a:t>(may be complex)</a:t>
            </a:r>
          </a:p>
        </p:txBody>
      </p:sp>
      <p:cxnSp>
        <p:nvCxnSpPr>
          <p:cNvPr id="71" name="Curved Connector 70">
            <a:extLst>
              <a:ext uri="{FF2B5EF4-FFF2-40B4-BE49-F238E27FC236}">
                <a16:creationId xmlns:a16="http://schemas.microsoft.com/office/drawing/2014/main" id="{3FA4BFC9-B994-4A44-8BDE-4750C64A3C1B}"/>
              </a:ext>
            </a:extLst>
          </p:cNvPr>
          <p:cNvCxnSpPr>
            <a:stCxn id="42" idx="3"/>
            <a:endCxn id="36" idx="1"/>
          </p:cNvCxnSpPr>
          <p:nvPr/>
        </p:nvCxnSpPr>
        <p:spPr>
          <a:xfrm flipH="1" flipV="1">
            <a:off x="2545695" y="2550350"/>
            <a:ext cx="256772" cy="1105227"/>
          </a:xfrm>
          <a:prstGeom prst="curvedConnector5">
            <a:avLst>
              <a:gd name="adj1" fmla="val -36839"/>
              <a:gd name="adj2" fmla="val 65517"/>
              <a:gd name="adj3" fmla="val 172143"/>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Curved Connector 74">
            <a:extLst>
              <a:ext uri="{FF2B5EF4-FFF2-40B4-BE49-F238E27FC236}">
                <a16:creationId xmlns:a16="http://schemas.microsoft.com/office/drawing/2014/main" id="{60E7762D-410A-F046-A31C-8FF5B5E5D6EA}"/>
              </a:ext>
            </a:extLst>
          </p:cNvPr>
          <p:cNvCxnSpPr>
            <a:cxnSpLocks/>
          </p:cNvCxnSpPr>
          <p:nvPr/>
        </p:nvCxnSpPr>
        <p:spPr>
          <a:xfrm flipH="1">
            <a:off x="3095022" y="2552608"/>
            <a:ext cx="218017" cy="1105227"/>
          </a:xfrm>
          <a:prstGeom prst="curvedConnector5">
            <a:avLst>
              <a:gd name="adj1" fmla="val -54369"/>
              <a:gd name="adj2" fmla="val 34483"/>
              <a:gd name="adj3" fmla="val 138835"/>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Curved Connector 78">
            <a:extLst>
              <a:ext uri="{FF2B5EF4-FFF2-40B4-BE49-F238E27FC236}">
                <a16:creationId xmlns:a16="http://schemas.microsoft.com/office/drawing/2014/main" id="{3489F7A2-29DC-5447-A809-062669E0BC3E}"/>
              </a:ext>
            </a:extLst>
          </p:cNvPr>
          <p:cNvCxnSpPr>
            <a:stCxn id="65" idx="3"/>
            <a:endCxn id="41" idx="1"/>
          </p:cNvCxnSpPr>
          <p:nvPr/>
        </p:nvCxnSpPr>
        <p:spPr>
          <a:xfrm flipH="1" flipV="1">
            <a:off x="3663461" y="2550350"/>
            <a:ext cx="225162" cy="1105227"/>
          </a:xfrm>
          <a:prstGeom prst="curvedConnector5">
            <a:avLst>
              <a:gd name="adj1" fmla="val -42335"/>
              <a:gd name="adj2" fmla="val 65517"/>
              <a:gd name="adj3" fmla="val 152643"/>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Curved Connector 82">
            <a:extLst>
              <a:ext uri="{FF2B5EF4-FFF2-40B4-BE49-F238E27FC236}">
                <a16:creationId xmlns:a16="http://schemas.microsoft.com/office/drawing/2014/main" id="{3AB94FA8-8EBF-174E-9B60-0B464B89EC97}"/>
              </a:ext>
            </a:extLst>
          </p:cNvPr>
          <p:cNvCxnSpPr>
            <a:stCxn id="41" idx="3"/>
            <a:endCxn id="61" idx="1"/>
          </p:cNvCxnSpPr>
          <p:nvPr/>
        </p:nvCxnSpPr>
        <p:spPr>
          <a:xfrm flipH="1">
            <a:off x="4161979" y="2550350"/>
            <a:ext cx="249627" cy="1105227"/>
          </a:xfrm>
          <a:prstGeom prst="curvedConnector5">
            <a:avLst>
              <a:gd name="adj1" fmla="val -47485"/>
              <a:gd name="adj2" fmla="val 34483"/>
              <a:gd name="adj3" fmla="val 14070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D8D77C87-55BF-9949-A395-B7550159450E}"/>
              </a:ext>
            </a:extLst>
          </p:cNvPr>
          <p:cNvSpPr>
            <a:spLocks noGrp="1"/>
          </p:cNvSpPr>
          <p:nvPr>
            <p:ph type="sldNum" sz="quarter" idx="10"/>
          </p:nvPr>
        </p:nvSpPr>
        <p:spPr/>
        <p:txBody>
          <a:bodyPr/>
          <a:lstStyle/>
          <a:p>
            <a:fld id="{D0BE6F14-FF48-0F4F-A8AA-2E3F25371E4A}" type="slidenum">
              <a:rPr lang="en-US" smtClean="0"/>
              <a:pPr/>
              <a:t>55</a:t>
            </a:fld>
            <a:endParaRPr lang="en-US"/>
          </a:p>
        </p:txBody>
      </p:sp>
      <p:pic>
        <p:nvPicPr>
          <p:cNvPr id="32" name="Picture 31">
            <a:extLst>
              <a:ext uri="{FF2B5EF4-FFF2-40B4-BE49-F238E27FC236}">
                <a16:creationId xmlns:a16="http://schemas.microsoft.com/office/drawing/2014/main" id="{B4D58FAC-5BAD-5D49-A50C-7596A82E24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5517" y="2095885"/>
            <a:ext cx="470418" cy="621256"/>
          </a:xfrm>
          <a:prstGeom prst="rect">
            <a:avLst/>
          </a:prstGeom>
          <a:effectLst>
            <a:glow rad="101600">
              <a:schemeClr val="bg1"/>
            </a:glow>
          </a:effectLst>
        </p:spPr>
      </p:pic>
    </p:spTree>
    <p:extLst>
      <p:ext uri="{BB962C8B-B14F-4D97-AF65-F5344CB8AC3E}">
        <p14:creationId xmlns:p14="http://schemas.microsoft.com/office/powerpoint/2010/main" val="18079838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utoShape 4">
            <a:extLst>
              <a:ext uri="{FF2B5EF4-FFF2-40B4-BE49-F238E27FC236}">
                <a16:creationId xmlns:a16="http://schemas.microsoft.com/office/drawing/2014/main" id="{AFC38B93-EBEC-0B46-9A1A-683B8BF86252}"/>
              </a:ext>
            </a:extLst>
          </p:cNvPr>
          <p:cNvSpPr>
            <a:spLocks noChangeArrowheads="1"/>
          </p:cNvSpPr>
          <p:nvPr/>
        </p:nvSpPr>
        <p:spPr bwMode="auto">
          <a:xfrm>
            <a:off x="5649908" y="2022580"/>
            <a:ext cx="892800" cy="1925999"/>
          </a:xfrm>
          <a:prstGeom prst="roundRect">
            <a:avLst>
              <a:gd name="adj" fmla="val 16667"/>
            </a:avLst>
          </a:prstGeom>
          <a:solidFill>
            <a:srgbClr val="5B7BB5"/>
          </a:solidFill>
          <a:ln w="12700">
            <a:solidFill>
              <a:schemeClr val="tx2">
                <a:lumMod val="50000"/>
              </a:schemeClr>
            </a:solidFill>
            <a:prstDash val="solid"/>
            <a:round/>
            <a:headEnd/>
            <a:tailEnd/>
          </a:ln>
        </p:spPr>
        <p:txBody>
          <a:bodyPr lIns="0" tIns="0" rIns="0" bIns="0" anchor="b" anchorCtr="1"/>
          <a:lstStyle/>
          <a:p>
            <a:pPr algn="ctr"/>
            <a:endParaRPr lang="en-US" sz="1333" dirty="0">
              <a:solidFill>
                <a:schemeClr val="bg1"/>
              </a:solidFill>
            </a:endParaRPr>
          </a:p>
        </p:txBody>
      </p:sp>
      <p:sp>
        <p:nvSpPr>
          <p:cNvPr id="2" name="Title 1"/>
          <p:cNvSpPr>
            <a:spLocks noGrp="1"/>
          </p:cNvSpPr>
          <p:nvPr>
            <p:ph type="title"/>
          </p:nvPr>
        </p:nvSpPr>
        <p:spPr>
          <a:xfrm>
            <a:off x="228600" y="201168"/>
            <a:ext cx="6934200" cy="381000"/>
          </a:xfrm>
        </p:spPr>
        <p:txBody>
          <a:bodyPr/>
          <a:lstStyle/>
          <a:p>
            <a:r>
              <a:rPr lang="en-US" dirty="0"/>
              <a:t>Kafka Connect MQ Sink connector</a:t>
            </a:r>
          </a:p>
        </p:txBody>
      </p:sp>
      <p:sp>
        <p:nvSpPr>
          <p:cNvPr id="37" name="Rectangle 36">
            <a:extLst>
              <a:ext uri="{FF2B5EF4-FFF2-40B4-BE49-F238E27FC236}">
                <a16:creationId xmlns:a16="http://schemas.microsoft.com/office/drawing/2014/main" id="{BB1D991A-AA1F-D347-BC48-8EB03A5E731D}"/>
              </a:ext>
            </a:extLst>
          </p:cNvPr>
          <p:cNvSpPr/>
          <p:nvPr/>
        </p:nvSpPr>
        <p:spPr>
          <a:xfrm>
            <a:off x="1802001" y="1609038"/>
            <a:ext cx="3310449" cy="2882523"/>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wrap="square" lIns="0" tIns="0" rIns="0" bIns="0" rtlCol="0" anchor="t">
            <a:noAutofit/>
          </a:bodyPr>
          <a:lstStyle/>
          <a:p>
            <a:pPr algn="ctr"/>
            <a:r>
              <a:rPr lang="en-US" sz="1000" dirty="0">
                <a:solidFill>
                  <a:schemeClr val="tx1"/>
                </a:solidFill>
                <a:cs typeface="Arial"/>
              </a:rPr>
              <a:t>MQ Sink connector</a:t>
            </a:r>
          </a:p>
        </p:txBody>
      </p:sp>
      <p:sp>
        <p:nvSpPr>
          <p:cNvPr id="45" name="Rounded Rectangle 44">
            <a:extLst>
              <a:ext uri="{FF2B5EF4-FFF2-40B4-BE49-F238E27FC236}">
                <a16:creationId xmlns:a16="http://schemas.microsoft.com/office/drawing/2014/main" id="{B988EB55-0648-5744-ADE6-2DB4B7439BCE}"/>
              </a:ext>
            </a:extLst>
          </p:cNvPr>
          <p:cNvSpPr/>
          <p:nvPr/>
        </p:nvSpPr>
        <p:spPr>
          <a:xfrm>
            <a:off x="255808" y="2022579"/>
            <a:ext cx="891729" cy="1927592"/>
          </a:xfrm>
          <a:prstGeom prst="roundRect">
            <a:avLst/>
          </a:prstGeom>
          <a:solidFill>
            <a:schemeClr val="bg2"/>
          </a:solid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00" dirty="0">
              <a:solidFill>
                <a:schemeClr val="tx1"/>
              </a:solidFill>
              <a:cs typeface="Arial"/>
            </a:endParaRPr>
          </a:p>
        </p:txBody>
      </p:sp>
      <p:cxnSp>
        <p:nvCxnSpPr>
          <p:cNvPr id="48" name="Straight Arrow Connector 47">
            <a:extLst>
              <a:ext uri="{FF2B5EF4-FFF2-40B4-BE49-F238E27FC236}">
                <a16:creationId xmlns:a16="http://schemas.microsoft.com/office/drawing/2014/main" id="{6D5C24F9-1F21-0D4F-9A05-A46627E4D4AC}"/>
              </a:ext>
            </a:extLst>
          </p:cNvPr>
          <p:cNvCxnSpPr>
            <a:cxnSpLocks/>
            <a:stCxn id="56" idx="3"/>
            <a:endCxn id="37" idx="1"/>
          </p:cNvCxnSpPr>
          <p:nvPr/>
        </p:nvCxnSpPr>
        <p:spPr>
          <a:xfrm>
            <a:off x="1059307" y="2986375"/>
            <a:ext cx="742694" cy="63925"/>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Text Placeholder 7">
            <a:extLst>
              <a:ext uri="{FF2B5EF4-FFF2-40B4-BE49-F238E27FC236}">
                <a16:creationId xmlns:a16="http://schemas.microsoft.com/office/drawing/2014/main" id="{9F6F8102-BD6B-7A46-8074-B89AAA66C5E9}"/>
              </a:ext>
            </a:extLst>
          </p:cNvPr>
          <p:cNvSpPr txBox="1">
            <a:spLocks/>
          </p:cNvSpPr>
          <p:nvPr/>
        </p:nvSpPr>
        <p:spPr>
          <a:xfrm>
            <a:off x="6805085" y="1441344"/>
            <a:ext cx="2338913" cy="3090063"/>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Open-source – build it yourself</a:t>
            </a:r>
          </a:p>
          <a:p>
            <a:r>
              <a:rPr lang="en-US" sz="1200" dirty="0"/>
              <a:t>Use any supported MQ release</a:t>
            </a:r>
          </a:p>
          <a:p>
            <a:r>
              <a:rPr lang="en-US" sz="1200" dirty="0"/>
              <a:t>Uses JMS client internally</a:t>
            </a:r>
          </a:p>
          <a:p>
            <a:r>
              <a:rPr lang="en-US" sz="1200" dirty="0"/>
              <a:t>Client connections</a:t>
            </a:r>
          </a:p>
          <a:p>
            <a:r>
              <a:rPr lang="en-US" sz="1200" dirty="0"/>
              <a:t>Supports TLS, authentication</a:t>
            </a:r>
          </a:p>
          <a:p>
            <a:r>
              <a:rPr lang="en-US" sz="1200" dirty="0"/>
              <a:t>Kafka topic -&gt; MQ queue</a:t>
            </a:r>
          </a:p>
          <a:p>
            <a:r>
              <a:rPr lang="en-US" sz="1200" dirty="0"/>
              <a:t>Support for binary, text, JSON</a:t>
            </a:r>
          </a:p>
          <a:p>
            <a:r>
              <a:rPr lang="en-US" sz="1200" dirty="0"/>
              <a:t>Easy to extend</a:t>
            </a:r>
          </a:p>
        </p:txBody>
      </p:sp>
      <p:sp>
        <p:nvSpPr>
          <p:cNvPr id="36" name="Rectangle 35">
            <a:extLst>
              <a:ext uri="{FF2B5EF4-FFF2-40B4-BE49-F238E27FC236}">
                <a16:creationId xmlns:a16="http://schemas.microsoft.com/office/drawing/2014/main" id="{84871C74-94A8-2449-A6F8-371E9C039255}"/>
              </a:ext>
            </a:extLst>
          </p:cNvPr>
          <p:cNvSpPr/>
          <p:nvPr/>
        </p:nvSpPr>
        <p:spPr>
          <a:xfrm>
            <a:off x="2545695" y="2406513"/>
            <a:ext cx="748145" cy="287674"/>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wrap="square" lIns="0" tIns="0" rIns="0" bIns="0" rtlCol="0" anchor="ctr">
            <a:noAutofit/>
          </a:bodyPr>
          <a:lstStyle/>
          <a:p>
            <a:pPr algn="ctr"/>
            <a:r>
              <a:rPr lang="en-US" sz="900" dirty="0">
                <a:solidFill>
                  <a:schemeClr val="tx1"/>
                </a:solidFill>
                <a:cs typeface="Arial"/>
              </a:rPr>
              <a:t>Converter</a:t>
            </a:r>
          </a:p>
        </p:txBody>
      </p:sp>
      <p:sp>
        <p:nvSpPr>
          <p:cNvPr id="41" name="Rectangle 40">
            <a:extLst>
              <a:ext uri="{FF2B5EF4-FFF2-40B4-BE49-F238E27FC236}">
                <a16:creationId xmlns:a16="http://schemas.microsoft.com/office/drawing/2014/main" id="{E9212A69-E717-3B4D-9D76-4B4BD4A9F1EC}"/>
              </a:ext>
            </a:extLst>
          </p:cNvPr>
          <p:cNvSpPr/>
          <p:nvPr/>
        </p:nvSpPr>
        <p:spPr>
          <a:xfrm>
            <a:off x="3663461" y="2406513"/>
            <a:ext cx="748145" cy="287674"/>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wrap="square" lIns="0" tIns="0" rIns="0" bIns="0" rtlCol="0" anchor="ctr">
            <a:noAutofit/>
          </a:bodyPr>
          <a:lstStyle/>
          <a:p>
            <a:pPr algn="ctr"/>
            <a:r>
              <a:rPr lang="en-US" sz="800" dirty="0" err="1">
                <a:solidFill>
                  <a:schemeClr val="tx1"/>
                </a:solidFill>
                <a:cs typeface="Arial"/>
              </a:rPr>
              <a:t>MessageBuilder</a:t>
            </a:r>
            <a:endParaRPr lang="en-US" sz="800" dirty="0">
              <a:solidFill>
                <a:schemeClr val="tx1"/>
              </a:solidFill>
              <a:cs typeface="Arial"/>
            </a:endParaRPr>
          </a:p>
        </p:txBody>
      </p:sp>
      <p:cxnSp>
        <p:nvCxnSpPr>
          <p:cNvPr id="49" name="Straight Arrow Connector 48">
            <a:extLst>
              <a:ext uri="{FF2B5EF4-FFF2-40B4-BE49-F238E27FC236}">
                <a16:creationId xmlns:a16="http://schemas.microsoft.com/office/drawing/2014/main" id="{E966CC16-7BCF-D244-B532-672DB0E25A23}"/>
              </a:ext>
            </a:extLst>
          </p:cNvPr>
          <p:cNvCxnSpPr>
            <a:cxnSpLocks/>
            <a:stCxn id="37" idx="3"/>
            <a:endCxn id="29" idx="1"/>
          </p:cNvCxnSpPr>
          <p:nvPr/>
        </p:nvCxnSpPr>
        <p:spPr>
          <a:xfrm flipV="1">
            <a:off x="5112450" y="2990504"/>
            <a:ext cx="590649" cy="59796"/>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A417E2F8-D766-FA41-AA96-754FCF8BB275}"/>
              </a:ext>
            </a:extLst>
          </p:cNvPr>
          <p:cNvSpPr/>
          <p:nvPr/>
        </p:nvSpPr>
        <p:spPr>
          <a:xfrm>
            <a:off x="3457226" y="4727079"/>
            <a:ext cx="5207000" cy="300082"/>
          </a:xfrm>
          <a:prstGeom prst="rect">
            <a:avLst/>
          </a:prstGeom>
        </p:spPr>
        <p:txBody>
          <a:bodyPr wrap="square">
            <a:spAutoFit/>
          </a:bodyPr>
          <a:lstStyle/>
          <a:p>
            <a:r>
              <a:rPr lang="en-US" dirty="0">
                <a:hlinkClick r:id="rId2"/>
              </a:rPr>
              <a:t>https://</a:t>
            </a:r>
            <a:r>
              <a:rPr lang="en-US" dirty="0" err="1">
                <a:hlinkClick r:id="rId2"/>
              </a:rPr>
              <a:t>github.com</a:t>
            </a:r>
            <a:r>
              <a:rPr lang="en-US" dirty="0">
                <a:hlinkClick r:id="rId2"/>
              </a:rPr>
              <a:t>/</a:t>
            </a:r>
            <a:r>
              <a:rPr lang="en-US" dirty="0" err="1">
                <a:hlinkClick r:id="rId2"/>
              </a:rPr>
              <a:t>ibm</a:t>
            </a:r>
            <a:r>
              <a:rPr lang="en-US" dirty="0">
                <a:hlinkClick r:id="rId2"/>
              </a:rPr>
              <a:t>-messaging/</a:t>
            </a:r>
            <a:r>
              <a:rPr lang="en-US" dirty="0" err="1">
                <a:hlinkClick r:id="rId2"/>
              </a:rPr>
              <a:t>kafka</a:t>
            </a:r>
            <a:r>
              <a:rPr lang="en-US" dirty="0">
                <a:hlinkClick r:id="rId2"/>
              </a:rPr>
              <a:t>-connect-</a:t>
            </a:r>
            <a:r>
              <a:rPr lang="en-US" dirty="0" err="1">
                <a:hlinkClick r:id="rId2"/>
              </a:rPr>
              <a:t>mq</a:t>
            </a:r>
            <a:r>
              <a:rPr lang="en-US" dirty="0">
                <a:hlinkClick r:id="rId2"/>
              </a:rPr>
              <a:t>-sink</a:t>
            </a:r>
            <a:endParaRPr lang="en-US" dirty="0"/>
          </a:p>
        </p:txBody>
      </p:sp>
      <p:sp>
        <p:nvSpPr>
          <p:cNvPr id="29" name="Rounded Rectangle 28">
            <a:extLst>
              <a:ext uri="{FF2B5EF4-FFF2-40B4-BE49-F238E27FC236}">
                <a16:creationId xmlns:a16="http://schemas.microsoft.com/office/drawing/2014/main" id="{2E97547F-B101-1B4D-AC49-E452C61BB3D3}"/>
              </a:ext>
            </a:extLst>
          </p:cNvPr>
          <p:cNvSpPr/>
          <p:nvPr/>
        </p:nvSpPr>
        <p:spPr bwMode="auto">
          <a:xfrm>
            <a:off x="5703099" y="2922449"/>
            <a:ext cx="765434" cy="136109"/>
          </a:xfrm>
          <a:prstGeom prst="roundRect">
            <a:avLst/>
          </a:prstGeom>
          <a:solidFill>
            <a:schemeClr val="bg2"/>
          </a:solidFill>
          <a:ln>
            <a:solidFill>
              <a:schemeClr val="tx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700" b="1" dirty="0">
                <a:solidFill>
                  <a:schemeClr val="tx1"/>
                </a:solidFill>
              </a:rPr>
              <a:t>FROM.KAFKA.Q</a:t>
            </a:r>
          </a:p>
        </p:txBody>
      </p:sp>
      <p:pic>
        <p:nvPicPr>
          <p:cNvPr id="53" name="Picture 52">
            <a:extLst>
              <a:ext uri="{FF2B5EF4-FFF2-40B4-BE49-F238E27FC236}">
                <a16:creationId xmlns:a16="http://schemas.microsoft.com/office/drawing/2014/main" id="{EA6EBFDC-4097-B148-B6C0-0D07ED379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057" y="2069138"/>
            <a:ext cx="584840" cy="584840"/>
          </a:xfrm>
          <a:prstGeom prst="rect">
            <a:avLst/>
          </a:prstGeom>
        </p:spPr>
      </p:pic>
      <p:sp>
        <p:nvSpPr>
          <p:cNvPr id="56" name="Rounded Rectangle 55">
            <a:extLst>
              <a:ext uri="{FF2B5EF4-FFF2-40B4-BE49-F238E27FC236}">
                <a16:creationId xmlns:a16="http://schemas.microsoft.com/office/drawing/2014/main" id="{79A7C10A-1E37-7142-8CD9-FFF3A3157A9B}"/>
              </a:ext>
            </a:extLst>
          </p:cNvPr>
          <p:cNvSpPr/>
          <p:nvPr/>
        </p:nvSpPr>
        <p:spPr bwMode="auto">
          <a:xfrm>
            <a:off x="330199" y="2922449"/>
            <a:ext cx="729108" cy="127851"/>
          </a:xfrm>
          <a:prstGeom prst="roundRect">
            <a:avLst/>
          </a:prstGeom>
          <a:solidFill>
            <a:schemeClr val="accent4"/>
          </a:solidFill>
          <a:ln>
            <a:solidFill>
              <a:schemeClr val="accent4"/>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700" b="1" dirty="0">
                <a:solidFill>
                  <a:schemeClr val="bg2"/>
                </a:solidFill>
              </a:rPr>
              <a:t>TO.MQ.TOPIC</a:t>
            </a:r>
          </a:p>
        </p:txBody>
      </p:sp>
      <p:sp>
        <p:nvSpPr>
          <p:cNvPr id="42" name="Rectangle 41">
            <a:extLst>
              <a:ext uri="{FF2B5EF4-FFF2-40B4-BE49-F238E27FC236}">
                <a16:creationId xmlns:a16="http://schemas.microsoft.com/office/drawing/2014/main" id="{DDFE353A-856C-9C4A-8ACC-A30BF5B3B676}"/>
              </a:ext>
            </a:extLst>
          </p:cNvPr>
          <p:cNvSpPr/>
          <p:nvPr/>
        </p:nvSpPr>
        <p:spPr>
          <a:xfrm>
            <a:off x="1994294" y="3168743"/>
            <a:ext cx="812800" cy="973667"/>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800" dirty="0">
                <a:solidFill>
                  <a:schemeClr val="tx1"/>
                </a:solidFill>
                <a:cs typeface="Arial"/>
              </a:rPr>
              <a:t>Kafka Record</a:t>
            </a:r>
          </a:p>
        </p:txBody>
      </p:sp>
      <p:sp>
        <p:nvSpPr>
          <p:cNvPr id="57" name="Rectangle 56">
            <a:extLst>
              <a:ext uri="{FF2B5EF4-FFF2-40B4-BE49-F238E27FC236}">
                <a16:creationId xmlns:a16="http://schemas.microsoft.com/office/drawing/2014/main" id="{55F5F28A-3ACF-5F43-92B3-4B98BCD6F99E}"/>
              </a:ext>
            </a:extLst>
          </p:cNvPr>
          <p:cNvSpPr/>
          <p:nvPr/>
        </p:nvSpPr>
        <p:spPr>
          <a:xfrm>
            <a:off x="2078960" y="3380410"/>
            <a:ext cx="634747" cy="1270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Key</a:t>
            </a:r>
          </a:p>
        </p:txBody>
      </p:sp>
      <p:sp>
        <p:nvSpPr>
          <p:cNvPr id="60" name="Rectangle 59">
            <a:extLst>
              <a:ext uri="{FF2B5EF4-FFF2-40B4-BE49-F238E27FC236}">
                <a16:creationId xmlns:a16="http://schemas.microsoft.com/office/drawing/2014/main" id="{B20B9B80-203E-8E4F-81A4-E89299910C14}"/>
              </a:ext>
            </a:extLst>
          </p:cNvPr>
          <p:cNvSpPr/>
          <p:nvPr/>
        </p:nvSpPr>
        <p:spPr>
          <a:xfrm>
            <a:off x="2078959" y="3628153"/>
            <a:ext cx="634747" cy="451657"/>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Value</a:t>
            </a:r>
          </a:p>
          <a:p>
            <a:pPr algn="ctr"/>
            <a:r>
              <a:rPr lang="en-US" sz="800" dirty="0">
                <a:solidFill>
                  <a:schemeClr val="tx1"/>
                </a:solidFill>
                <a:latin typeface="Courier" pitchFamily="2" charset="0"/>
                <a:cs typeface="Arial"/>
              </a:rPr>
              <a:t>byte[]</a:t>
            </a:r>
          </a:p>
        </p:txBody>
      </p:sp>
      <p:sp>
        <p:nvSpPr>
          <p:cNvPr id="61" name="Rectangle 60">
            <a:extLst>
              <a:ext uri="{FF2B5EF4-FFF2-40B4-BE49-F238E27FC236}">
                <a16:creationId xmlns:a16="http://schemas.microsoft.com/office/drawing/2014/main" id="{BDC59151-ACE0-FD40-A13F-E9A9271F4183}"/>
              </a:ext>
            </a:extLst>
          </p:cNvPr>
          <p:cNvSpPr/>
          <p:nvPr/>
        </p:nvSpPr>
        <p:spPr>
          <a:xfrm>
            <a:off x="4154742" y="3168743"/>
            <a:ext cx="812800" cy="973667"/>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800" dirty="0">
                <a:solidFill>
                  <a:schemeClr val="tx1"/>
                </a:solidFill>
                <a:cs typeface="Arial"/>
              </a:rPr>
              <a:t>MQ Message</a:t>
            </a:r>
          </a:p>
        </p:txBody>
      </p:sp>
      <p:sp>
        <p:nvSpPr>
          <p:cNvPr id="62" name="Rectangle 61">
            <a:extLst>
              <a:ext uri="{FF2B5EF4-FFF2-40B4-BE49-F238E27FC236}">
                <a16:creationId xmlns:a16="http://schemas.microsoft.com/office/drawing/2014/main" id="{A3068250-440E-964F-9962-416F44DE3364}"/>
              </a:ext>
            </a:extLst>
          </p:cNvPr>
          <p:cNvSpPr/>
          <p:nvPr/>
        </p:nvSpPr>
        <p:spPr>
          <a:xfrm>
            <a:off x="4239408" y="3380410"/>
            <a:ext cx="634747" cy="1270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MQMD</a:t>
            </a:r>
          </a:p>
        </p:txBody>
      </p:sp>
      <p:sp>
        <p:nvSpPr>
          <p:cNvPr id="64" name="Rectangle 63">
            <a:extLst>
              <a:ext uri="{FF2B5EF4-FFF2-40B4-BE49-F238E27FC236}">
                <a16:creationId xmlns:a16="http://schemas.microsoft.com/office/drawing/2014/main" id="{363AD6E0-7D1C-3441-9F86-AA48D1B914C9}"/>
              </a:ext>
            </a:extLst>
          </p:cNvPr>
          <p:cNvSpPr/>
          <p:nvPr/>
        </p:nvSpPr>
        <p:spPr>
          <a:xfrm>
            <a:off x="4239407" y="3767666"/>
            <a:ext cx="634747" cy="312143"/>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Payload</a:t>
            </a:r>
          </a:p>
        </p:txBody>
      </p:sp>
      <p:sp>
        <p:nvSpPr>
          <p:cNvPr id="65" name="Rectangle 64">
            <a:extLst>
              <a:ext uri="{FF2B5EF4-FFF2-40B4-BE49-F238E27FC236}">
                <a16:creationId xmlns:a16="http://schemas.microsoft.com/office/drawing/2014/main" id="{1B6B769E-5407-FC4F-AD1F-74083709CB9E}"/>
              </a:ext>
            </a:extLst>
          </p:cNvPr>
          <p:cNvSpPr/>
          <p:nvPr/>
        </p:nvSpPr>
        <p:spPr>
          <a:xfrm>
            <a:off x="3075823" y="3168743"/>
            <a:ext cx="812800" cy="973667"/>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800" dirty="0" err="1">
                <a:solidFill>
                  <a:schemeClr val="tx1"/>
                </a:solidFill>
                <a:cs typeface="Arial"/>
              </a:rPr>
              <a:t>SinkRecord</a:t>
            </a:r>
            <a:endParaRPr lang="en-US" sz="800" dirty="0">
              <a:solidFill>
                <a:schemeClr val="tx1"/>
              </a:solidFill>
              <a:cs typeface="Arial"/>
            </a:endParaRPr>
          </a:p>
        </p:txBody>
      </p:sp>
      <p:sp>
        <p:nvSpPr>
          <p:cNvPr id="66" name="Rectangle 65">
            <a:extLst>
              <a:ext uri="{FF2B5EF4-FFF2-40B4-BE49-F238E27FC236}">
                <a16:creationId xmlns:a16="http://schemas.microsoft.com/office/drawing/2014/main" id="{9041B98A-B9C9-D441-8372-89260805F42B}"/>
              </a:ext>
            </a:extLst>
          </p:cNvPr>
          <p:cNvSpPr/>
          <p:nvPr/>
        </p:nvSpPr>
        <p:spPr>
          <a:xfrm>
            <a:off x="3160489" y="3380410"/>
            <a:ext cx="634747" cy="1270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Schema</a:t>
            </a:r>
          </a:p>
        </p:txBody>
      </p:sp>
      <p:sp>
        <p:nvSpPr>
          <p:cNvPr id="68" name="Rectangle 67">
            <a:extLst>
              <a:ext uri="{FF2B5EF4-FFF2-40B4-BE49-F238E27FC236}">
                <a16:creationId xmlns:a16="http://schemas.microsoft.com/office/drawing/2014/main" id="{BF18CF8A-D3B8-0C4A-BBF5-14ED62794226}"/>
              </a:ext>
            </a:extLst>
          </p:cNvPr>
          <p:cNvSpPr/>
          <p:nvPr/>
        </p:nvSpPr>
        <p:spPr>
          <a:xfrm>
            <a:off x="3160488" y="3634410"/>
            <a:ext cx="634747" cy="4454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Value</a:t>
            </a:r>
          </a:p>
          <a:p>
            <a:pPr algn="ctr"/>
            <a:r>
              <a:rPr lang="en-US" sz="800" dirty="0">
                <a:solidFill>
                  <a:schemeClr val="tx1"/>
                </a:solidFill>
                <a:cs typeface="Arial"/>
              </a:rPr>
              <a:t>(may be complex)</a:t>
            </a:r>
          </a:p>
        </p:txBody>
      </p:sp>
      <p:cxnSp>
        <p:nvCxnSpPr>
          <p:cNvPr id="71" name="Curved Connector 70">
            <a:extLst>
              <a:ext uri="{FF2B5EF4-FFF2-40B4-BE49-F238E27FC236}">
                <a16:creationId xmlns:a16="http://schemas.microsoft.com/office/drawing/2014/main" id="{3FA4BFC9-B994-4A44-8BDE-4750C64A3C1B}"/>
              </a:ext>
            </a:extLst>
          </p:cNvPr>
          <p:cNvCxnSpPr>
            <a:stCxn id="42" idx="3"/>
            <a:endCxn id="36" idx="1"/>
          </p:cNvCxnSpPr>
          <p:nvPr/>
        </p:nvCxnSpPr>
        <p:spPr>
          <a:xfrm flipH="1" flipV="1">
            <a:off x="2545695" y="2550350"/>
            <a:ext cx="261399" cy="1105227"/>
          </a:xfrm>
          <a:prstGeom prst="curvedConnector5">
            <a:avLst>
              <a:gd name="adj1" fmla="val -34680"/>
              <a:gd name="adj2" fmla="val 65517"/>
              <a:gd name="adj3" fmla="val 164836"/>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Curved Connector 74">
            <a:extLst>
              <a:ext uri="{FF2B5EF4-FFF2-40B4-BE49-F238E27FC236}">
                <a16:creationId xmlns:a16="http://schemas.microsoft.com/office/drawing/2014/main" id="{60E7762D-410A-F046-A31C-8FF5B5E5D6EA}"/>
              </a:ext>
            </a:extLst>
          </p:cNvPr>
          <p:cNvCxnSpPr>
            <a:stCxn id="36" idx="3"/>
            <a:endCxn id="65" idx="1"/>
          </p:cNvCxnSpPr>
          <p:nvPr/>
        </p:nvCxnSpPr>
        <p:spPr>
          <a:xfrm flipH="1">
            <a:off x="3075823" y="2550350"/>
            <a:ext cx="218017" cy="1105227"/>
          </a:xfrm>
          <a:prstGeom prst="curvedConnector5">
            <a:avLst>
              <a:gd name="adj1" fmla="val -54369"/>
              <a:gd name="adj2" fmla="val 34483"/>
              <a:gd name="adj3" fmla="val 138835"/>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Curved Connector 78">
            <a:extLst>
              <a:ext uri="{FF2B5EF4-FFF2-40B4-BE49-F238E27FC236}">
                <a16:creationId xmlns:a16="http://schemas.microsoft.com/office/drawing/2014/main" id="{3489F7A2-29DC-5447-A809-062669E0BC3E}"/>
              </a:ext>
            </a:extLst>
          </p:cNvPr>
          <p:cNvCxnSpPr>
            <a:stCxn id="65" idx="3"/>
            <a:endCxn id="41" idx="1"/>
          </p:cNvCxnSpPr>
          <p:nvPr/>
        </p:nvCxnSpPr>
        <p:spPr>
          <a:xfrm flipH="1" flipV="1">
            <a:off x="3663461" y="2550350"/>
            <a:ext cx="225162" cy="1105227"/>
          </a:xfrm>
          <a:prstGeom prst="curvedConnector5">
            <a:avLst>
              <a:gd name="adj1" fmla="val -44086"/>
              <a:gd name="adj2" fmla="val 65517"/>
              <a:gd name="adj3" fmla="val 152643"/>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Curved Connector 82">
            <a:extLst>
              <a:ext uri="{FF2B5EF4-FFF2-40B4-BE49-F238E27FC236}">
                <a16:creationId xmlns:a16="http://schemas.microsoft.com/office/drawing/2014/main" id="{3AB94FA8-8EBF-174E-9B60-0B464B89EC97}"/>
              </a:ext>
            </a:extLst>
          </p:cNvPr>
          <p:cNvCxnSpPr>
            <a:stCxn id="41" idx="3"/>
            <a:endCxn id="61" idx="1"/>
          </p:cNvCxnSpPr>
          <p:nvPr/>
        </p:nvCxnSpPr>
        <p:spPr>
          <a:xfrm flipH="1">
            <a:off x="4154742" y="2550350"/>
            <a:ext cx="256864" cy="1105227"/>
          </a:xfrm>
          <a:prstGeom prst="curvedConnector5">
            <a:avLst>
              <a:gd name="adj1" fmla="val -39895"/>
              <a:gd name="adj2" fmla="val 34483"/>
              <a:gd name="adj3" fmla="val 132223"/>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AAAA202C-4989-6F42-8BBE-86C9F6D6259D}"/>
              </a:ext>
            </a:extLst>
          </p:cNvPr>
          <p:cNvSpPr/>
          <p:nvPr/>
        </p:nvSpPr>
        <p:spPr>
          <a:xfrm>
            <a:off x="4239407" y="3641567"/>
            <a:ext cx="634747" cy="127000"/>
          </a:xfrm>
          <a:prstGeom prst="rect">
            <a:avLst/>
          </a:prstGeom>
          <a:solidFill>
            <a:schemeClr val="bg2"/>
          </a:solidFill>
          <a:ln w="127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tx1"/>
                </a:solidFill>
                <a:cs typeface="Arial"/>
              </a:rPr>
              <a:t>(MQRFH2)</a:t>
            </a:r>
          </a:p>
        </p:txBody>
      </p:sp>
      <p:sp>
        <p:nvSpPr>
          <p:cNvPr id="4" name="Slide Number Placeholder 3">
            <a:extLst>
              <a:ext uri="{FF2B5EF4-FFF2-40B4-BE49-F238E27FC236}">
                <a16:creationId xmlns:a16="http://schemas.microsoft.com/office/drawing/2014/main" id="{26724724-9BB5-4A42-9029-EB3B32F08FB7}"/>
              </a:ext>
            </a:extLst>
          </p:cNvPr>
          <p:cNvSpPr>
            <a:spLocks noGrp="1"/>
          </p:cNvSpPr>
          <p:nvPr>
            <p:ph type="sldNum" sz="quarter" idx="10"/>
          </p:nvPr>
        </p:nvSpPr>
        <p:spPr/>
        <p:txBody>
          <a:bodyPr/>
          <a:lstStyle/>
          <a:p>
            <a:fld id="{D0BE6F14-FF48-0F4F-A8AA-2E3F25371E4A}" type="slidenum">
              <a:rPr lang="en-US" smtClean="0"/>
              <a:pPr/>
              <a:t>56</a:t>
            </a:fld>
            <a:endParaRPr lang="en-US"/>
          </a:p>
        </p:txBody>
      </p:sp>
      <p:pic>
        <p:nvPicPr>
          <p:cNvPr id="32" name="Picture 31">
            <a:extLst>
              <a:ext uri="{FF2B5EF4-FFF2-40B4-BE49-F238E27FC236}">
                <a16:creationId xmlns:a16="http://schemas.microsoft.com/office/drawing/2014/main" id="{4689ADDD-48D6-C647-B142-20B9E978BD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44" y="2113451"/>
            <a:ext cx="470418" cy="621256"/>
          </a:xfrm>
          <a:prstGeom prst="rect">
            <a:avLst/>
          </a:prstGeom>
          <a:effectLst>
            <a:glow rad="101600">
              <a:schemeClr val="bg1"/>
            </a:glow>
          </a:effectLst>
        </p:spPr>
      </p:pic>
    </p:spTree>
    <p:extLst>
      <p:ext uri="{BB962C8B-B14F-4D97-AF65-F5344CB8AC3E}">
        <p14:creationId xmlns:p14="http://schemas.microsoft.com/office/powerpoint/2010/main" val="10720313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ounded Rectangle 61">
            <a:extLst>
              <a:ext uri="{FF2B5EF4-FFF2-40B4-BE49-F238E27FC236}">
                <a16:creationId xmlns:a16="http://schemas.microsoft.com/office/drawing/2014/main" id="{D51D19B2-2F91-2B49-BA90-9E9230B15A63}"/>
              </a:ext>
            </a:extLst>
          </p:cNvPr>
          <p:cNvSpPr/>
          <p:nvPr/>
        </p:nvSpPr>
        <p:spPr>
          <a:xfrm>
            <a:off x="5670817" y="2420962"/>
            <a:ext cx="2891790" cy="805769"/>
          </a:xfrm>
          <a:prstGeom prst="roundRect">
            <a:avLst/>
          </a:prstGeom>
          <a:solidFill>
            <a:schemeClr val="accent2">
              <a:lumMod val="20000"/>
              <a:lumOff val="80000"/>
            </a:schemeClr>
          </a:solidFill>
          <a:ln w="15875">
            <a:solidFill>
              <a:schemeClr val="tx1"/>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t">
            <a:noAutofit/>
          </a:bodyPr>
          <a:lstStyle/>
          <a:p>
            <a:pPr algn="ctr" defTabSz="514337">
              <a:defRPr/>
            </a:pPr>
            <a:endParaRPr lang="en-US" sz="825" b="1" dirty="0">
              <a:solidFill>
                <a:srgbClr val="FFFFFF"/>
              </a:solidFill>
              <a:latin typeface="IBM Plex Sans SemiBold" charset="0"/>
              <a:ea typeface="IBM Plex Sans SemiBold" charset="0"/>
              <a:cs typeface="IBM Plex Sans SemiBold" charset="0"/>
            </a:endParaRPr>
          </a:p>
        </p:txBody>
      </p:sp>
      <p:cxnSp>
        <p:nvCxnSpPr>
          <p:cNvPr id="63" name="Straight Arrow Connector 62">
            <a:extLst>
              <a:ext uri="{FF2B5EF4-FFF2-40B4-BE49-F238E27FC236}">
                <a16:creationId xmlns:a16="http://schemas.microsoft.com/office/drawing/2014/main" id="{C2533CB6-BC5F-E944-8A10-BF37AB08E748}"/>
              </a:ext>
            </a:extLst>
          </p:cNvPr>
          <p:cNvCxnSpPr>
            <a:cxnSpLocks/>
          </p:cNvCxnSpPr>
          <p:nvPr/>
        </p:nvCxnSpPr>
        <p:spPr>
          <a:xfrm>
            <a:off x="7625945" y="2929336"/>
            <a:ext cx="0" cy="617382"/>
          </a:xfrm>
          <a:prstGeom prst="straightConnector1">
            <a:avLst/>
          </a:prstGeom>
          <a:ln w="34925" cap="rnd">
            <a:solidFill>
              <a:schemeClr val="accent4"/>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0831C496-23FF-5C40-8EFB-E0DF90FD7A97}"/>
              </a:ext>
            </a:extLst>
          </p:cNvPr>
          <p:cNvCxnSpPr>
            <a:cxnSpLocks/>
            <a:endCxn id="67" idx="1"/>
          </p:cNvCxnSpPr>
          <p:nvPr/>
        </p:nvCxnSpPr>
        <p:spPr>
          <a:xfrm>
            <a:off x="6500373" y="3546718"/>
            <a:ext cx="326717" cy="0"/>
          </a:xfrm>
          <a:prstGeom prst="straightConnector1">
            <a:avLst/>
          </a:prstGeom>
          <a:ln w="34925" cap="rnd">
            <a:solidFill>
              <a:srgbClr val="0260FC"/>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99320046-EC63-7740-B641-962C888F26FB}"/>
              </a:ext>
            </a:extLst>
          </p:cNvPr>
          <p:cNvCxnSpPr>
            <a:cxnSpLocks/>
            <a:stCxn id="67" idx="3"/>
          </p:cNvCxnSpPr>
          <p:nvPr/>
        </p:nvCxnSpPr>
        <p:spPr>
          <a:xfrm>
            <a:off x="7339408" y="3546718"/>
            <a:ext cx="286538" cy="0"/>
          </a:xfrm>
          <a:prstGeom prst="straightConnector1">
            <a:avLst/>
          </a:prstGeom>
          <a:ln w="34925" cap="rnd">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EE1EBBB0-B12E-B748-B87C-299820BF3596}"/>
              </a:ext>
            </a:extLst>
          </p:cNvPr>
          <p:cNvCxnSpPr/>
          <p:nvPr/>
        </p:nvCxnSpPr>
        <p:spPr>
          <a:xfrm>
            <a:off x="7137131" y="3546718"/>
            <a:ext cx="0" cy="0"/>
          </a:xfrm>
          <a:prstGeom prst="straightConnector1">
            <a:avLst/>
          </a:prstGeom>
          <a:ln w="34925" cap="rnd">
            <a:solidFill>
              <a:srgbClr val="0064FF"/>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67" name="Picture 66">
            <a:extLst>
              <a:ext uri="{FF2B5EF4-FFF2-40B4-BE49-F238E27FC236}">
                <a16:creationId xmlns:a16="http://schemas.microsoft.com/office/drawing/2014/main" id="{9E175770-445B-5849-BDFF-5A27EE680B95}"/>
              </a:ext>
            </a:extLst>
          </p:cNvPr>
          <p:cNvPicPr>
            <a:picLocks noChangeAspect="1"/>
          </p:cNvPicPr>
          <p:nvPr/>
        </p:nvPicPr>
        <p:blipFill>
          <a:blip r:embed="rId3">
            <a:clrChange>
              <a:clrFrom>
                <a:srgbClr val="000000">
                  <a:alpha val="0"/>
                </a:srgbClr>
              </a:clrFrom>
              <a:clrTo>
                <a:srgbClr val="000000">
                  <a:alpha val="0"/>
                </a:srgbClr>
              </a:clrTo>
            </a:clrChange>
            <a:alphaModFix/>
            <a:biLevel thresh="25000"/>
          </a:blip>
          <a:stretch>
            <a:fillRect/>
          </a:stretch>
        </p:blipFill>
        <p:spPr>
          <a:xfrm>
            <a:off x="6827088" y="3282021"/>
            <a:ext cx="512319" cy="529397"/>
          </a:xfrm>
          <a:prstGeom prst="rect">
            <a:avLst/>
          </a:prstGeom>
          <a:noFill/>
        </p:spPr>
      </p:pic>
      <p:sp>
        <p:nvSpPr>
          <p:cNvPr id="68" name="Rounded Rectangle 75">
            <a:extLst>
              <a:ext uri="{FF2B5EF4-FFF2-40B4-BE49-F238E27FC236}">
                <a16:creationId xmlns:a16="http://schemas.microsoft.com/office/drawing/2014/main" id="{42F21A3C-943B-8B49-91E4-B1EA2427B4AF}"/>
              </a:ext>
            </a:extLst>
          </p:cNvPr>
          <p:cNvSpPr/>
          <p:nvPr/>
        </p:nvSpPr>
        <p:spPr>
          <a:xfrm>
            <a:off x="5890659" y="2690652"/>
            <a:ext cx="1219425" cy="146957"/>
          </a:xfrm>
          <a:prstGeom prst="flowChartTerminator">
            <a:avLst/>
          </a:prstGeom>
          <a:solidFill>
            <a:srgbClr val="0260FC"/>
          </a:solidFill>
          <a:ln w="15875">
            <a:solidFill>
              <a:srgbClr val="0260FC"/>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514337">
              <a:defRPr/>
            </a:pPr>
            <a:endParaRPr lang="en-US" sz="900" dirty="0" err="1">
              <a:solidFill>
                <a:srgbClr val="FFFFFF"/>
              </a:solidFill>
              <a:cs typeface="Arial"/>
            </a:endParaRPr>
          </a:p>
        </p:txBody>
      </p:sp>
      <p:sp>
        <p:nvSpPr>
          <p:cNvPr id="69" name="Rounded Rectangle 96">
            <a:extLst>
              <a:ext uri="{FF2B5EF4-FFF2-40B4-BE49-F238E27FC236}">
                <a16:creationId xmlns:a16="http://schemas.microsoft.com/office/drawing/2014/main" id="{07A07A12-64A6-D646-97B9-C1CFD22839FB}"/>
              </a:ext>
            </a:extLst>
          </p:cNvPr>
          <p:cNvSpPr/>
          <p:nvPr/>
        </p:nvSpPr>
        <p:spPr>
          <a:xfrm>
            <a:off x="7167476" y="2782380"/>
            <a:ext cx="879882" cy="146957"/>
          </a:xfrm>
          <a:prstGeom prst="flowChartTerminator">
            <a:avLst/>
          </a:prstGeom>
          <a:solidFill>
            <a:schemeClr val="accent4"/>
          </a:solidFill>
          <a:ln w="15875">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514337">
              <a:defRPr/>
            </a:pPr>
            <a:endParaRPr lang="en-US" sz="900" dirty="0" err="1">
              <a:solidFill>
                <a:srgbClr val="FFFFFF"/>
              </a:solidFill>
              <a:latin typeface="Arial"/>
              <a:cs typeface="Arial"/>
            </a:endParaRPr>
          </a:p>
        </p:txBody>
      </p:sp>
      <p:cxnSp>
        <p:nvCxnSpPr>
          <p:cNvPr id="71" name="Straight Arrow Connector 70">
            <a:extLst>
              <a:ext uri="{FF2B5EF4-FFF2-40B4-BE49-F238E27FC236}">
                <a16:creationId xmlns:a16="http://schemas.microsoft.com/office/drawing/2014/main" id="{57A5E13C-BD38-3148-A77F-C52CE3C58A95}"/>
              </a:ext>
            </a:extLst>
          </p:cNvPr>
          <p:cNvCxnSpPr>
            <a:cxnSpLocks/>
            <a:stCxn id="68" idx="2"/>
          </p:cNvCxnSpPr>
          <p:nvPr/>
        </p:nvCxnSpPr>
        <p:spPr>
          <a:xfrm>
            <a:off x="6500372" y="2837608"/>
            <a:ext cx="0" cy="709110"/>
          </a:xfrm>
          <a:prstGeom prst="straightConnector1">
            <a:avLst/>
          </a:prstGeom>
          <a:ln w="34925" cap="rnd">
            <a:solidFill>
              <a:srgbClr val="0260FC"/>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73" name="Picture 72">
            <a:extLst>
              <a:ext uri="{FF2B5EF4-FFF2-40B4-BE49-F238E27FC236}">
                <a16:creationId xmlns:a16="http://schemas.microsoft.com/office/drawing/2014/main" id="{6B0C11E2-ED12-D34D-A432-87E1D3FD2361}"/>
              </a:ext>
            </a:extLst>
          </p:cNvPr>
          <p:cNvPicPr>
            <a:picLocks noChangeAspect="1"/>
          </p:cNvPicPr>
          <p:nvPr/>
        </p:nvPicPr>
        <p:blipFill rotWithShape="1">
          <a:blip r:embed="rId4"/>
          <a:srcRect b="11395"/>
          <a:stretch/>
        </p:blipFill>
        <p:spPr>
          <a:xfrm>
            <a:off x="5962944" y="1783875"/>
            <a:ext cx="485447" cy="569525"/>
          </a:xfrm>
          <a:prstGeom prst="rect">
            <a:avLst/>
          </a:prstGeom>
        </p:spPr>
      </p:pic>
      <p:sp>
        <p:nvSpPr>
          <p:cNvPr id="2" name="Title 1">
            <a:extLst>
              <a:ext uri="{FF2B5EF4-FFF2-40B4-BE49-F238E27FC236}">
                <a16:creationId xmlns:a16="http://schemas.microsoft.com/office/drawing/2014/main" id="{F48DC02D-AE69-6A4E-8736-9EF349560790}"/>
              </a:ext>
            </a:extLst>
          </p:cNvPr>
          <p:cNvSpPr>
            <a:spLocks noGrp="1"/>
          </p:cNvSpPr>
          <p:nvPr>
            <p:ph type="title"/>
          </p:nvPr>
        </p:nvSpPr>
        <p:spPr>
          <a:xfrm>
            <a:off x="154340" y="295638"/>
            <a:ext cx="8808929" cy="381000"/>
          </a:xfrm>
        </p:spPr>
        <p:txBody>
          <a:bodyPr/>
          <a:lstStyle/>
          <a:p>
            <a:r>
              <a:rPr lang="en-GB" sz="2250" dirty="0"/>
              <a:t>Unlock Events from Systems where Kafka Connectivity is a Problem</a:t>
            </a:r>
          </a:p>
        </p:txBody>
      </p:sp>
      <p:pic>
        <p:nvPicPr>
          <p:cNvPr id="5" name="Picture 4">
            <a:extLst>
              <a:ext uri="{FF2B5EF4-FFF2-40B4-BE49-F238E27FC236}">
                <a16:creationId xmlns:a16="http://schemas.microsoft.com/office/drawing/2014/main" id="{AB7B9C32-D439-A340-9CE5-0290E55AD40D}"/>
              </a:ext>
            </a:extLst>
          </p:cNvPr>
          <p:cNvPicPr>
            <a:picLocks noChangeAspect="1"/>
          </p:cNvPicPr>
          <p:nvPr/>
        </p:nvPicPr>
        <p:blipFill rotWithShape="1">
          <a:blip r:embed="rId5"/>
          <a:srcRect l="25888" r="28997"/>
          <a:stretch/>
        </p:blipFill>
        <p:spPr>
          <a:xfrm>
            <a:off x="434201" y="1096100"/>
            <a:ext cx="2180661" cy="2416810"/>
          </a:xfrm>
          <a:prstGeom prst="rect">
            <a:avLst/>
          </a:prstGeom>
        </p:spPr>
      </p:pic>
      <p:sp>
        <p:nvSpPr>
          <p:cNvPr id="8" name="TextBox 7">
            <a:extLst>
              <a:ext uri="{FF2B5EF4-FFF2-40B4-BE49-F238E27FC236}">
                <a16:creationId xmlns:a16="http://schemas.microsoft.com/office/drawing/2014/main" id="{7ED14B6D-AD23-F64F-8731-F7392F6A6A30}"/>
              </a:ext>
            </a:extLst>
          </p:cNvPr>
          <p:cNvSpPr txBox="1"/>
          <p:nvPr/>
        </p:nvSpPr>
        <p:spPr>
          <a:xfrm>
            <a:off x="254205" y="703500"/>
            <a:ext cx="6700347" cy="230832"/>
          </a:xfrm>
          <a:prstGeom prst="rect">
            <a:avLst/>
          </a:prstGeom>
          <a:noFill/>
        </p:spPr>
        <p:txBody>
          <a:bodyPr wrap="square" lIns="0" tIns="0" rIns="0" bIns="0" rtlCol="0">
            <a:spAutoFit/>
          </a:bodyPr>
          <a:lstStyle/>
          <a:p>
            <a:pPr defTabSz="685783">
              <a:defRPr/>
            </a:pPr>
            <a:r>
              <a:rPr lang="en-GB" sz="1500" b="1" i="1" dirty="0">
                <a:latin typeface="IBM Plex Sans" charset="0"/>
                <a:ea typeface="IBM Plex Sans" charset="0"/>
                <a:cs typeface="IBM Plex Sans" charset="0"/>
              </a:rPr>
              <a:t>REST API for Inbound Data</a:t>
            </a:r>
          </a:p>
        </p:txBody>
      </p:sp>
      <p:pic>
        <p:nvPicPr>
          <p:cNvPr id="9" name="Picture 8">
            <a:extLst>
              <a:ext uri="{FF2B5EF4-FFF2-40B4-BE49-F238E27FC236}">
                <a16:creationId xmlns:a16="http://schemas.microsoft.com/office/drawing/2014/main" id="{AE0C11BB-0B03-EC41-8194-5D705CB159B9}"/>
              </a:ext>
            </a:extLst>
          </p:cNvPr>
          <p:cNvPicPr>
            <a:picLocks noChangeAspect="1"/>
          </p:cNvPicPr>
          <p:nvPr/>
        </p:nvPicPr>
        <p:blipFill>
          <a:blip r:embed="rId6"/>
          <a:stretch>
            <a:fillRect/>
          </a:stretch>
        </p:blipFill>
        <p:spPr>
          <a:xfrm>
            <a:off x="1294744" y="2667262"/>
            <a:ext cx="484595" cy="484595"/>
          </a:xfrm>
          <a:prstGeom prst="rect">
            <a:avLst/>
          </a:prstGeom>
        </p:spPr>
      </p:pic>
      <p:grpSp>
        <p:nvGrpSpPr>
          <p:cNvPr id="56" name="Group 55">
            <a:extLst>
              <a:ext uri="{FF2B5EF4-FFF2-40B4-BE49-F238E27FC236}">
                <a16:creationId xmlns:a16="http://schemas.microsoft.com/office/drawing/2014/main" id="{98382EE2-FC72-CC49-82B8-231382059AE8}"/>
              </a:ext>
            </a:extLst>
          </p:cNvPr>
          <p:cNvGrpSpPr/>
          <p:nvPr/>
        </p:nvGrpSpPr>
        <p:grpSpPr>
          <a:xfrm>
            <a:off x="5106602" y="2128662"/>
            <a:ext cx="102870" cy="1262471"/>
            <a:chOff x="5314950" y="2133288"/>
            <a:chExt cx="102870" cy="1262471"/>
          </a:xfrm>
        </p:grpSpPr>
        <p:cxnSp>
          <p:nvCxnSpPr>
            <p:cNvPr id="30" name="Straight Connector 29">
              <a:extLst>
                <a:ext uri="{FF2B5EF4-FFF2-40B4-BE49-F238E27FC236}">
                  <a16:creationId xmlns:a16="http://schemas.microsoft.com/office/drawing/2014/main" id="{14D703AF-7497-EB4B-ACFF-37A9B15CD673}"/>
                </a:ext>
              </a:extLst>
            </p:cNvPr>
            <p:cNvCxnSpPr/>
            <p:nvPr/>
          </p:nvCxnSpPr>
          <p:spPr>
            <a:xfrm>
              <a:off x="5417820" y="2133288"/>
              <a:ext cx="0" cy="1262471"/>
            </a:xfrm>
            <a:prstGeom prst="line">
              <a:avLst/>
            </a:prstGeom>
            <a:ln w="76200">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E9FDEC8F-E652-4E45-B38E-D2C2B06A6C38}"/>
                </a:ext>
              </a:extLst>
            </p:cNvPr>
            <p:cNvCxnSpPr/>
            <p:nvPr/>
          </p:nvCxnSpPr>
          <p:spPr>
            <a:xfrm>
              <a:off x="5314950" y="2133288"/>
              <a:ext cx="0" cy="1262471"/>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grpSp>
      <p:sp>
        <p:nvSpPr>
          <p:cNvPr id="32" name="TextBox 31">
            <a:extLst>
              <a:ext uri="{FF2B5EF4-FFF2-40B4-BE49-F238E27FC236}">
                <a16:creationId xmlns:a16="http://schemas.microsoft.com/office/drawing/2014/main" id="{07177DBF-A95D-D64B-B008-3771F7D58202}"/>
              </a:ext>
            </a:extLst>
          </p:cNvPr>
          <p:cNvSpPr txBox="1"/>
          <p:nvPr/>
        </p:nvSpPr>
        <p:spPr>
          <a:xfrm>
            <a:off x="3360444" y="2167485"/>
            <a:ext cx="452368" cy="215444"/>
          </a:xfrm>
          <a:prstGeom prst="rect">
            <a:avLst/>
          </a:prstGeom>
          <a:noFill/>
        </p:spPr>
        <p:txBody>
          <a:bodyPr wrap="none" rtlCol="0">
            <a:spAutoFit/>
          </a:bodyPr>
          <a:lstStyle/>
          <a:p>
            <a:r>
              <a:rPr lang="en-GB" sz="800" dirty="0"/>
              <a:t>HTTP</a:t>
            </a:r>
          </a:p>
        </p:txBody>
      </p:sp>
      <p:cxnSp>
        <p:nvCxnSpPr>
          <p:cNvPr id="34" name="Straight Arrow Connector 33">
            <a:extLst>
              <a:ext uri="{FF2B5EF4-FFF2-40B4-BE49-F238E27FC236}">
                <a16:creationId xmlns:a16="http://schemas.microsoft.com/office/drawing/2014/main" id="{EAFEB99C-2625-8545-BB72-BF82517CD911}"/>
              </a:ext>
            </a:extLst>
          </p:cNvPr>
          <p:cNvCxnSpPr>
            <a:cxnSpLocks/>
          </p:cNvCxnSpPr>
          <p:nvPr/>
        </p:nvCxnSpPr>
        <p:spPr>
          <a:xfrm>
            <a:off x="2889182" y="2346197"/>
            <a:ext cx="2125478" cy="0"/>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A6B5915-3BAA-7C4B-8FB2-31F226CC1853}"/>
              </a:ext>
            </a:extLst>
          </p:cNvPr>
          <p:cNvCxnSpPr>
            <a:cxnSpLocks/>
          </p:cNvCxnSpPr>
          <p:nvPr/>
        </p:nvCxnSpPr>
        <p:spPr>
          <a:xfrm>
            <a:off x="3729538" y="2743852"/>
            <a:ext cx="1268228" cy="0"/>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DDFCD66-DDEE-944C-8451-0D1FADF956FC}"/>
              </a:ext>
            </a:extLst>
          </p:cNvPr>
          <p:cNvCxnSpPr>
            <a:cxnSpLocks/>
          </p:cNvCxnSpPr>
          <p:nvPr/>
        </p:nvCxnSpPr>
        <p:spPr>
          <a:xfrm>
            <a:off x="3737037" y="2743852"/>
            <a:ext cx="0" cy="1357793"/>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05CFB56E-F63B-D645-8686-FC991F150A30}"/>
              </a:ext>
            </a:extLst>
          </p:cNvPr>
          <p:cNvCxnSpPr>
            <a:cxnSpLocks/>
          </p:cNvCxnSpPr>
          <p:nvPr/>
        </p:nvCxnSpPr>
        <p:spPr>
          <a:xfrm flipH="1">
            <a:off x="2496750" y="4090214"/>
            <a:ext cx="1240288" cy="0"/>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01BC9D98-E10A-DD4B-8DC1-A139B9FBC102}"/>
              </a:ext>
            </a:extLst>
          </p:cNvPr>
          <p:cNvGrpSpPr/>
          <p:nvPr/>
        </p:nvGrpSpPr>
        <p:grpSpPr>
          <a:xfrm>
            <a:off x="2043505" y="2024632"/>
            <a:ext cx="800153" cy="719219"/>
            <a:chOff x="4606923" y="3408358"/>
            <a:chExt cx="800153" cy="719219"/>
          </a:xfrm>
        </p:grpSpPr>
        <p:pic>
          <p:nvPicPr>
            <p:cNvPr id="42" name="Picture 41">
              <a:extLst>
                <a:ext uri="{FF2B5EF4-FFF2-40B4-BE49-F238E27FC236}">
                  <a16:creationId xmlns:a16="http://schemas.microsoft.com/office/drawing/2014/main" id="{7C397BEE-A195-EA46-984F-231146971FC4}"/>
                </a:ext>
              </a:extLst>
            </p:cNvPr>
            <p:cNvPicPr>
              <a:picLocks noChangeAspect="1"/>
            </p:cNvPicPr>
            <p:nvPr/>
          </p:nvPicPr>
          <p:blipFill>
            <a:blip r:embed="rId7"/>
            <a:stretch>
              <a:fillRect/>
            </a:stretch>
          </p:blipFill>
          <p:spPr>
            <a:xfrm>
              <a:off x="4723871" y="3408358"/>
              <a:ext cx="567343" cy="569525"/>
            </a:xfrm>
            <a:prstGeom prst="rect">
              <a:avLst/>
            </a:prstGeom>
          </p:spPr>
        </p:pic>
        <p:sp>
          <p:nvSpPr>
            <p:cNvPr id="13" name="Rounded Rectangle 12">
              <a:extLst>
                <a:ext uri="{FF2B5EF4-FFF2-40B4-BE49-F238E27FC236}">
                  <a16:creationId xmlns:a16="http://schemas.microsoft.com/office/drawing/2014/main" id="{4287B938-3E01-6A49-9282-202BB0438B57}"/>
                </a:ext>
              </a:extLst>
            </p:cNvPr>
            <p:cNvSpPr/>
            <p:nvPr/>
          </p:nvSpPr>
          <p:spPr>
            <a:xfrm>
              <a:off x="4606923" y="3918060"/>
              <a:ext cx="800153" cy="209517"/>
            </a:xfrm>
            <a:prstGeom prst="roundRect">
              <a:avLst>
                <a:gd name="adj" fmla="val 50000"/>
              </a:avLst>
            </a:prstGeom>
            <a:solidFill>
              <a:schemeClr val="bg2"/>
            </a:solidFill>
            <a:ln>
              <a:solidFill>
                <a:schemeClr val="tx1"/>
              </a:solidFill>
            </a:ln>
          </p:spPr>
          <p:txBody>
            <a:bodyPr wrap="square" lIns="0" tIns="0" rIns="0" bIns="0" rtlCol="0" anchor="ctr">
              <a:noAutofit/>
            </a:bodyPr>
            <a:lstStyle/>
            <a:p>
              <a:pPr algn="ctr"/>
              <a:r>
                <a:rPr lang="en-GB" sz="788" dirty="0">
                  <a:cs typeface="Arial"/>
                </a:rPr>
                <a:t>z/OS Connect</a:t>
              </a:r>
            </a:p>
          </p:txBody>
        </p:sp>
      </p:grpSp>
      <p:pic>
        <p:nvPicPr>
          <p:cNvPr id="44" name="Picture 43">
            <a:extLst>
              <a:ext uri="{FF2B5EF4-FFF2-40B4-BE49-F238E27FC236}">
                <a16:creationId xmlns:a16="http://schemas.microsoft.com/office/drawing/2014/main" id="{12992AE6-3E7C-1345-A996-9C83BEEF71C0}"/>
              </a:ext>
            </a:extLst>
          </p:cNvPr>
          <p:cNvPicPr>
            <a:picLocks noChangeAspect="1"/>
          </p:cNvPicPr>
          <p:nvPr/>
        </p:nvPicPr>
        <p:blipFill>
          <a:blip r:embed="rId8"/>
          <a:stretch>
            <a:fillRect/>
          </a:stretch>
        </p:blipFill>
        <p:spPr>
          <a:xfrm>
            <a:off x="1185342" y="2140237"/>
            <a:ext cx="378209" cy="378209"/>
          </a:xfrm>
          <a:prstGeom prst="rect">
            <a:avLst/>
          </a:prstGeom>
        </p:spPr>
      </p:pic>
      <p:pic>
        <p:nvPicPr>
          <p:cNvPr id="45" name="Picture 44">
            <a:extLst>
              <a:ext uri="{FF2B5EF4-FFF2-40B4-BE49-F238E27FC236}">
                <a16:creationId xmlns:a16="http://schemas.microsoft.com/office/drawing/2014/main" id="{1D4254EE-2383-CB4B-B319-3A2EFE7D2160}"/>
              </a:ext>
            </a:extLst>
          </p:cNvPr>
          <p:cNvPicPr>
            <a:picLocks noChangeAspect="1"/>
          </p:cNvPicPr>
          <p:nvPr/>
        </p:nvPicPr>
        <p:blipFill rotWithShape="1">
          <a:blip r:embed="rId9"/>
          <a:srcRect l="10074" t="10074" r="10074" b="10074"/>
          <a:stretch/>
        </p:blipFill>
        <p:spPr>
          <a:xfrm>
            <a:off x="1338020" y="1488875"/>
            <a:ext cx="398040" cy="398040"/>
          </a:xfrm>
          <a:prstGeom prst="roundRect">
            <a:avLst/>
          </a:prstGeom>
        </p:spPr>
      </p:pic>
      <p:pic>
        <p:nvPicPr>
          <p:cNvPr id="47" name="Picture 46">
            <a:extLst>
              <a:ext uri="{FF2B5EF4-FFF2-40B4-BE49-F238E27FC236}">
                <a16:creationId xmlns:a16="http://schemas.microsoft.com/office/drawing/2014/main" id="{45E68838-979B-FF4B-B070-7E057F792028}"/>
              </a:ext>
            </a:extLst>
          </p:cNvPr>
          <p:cNvPicPr>
            <a:picLocks noChangeAspect="1"/>
          </p:cNvPicPr>
          <p:nvPr/>
        </p:nvPicPr>
        <p:blipFill>
          <a:blip r:embed="rId10"/>
          <a:stretch>
            <a:fillRect/>
          </a:stretch>
        </p:blipFill>
        <p:spPr>
          <a:xfrm>
            <a:off x="735037" y="3723427"/>
            <a:ext cx="1604006" cy="756435"/>
          </a:xfrm>
          <a:prstGeom prst="rect">
            <a:avLst/>
          </a:prstGeom>
        </p:spPr>
      </p:pic>
      <p:cxnSp>
        <p:nvCxnSpPr>
          <p:cNvPr id="50" name="Straight Arrow Connector 49">
            <a:extLst>
              <a:ext uri="{FF2B5EF4-FFF2-40B4-BE49-F238E27FC236}">
                <a16:creationId xmlns:a16="http://schemas.microsoft.com/office/drawing/2014/main" id="{3E76C071-67C9-5C4F-815F-A1DD61CF7BBD}"/>
              </a:ext>
            </a:extLst>
          </p:cNvPr>
          <p:cNvCxnSpPr>
            <a:cxnSpLocks/>
          </p:cNvCxnSpPr>
          <p:nvPr/>
        </p:nvCxnSpPr>
        <p:spPr>
          <a:xfrm>
            <a:off x="4089332" y="3155332"/>
            <a:ext cx="925328" cy="0"/>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D1C697A-645C-C949-B320-582C68184B20}"/>
              </a:ext>
            </a:extLst>
          </p:cNvPr>
          <p:cNvCxnSpPr>
            <a:cxnSpLocks/>
          </p:cNvCxnSpPr>
          <p:nvPr/>
        </p:nvCxnSpPr>
        <p:spPr>
          <a:xfrm>
            <a:off x="4089332" y="3148017"/>
            <a:ext cx="0" cy="1443082"/>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C898B31C-FEFE-4B41-B7AA-42F0318B65F3}"/>
              </a:ext>
            </a:extLst>
          </p:cNvPr>
          <p:cNvSpPr/>
          <p:nvPr/>
        </p:nvSpPr>
        <p:spPr>
          <a:xfrm>
            <a:off x="3674653" y="4458564"/>
            <a:ext cx="829358" cy="260846"/>
          </a:xfrm>
          <a:prstGeom prst="roundRect">
            <a:avLst>
              <a:gd name="adj" fmla="val 50000"/>
            </a:avLst>
          </a:prstGeom>
          <a:solidFill>
            <a:schemeClr val="bg2"/>
          </a:solidFill>
          <a:ln w="15875">
            <a:solidFill>
              <a:schemeClr val="tx2"/>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514337">
              <a:defRPr/>
            </a:pPr>
            <a:r>
              <a:rPr lang="en-US" sz="900" dirty="0">
                <a:solidFill>
                  <a:schemeClr val="tx1"/>
                </a:solidFill>
                <a:cs typeface="Arial"/>
              </a:rPr>
              <a:t>Applications</a:t>
            </a:r>
          </a:p>
        </p:txBody>
      </p:sp>
      <p:sp>
        <p:nvSpPr>
          <p:cNvPr id="57" name="TextBox 56">
            <a:extLst>
              <a:ext uri="{FF2B5EF4-FFF2-40B4-BE49-F238E27FC236}">
                <a16:creationId xmlns:a16="http://schemas.microsoft.com/office/drawing/2014/main" id="{4F4EED36-C09B-BC48-8340-09C698B98F5B}"/>
              </a:ext>
            </a:extLst>
          </p:cNvPr>
          <p:cNvSpPr txBox="1"/>
          <p:nvPr/>
        </p:nvSpPr>
        <p:spPr>
          <a:xfrm>
            <a:off x="3689921" y="2566738"/>
            <a:ext cx="452368" cy="215444"/>
          </a:xfrm>
          <a:prstGeom prst="rect">
            <a:avLst/>
          </a:prstGeom>
          <a:noFill/>
        </p:spPr>
        <p:txBody>
          <a:bodyPr wrap="none" rtlCol="0">
            <a:spAutoFit/>
          </a:bodyPr>
          <a:lstStyle/>
          <a:p>
            <a:r>
              <a:rPr lang="en-GB" sz="800" dirty="0"/>
              <a:t>HTTP</a:t>
            </a:r>
          </a:p>
        </p:txBody>
      </p:sp>
      <p:sp>
        <p:nvSpPr>
          <p:cNvPr id="58" name="TextBox 57">
            <a:extLst>
              <a:ext uri="{FF2B5EF4-FFF2-40B4-BE49-F238E27FC236}">
                <a16:creationId xmlns:a16="http://schemas.microsoft.com/office/drawing/2014/main" id="{3A0F12CC-0CFC-B843-95DD-6CD3B738B09B}"/>
              </a:ext>
            </a:extLst>
          </p:cNvPr>
          <p:cNvSpPr txBox="1"/>
          <p:nvPr/>
        </p:nvSpPr>
        <p:spPr>
          <a:xfrm>
            <a:off x="4032821" y="2977421"/>
            <a:ext cx="452368" cy="215444"/>
          </a:xfrm>
          <a:prstGeom prst="rect">
            <a:avLst/>
          </a:prstGeom>
          <a:noFill/>
        </p:spPr>
        <p:txBody>
          <a:bodyPr wrap="none" rtlCol="0">
            <a:spAutoFit/>
          </a:bodyPr>
          <a:lstStyle/>
          <a:p>
            <a:r>
              <a:rPr lang="en-GB" sz="800" dirty="0"/>
              <a:t>HTTP</a:t>
            </a:r>
          </a:p>
        </p:txBody>
      </p:sp>
      <p:cxnSp>
        <p:nvCxnSpPr>
          <p:cNvPr id="59" name="Straight Arrow Connector 58">
            <a:extLst>
              <a:ext uri="{FF2B5EF4-FFF2-40B4-BE49-F238E27FC236}">
                <a16:creationId xmlns:a16="http://schemas.microsoft.com/office/drawing/2014/main" id="{65AB887F-D46F-B64A-9781-D03DD82287E2}"/>
              </a:ext>
            </a:extLst>
          </p:cNvPr>
          <p:cNvCxnSpPr>
            <a:cxnSpLocks/>
          </p:cNvCxnSpPr>
          <p:nvPr/>
        </p:nvCxnSpPr>
        <p:spPr>
          <a:xfrm>
            <a:off x="5300912" y="2758426"/>
            <a:ext cx="550482" cy="0"/>
          </a:xfrm>
          <a:prstGeom prst="straightConnector1">
            <a:avLst/>
          </a:prstGeom>
          <a:ln w="34925" cap="rnd">
            <a:solidFill>
              <a:srgbClr val="0260FC"/>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C1005D92-5A35-E94A-8F7E-81232C21ED1D}"/>
              </a:ext>
            </a:extLst>
          </p:cNvPr>
          <p:cNvSpPr txBox="1"/>
          <p:nvPr/>
        </p:nvSpPr>
        <p:spPr>
          <a:xfrm>
            <a:off x="4768314" y="3398914"/>
            <a:ext cx="1064009" cy="323165"/>
          </a:xfrm>
          <a:prstGeom prst="rect">
            <a:avLst/>
          </a:prstGeom>
          <a:noFill/>
        </p:spPr>
        <p:txBody>
          <a:bodyPr wrap="none" rtlCol="0">
            <a:spAutoFit/>
          </a:bodyPr>
          <a:lstStyle/>
          <a:p>
            <a:r>
              <a:rPr lang="en-GB" sz="1500" b="1" dirty="0"/>
              <a:t>REST API</a:t>
            </a:r>
          </a:p>
        </p:txBody>
      </p:sp>
      <p:sp>
        <p:nvSpPr>
          <p:cNvPr id="74" name="TextBox 73">
            <a:extLst>
              <a:ext uri="{FF2B5EF4-FFF2-40B4-BE49-F238E27FC236}">
                <a16:creationId xmlns:a16="http://schemas.microsoft.com/office/drawing/2014/main" id="{28FB3E5A-03C7-454F-AD63-A8C898935612}"/>
              </a:ext>
            </a:extLst>
          </p:cNvPr>
          <p:cNvSpPr txBox="1"/>
          <p:nvPr/>
        </p:nvSpPr>
        <p:spPr>
          <a:xfrm>
            <a:off x="6425263" y="1961477"/>
            <a:ext cx="1358064" cy="248209"/>
          </a:xfrm>
          <a:prstGeom prst="rect">
            <a:avLst/>
          </a:prstGeom>
          <a:noFill/>
        </p:spPr>
        <p:txBody>
          <a:bodyPr wrap="none" rtlCol="0">
            <a:spAutoFit/>
          </a:bodyPr>
          <a:lstStyle/>
          <a:p>
            <a:r>
              <a:rPr lang="en-GB" sz="1013" dirty="0"/>
              <a:t>IBM </a:t>
            </a:r>
            <a:r>
              <a:rPr lang="en-GB" sz="1013" b="1" dirty="0"/>
              <a:t>Event Streams</a:t>
            </a:r>
          </a:p>
        </p:txBody>
      </p:sp>
      <p:sp>
        <p:nvSpPr>
          <p:cNvPr id="48" name="Slide Number Placeholder 2">
            <a:extLst>
              <a:ext uri="{FF2B5EF4-FFF2-40B4-BE49-F238E27FC236}">
                <a16:creationId xmlns:a16="http://schemas.microsoft.com/office/drawing/2014/main" id="{533BED6C-EBCF-994A-92FE-D6C5A374B9FA}"/>
              </a:ext>
            </a:extLst>
          </p:cNvPr>
          <p:cNvSpPr txBox="1">
            <a:spLocks/>
          </p:cNvSpPr>
          <p:nvPr/>
        </p:nvSpPr>
        <p:spPr>
          <a:xfrm>
            <a:off x="8773672" y="4949175"/>
            <a:ext cx="366712" cy="228853"/>
          </a:xfrm>
          <a:prstGeom prst="rect">
            <a:avLst/>
          </a:prstGeom>
        </p:spPr>
        <p:txBody>
          <a:bodyPr/>
          <a:lstStyle>
            <a:defPPr>
              <a:defRPr lang="en-US"/>
            </a:defPPr>
            <a:lvl1pPr algn="l" rtl="0" eaLnBrk="0" fontAlgn="base" hangingPunct="0">
              <a:spcBef>
                <a:spcPct val="0"/>
              </a:spcBef>
              <a:spcAft>
                <a:spcPct val="0"/>
              </a:spcAft>
              <a:defRPr kern="1200" baseline="-250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kern="1200" baseline="-250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kern="1200" baseline="-250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kern="1200" baseline="-250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kern="1200" baseline="-25000">
                <a:solidFill>
                  <a:schemeClr val="tx1"/>
                </a:solidFill>
                <a:latin typeface="Arial" charset="0"/>
                <a:ea typeface="ＭＳ Ｐゴシック" charset="0"/>
                <a:cs typeface="ＭＳ Ｐゴシック" charset="0"/>
              </a:defRPr>
            </a:lvl9pPr>
          </a:lstStyle>
          <a:p>
            <a:pPr algn="r"/>
            <a:fld id="{64A8A213-8E92-D94A-82D7-8578C89CAF17}" type="slidenum">
              <a:rPr lang="en-US" sz="750" baseline="0">
                <a:solidFill>
                  <a:srgbClr val="1D3548"/>
                </a:solidFill>
                <a:latin typeface="IBM Plex Sans" panose="020B0503050203000203" pitchFamily="34" charset="77"/>
              </a:rPr>
              <a:pPr algn="r"/>
              <a:t>57</a:t>
            </a:fld>
            <a:endParaRPr lang="en-US" sz="750" baseline="0" dirty="0">
              <a:solidFill>
                <a:srgbClr val="1D3548"/>
              </a:solidFill>
              <a:latin typeface="IBM Plex Sans" panose="020B0503050203000203" pitchFamily="34" charset="77"/>
            </a:endParaRPr>
          </a:p>
        </p:txBody>
      </p:sp>
      <p:sp>
        <p:nvSpPr>
          <p:cNvPr id="3" name="Slide Number Placeholder 2">
            <a:extLst>
              <a:ext uri="{FF2B5EF4-FFF2-40B4-BE49-F238E27FC236}">
                <a16:creationId xmlns:a16="http://schemas.microsoft.com/office/drawing/2014/main" id="{5ECA63D2-D62F-D847-AD7C-DB1E8180F312}"/>
              </a:ext>
            </a:extLst>
          </p:cNvPr>
          <p:cNvSpPr>
            <a:spLocks noGrp="1"/>
          </p:cNvSpPr>
          <p:nvPr>
            <p:ph type="sldNum" sz="quarter" idx="10"/>
          </p:nvPr>
        </p:nvSpPr>
        <p:spPr/>
        <p:txBody>
          <a:bodyPr/>
          <a:lstStyle/>
          <a:p>
            <a:fld id="{D0BE6F14-FF48-0F4F-A8AA-2E3F25371E4A}" type="slidenum">
              <a:rPr lang="en-US" smtClean="0"/>
              <a:pPr/>
              <a:t>57</a:t>
            </a:fld>
            <a:endParaRPr lang="en-US"/>
          </a:p>
        </p:txBody>
      </p:sp>
    </p:spTree>
    <p:extLst>
      <p:ext uri="{BB962C8B-B14F-4D97-AF65-F5344CB8AC3E}">
        <p14:creationId xmlns:p14="http://schemas.microsoft.com/office/powerpoint/2010/main" val="4097650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19688A1-8D63-814F-B34D-0A23D3419284}"/>
              </a:ext>
            </a:extLst>
          </p:cNvPr>
          <p:cNvSpPr>
            <a:spLocks noGrp="1"/>
          </p:cNvSpPr>
          <p:nvPr>
            <p:ph type="title"/>
          </p:nvPr>
        </p:nvSpPr>
        <p:spPr/>
        <p:txBody>
          <a:bodyPr/>
          <a:lstStyle/>
          <a:p>
            <a:r>
              <a:rPr lang="en-US" dirty="0"/>
              <a:t>Event Driven Application Patterns</a:t>
            </a:r>
          </a:p>
        </p:txBody>
      </p:sp>
      <p:pic>
        <p:nvPicPr>
          <p:cNvPr id="21" name="Picture 20">
            <a:extLst>
              <a:ext uri="{FF2B5EF4-FFF2-40B4-BE49-F238E27FC236}">
                <a16:creationId xmlns:a16="http://schemas.microsoft.com/office/drawing/2014/main" id="{634BC333-5B36-AC4C-ADC5-F0F391F90BBA}"/>
              </a:ext>
            </a:extLst>
          </p:cNvPr>
          <p:cNvPicPr>
            <a:picLocks noChangeAspect="1"/>
          </p:cNvPicPr>
          <p:nvPr/>
        </p:nvPicPr>
        <p:blipFill>
          <a:blip r:embed="rId3"/>
          <a:stretch>
            <a:fillRect/>
          </a:stretch>
        </p:blipFill>
        <p:spPr>
          <a:xfrm>
            <a:off x="152400" y="1191126"/>
            <a:ext cx="8839200" cy="3771900"/>
          </a:xfrm>
          <a:prstGeom prst="rect">
            <a:avLst/>
          </a:prstGeom>
        </p:spPr>
      </p:pic>
      <p:sp>
        <p:nvSpPr>
          <p:cNvPr id="3" name="Slide Number Placeholder 2">
            <a:extLst>
              <a:ext uri="{FF2B5EF4-FFF2-40B4-BE49-F238E27FC236}">
                <a16:creationId xmlns:a16="http://schemas.microsoft.com/office/drawing/2014/main" id="{12990CA4-2BFF-5742-AFD8-B5853960E04E}"/>
              </a:ext>
            </a:extLst>
          </p:cNvPr>
          <p:cNvSpPr>
            <a:spLocks noGrp="1"/>
          </p:cNvSpPr>
          <p:nvPr>
            <p:ph type="sldNum" sz="quarter" idx="10"/>
          </p:nvPr>
        </p:nvSpPr>
        <p:spPr/>
        <p:txBody>
          <a:bodyPr/>
          <a:lstStyle/>
          <a:p>
            <a:fld id="{2F63A97E-D605-DC42-8452-C14CD1FA87FA}" type="slidenum">
              <a:rPr lang="en-US" smtClean="0">
                <a:solidFill>
                  <a:srgbClr val="5AAAFA"/>
                </a:solidFill>
              </a:rPr>
              <a:pPr/>
              <a:t>58</a:t>
            </a:fld>
            <a:endParaRPr lang="en-US">
              <a:solidFill>
                <a:srgbClr val="5AAAFA"/>
              </a:solidFill>
            </a:endParaRPr>
          </a:p>
        </p:txBody>
      </p:sp>
      <p:sp>
        <p:nvSpPr>
          <p:cNvPr id="2" name="Rectangle 1">
            <a:extLst>
              <a:ext uri="{FF2B5EF4-FFF2-40B4-BE49-F238E27FC236}">
                <a16:creationId xmlns:a16="http://schemas.microsoft.com/office/drawing/2014/main" id="{2C6CE782-410F-6747-ADE3-6DD55F2B21DB}"/>
              </a:ext>
            </a:extLst>
          </p:cNvPr>
          <p:cNvSpPr/>
          <p:nvPr/>
        </p:nvSpPr>
        <p:spPr>
          <a:xfrm>
            <a:off x="2382666" y="1277953"/>
            <a:ext cx="2107578" cy="3598246"/>
          </a:xfrm>
          <a:prstGeom prst="rect">
            <a:avLst/>
          </a:prstGeom>
          <a:solidFill>
            <a:srgbClr val="FF0000">
              <a:alpha val="14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93124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D2C1E0-E0A1-B746-AFB3-73E517155CA8}"/>
              </a:ext>
            </a:extLst>
          </p:cNvPr>
          <p:cNvSpPr>
            <a:spLocks noGrp="1"/>
          </p:cNvSpPr>
          <p:nvPr>
            <p:ph type="title"/>
          </p:nvPr>
        </p:nvSpPr>
        <p:spPr/>
        <p:txBody>
          <a:bodyPr/>
          <a:lstStyle/>
          <a:p>
            <a:r>
              <a:rPr lang="en-US" dirty="0"/>
              <a:t>General Guidance</a:t>
            </a:r>
          </a:p>
        </p:txBody>
      </p:sp>
      <p:sp>
        <p:nvSpPr>
          <p:cNvPr id="7" name="Content Placeholder 6">
            <a:extLst>
              <a:ext uri="{FF2B5EF4-FFF2-40B4-BE49-F238E27FC236}">
                <a16:creationId xmlns:a16="http://schemas.microsoft.com/office/drawing/2014/main" id="{3B026427-6F70-3047-A23F-7843CFC24740}"/>
              </a:ext>
            </a:extLst>
          </p:cNvPr>
          <p:cNvSpPr>
            <a:spLocks noGrp="1"/>
          </p:cNvSpPr>
          <p:nvPr>
            <p:ph idx="1"/>
          </p:nvPr>
        </p:nvSpPr>
        <p:spPr/>
        <p:txBody>
          <a:bodyPr/>
          <a:lstStyle/>
          <a:p>
            <a:r>
              <a:rPr lang="en-US" dirty="0"/>
              <a:t>From event storming you should have identified</a:t>
            </a:r>
          </a:p>
          <a:p>
            <a:pPr lvl="1"/>
            <a:r>
              <a:rPr lang="en-US" dirty="0"/>
              <a:t>Events, commands, actors, business entities</a:t>
            </a:r>
          </a:p>
          <a:p>
            <a:pPr marL="239706" lvl="1" indent="0">
              <a:buNone/>
            </a:pPr>
            <a:r>
              <a:rPr lang="en-US" dirty="0"/>
              <a:t>- Business domain with subdomains</a:t>
            </a:r>
          </a:p>
          <a:p>
            <a:r>
              <a:rPr lang="en-US" dirty="0"/>
              <a:t>Now you can derive</a:t>
            </a:r>
          </a:p>
          <a:p>
            <a:pPr lvl="1"/>
            <a:r>
              <a:rPr lang="en-US" dirty="0"/>
              <a:t>Bounded contexts, aggregates</a:t>
            </a:r>
          </a:p>
          <a:p>
            <a:pPr lvl="1"/>
            <a:r>
              <a:rPr lang="en-US" dirty="0"/>
              <a:t>Microservice candidates</a:t>
            </a:r>
          </a:p>
          <a:p>
            <a:pPr lvl="1"/>
            <a:r>
              <a:rPr lang="en-US" dirty="0"/>
              <a:t>End to end solution for the domain and subdomains</a:t>
            </a:r>
          </a:p>
          <a:p>
            <a:pPr lvl="1"/>
            <a:r>
              <a:rPr lang="en-US" dirty="0"/>
              <a:t>Structure of the microservices</a:t>
            </a:r>
          </a:p>
        </p:txBody>
      </p:sp>
      <p:sp>
        <p:nvSpPr>
          <p:cNvPr id="5" name="Slide Number Placeholder 4">
            <a:extLst>
              <a:ext uri="{FF2B5EF4-FFF2-40B4-BE49-F238E27FC236}">
                <a16:creationId xmlns:a16="http://schemas.microsoft.com/office/drawing/2014/main" id="{F44A4E88-D5D0-BE43-A19D-E46669D691E3}"/>
              </a:ext>
            </a:extLst>
          </p:cNvPr>
          <p:cNvSpPr>
            <a:spLocks noGrp="1"/>
          </p:cNvSpPr>
          <p:nvPr>
            <p:ph type="sldNum" sz="quarter" idx="10"/>
          </p:nvPr>
        </p:nvSpPr>
        <p:spPr/>
        <p:txBody>
          <a:bodyPr/>
          <a:lstStyle/>
          <a:p>
            <a:fld id="{8A158888-7CA9-084D-A641-EC66ACF9DB3C}" type="slidenum">
              <a:rPr lang="en-US" smtClean="0">
                <a:solidFill>
                  <a:srgbClr val="5AAAFA"/>
                </a:solidFill>
              </a:rPr>
              <a:pPr/>
              <a:t>59</a:t>
            </a:fld>
            <a:endParaRPr lang="en-US">
              <a:solidFill>
                <a:srgbClr val="5AAAFA"/>
              </a:solidFill>
            </a:endParaRPr>
          </a:p>
        </p:txBody>
      </p:sp>
    </p:spTree>
    <p:extLst>
      <p:ext uri="{BB962C8B-B14F-4D97-AF65-F5344CB8AC3E}">
        <p14:creationId xmlns:p14="http://schemas.microsoft.com/office/powerpoint/2010/main" val="3122799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AD55-F96B-F245-966B-158D9E92C301}"/>
              </a:ext>
            </a:extLst>
          </p:cNvPr>
          <p:cNvSpPr>
            <a:spLocks noGrp="1"/>
          </p:cNvSpPr>
          <p:nvPr>
            <p:ph type="title"/>
          </p:nvPr>
        </p:nvSpPr>
        <p:spPr/>
        <p:txBody>
          <a:bodyPr/>
          <a:lstStyle/>
          <a:p>
            <a:r>
              <a:rPr lang="en-US" dirty="0"/>
              <a:t>Event Sourcing - Benefits</a:t>
            </a:r>
          </a:p>
        </p:txBody>
      </p:sp>
      <p:sp>
        <p:nvSpPr>
          <p:cNvPr id="4" name="Slide Number Placeholder 3">
            <a:extLst>
              <a:ext uri="{FF2B5EF4-FFF2-40B4-BE49-F238E27FC236}">
                <a16:creationId xmlns:a16="http://schemas.microsoft.com/office/drawing/2014/main" id="{0D08F896-B112-9647-8831-D69F2B64BA44}"/>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9549862-13E2-C34D-815E-8545BD36FC59}" type="slidenum">
              <a:rPr kumimoji="0" lang="en-US" sz="900" b="0" i="0" u="none" strike="noStrike" kern="1200" cap="none" spc="0" normalizeH="0" baseline="0" noProof="0" smtClean="0">
                <a:ln>
                  <a:noFill/>
                </a:ln>
                <a:solidFill>
                  <a:srgbClr val="6D7777"/>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dirty="0">
              <a:ln>
                <a:noFill/>
              </a:ln>
              <a:solidFill>
                <a:srgbClr val="6D7777"/>
              </a:solidFill>
              <a:effectLst/>
              <a:uLnTx/>
              <a:uFillTx/>
              <a:latin typeface="Arial"/>
              <a:ea typeface="+mn-ea"/>
              <a:cs typeface="+mn-cs"/>
            </a:endParaRPr>
          </a:p>
        </p:txBody>
      </p:sp>
      <p:sp>
        <p:nvSpPr>
          <p:cNvPr id="14" name="Rounded Rectangle 13">
            <a:extLst>
              <a:ext uri="{FF2B5EF4-FFF2-40B4-BE49-F238E27FC236}">
                <a16:creationId xmlns:a16="http://schemas.microsoft.com/office/drawing/2014/main" id="{878BB841-1124-1447-9F6C-536D5CBF1FC5}"/>
              </a:ext>
            </a:extLst>
          </p:cNvPr>
          <p:cNvSpPr/>
          <p:nvPr/>
        </p:nvSpPr>
        <p:spPr>
          <a:xfrm>
            <a:off x="293090" y="1228021"/>
            <a:ext cx="979549" cy="231082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Shipment Order</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Created</a:t>
            </a:r>
          </a:p>
        </p:txBody>
      </p:sp>
      <p:sp>
        <p:nvSpPr>
          <p:cNvPr id="21" name="Rounded Rectangle 20">
            <a:extLst>
              <a:ext uri="{FF2B5EF4-FFF2-40B4-BE49-F238E27FC236}">
                <a16:creationId xmlns:a16="http://schemas.microsoft.com/office/drawing/2014/main" id="{F43DC7D5-C9F6-8C43-AFB1-75D6E8CB5D6D}"/>
              </a:ext>
            </a:extLst>
          </p:cNvPr>
          <p:cNvSpPr/>
          <p:nvPr/>
        </p:nvSpPr>
        <p:spPr>
          <a:xfrm>
            <a:off x="1312305" y="1213337"/>
            <a:ext cx="979549" cy="231082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Pickup Address</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Added</a:t>
            </a:r>
          </a:p>
        </p:txBody>
      </p:sp>
      <p:sp>
        <p:nvSpPr>
          <p:cNvPr id="23" name="Rounded Rectangle 22">
            <a:extLst>
              <a:ext uri="{FF2B5EF4-FFF2-40B4-BE49-F238E27FC236}">
                <a16:creationId xmlns:a16="http://schemas.microsoft.com/office/drawing/2014/main" id="{96EE33B7-E19E-324C-8660-0F748C838907}"/>
              </a:ext>
            </a:extLst>
          </p:cNvPr>
          <p:cNvSpPr/>
          <p:nvPr/>
        </p:nvSpPr>
        <p:spPr>
          <a:xfrm>
            <a:off x="2331520" y="1228021"/>
            <a:ext cx="979549" cy="231082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3 Products</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Added</a:t>
            </a:r>
          </a:p>
        </p:txBody>
      </p:sp>
      <p:sp>
        <p:nvSpPr>
          <p:cNvPr id="24" name="Rounded Rectangle 23">
            <a:extLst>
              <a:ext uri="{FF2B5EF4-FFF2-40B4-BE49-F238E27FC236}">
                <a16:creationId xmlns:a16="http://schemas.microsoft.com/office/drawing/2014/main" id="{7CCDFD19-76C0-DF41-AF39-D3F7E6018285}"/>
              </a:ext>
            </a:extLst>
          </p:cNvPr>
          <p:cNvSpPr/>
          <p:nvPr/>
        </p:nvSpPr>
        <p:spPr>
          <a:xfrm>
            <a:off x="3350735" y="1228021"/>
            <a:ext cx="979549" cy="231082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Shipping Address</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Updated</a:t>
            </a:r>
          </a:p>
        </p:txBody>
      </p:sp>
      <p:sp>
        <p:nvSpPr>
          <p:cNvPr id="25" name="Rounded Rectangle 24">
            <a:extLst>
              <a:ext uri="{FF2B5EF4-FFF2-40B4-BE49-F238E27FC236}">
                <a16:creationId xmlns:a16="http://schemas.microsoft.com/office/drawing/2014/main" id="{C54F7473-EE56-2A40-8874-CA13294585D5}"/>
              </a:ext>
            </a:extLst>
          </p:cNvPr>
          <p:cNvSpPr/>
          <p:nvPr/>
        </p:nvSpPr>
        <p:spPr>
          <a:xfrm>
            <a:off x="4369950" y="1213337"/>
            <a:ext cx="979549" cy="231082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Arial"/>
                <a:ea typeface="+mn-ea"/>
                <a:cs typeface="+mn-cs"/>
              </a:rPr>
              <a:t>Remove one Product</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2060"/>
              </a:solidFill>
              <a:effectLst/>
              <a:uLnTx/>
              <a:uFillTx/>
              <a:latin typeface="Arial"/>
              <a:ea typeface="+mn-ea"/>
              <a:cs typeface="+mn-cs"/>
            </a:endParaRPr>
          </a:p>
        </p:txBody>
      </p:sp>
      <p:sp>
        <p:nvSpPr>
          <p:cNvPr id="3" name="TextBox 2">
            <a:extLst>
              <a:ext uri="{FF2B5EF4-FFF2-40B4-BE49-F238E27FC236}">
                <a16:creationId xmlns:a16="http://schemas.microsoft.com/office/drawing/2014/main" id="{13534BBD-8864-EF40-B7CE-CD90DA49D312}"/>
              </a:ext>
            </a:extLst>
          </p:cNvPr>
          <p:cNvSpPr txBox="1"/>
          <p:nvPr/>
        </p:nvSpPr>
        <p:spPr>
          <a:xfrm>
            <a:off x="6694871" y="1382963"/>
            <a:ext cx="2242922" cy="237757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Does not loose information</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6D7777"/>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Keep facts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Derive state from facts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6D7777"/>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Auditing</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6D7777"/>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Time based query</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6D7777"/>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Behavior pattern over time</a:t>
            </a:r>
          </a:p>
        </p:txBody>
      </p:sp>
      <p:cxnSp>
        <p:nvCxnSpPr>
          <p:cNvPr id="13" name="Straight Arrow Connector 12">
            <a:extLst>
              <a:ext uri="{FF2B5EF4-FFF2-40B4-BE49-F238E27FC236}">
                <a16:creationId xmlns:a16="http://schemas.microsoft.com/office/drawing/2014/main" id="{4B0F64B2-82DB-D745-A831-F2BFC9DF9D95}"/>
              </a:ext>
            </a:extLst>
          </p:cNvPr>
          <p:cNvCxnSpPr>
            <a:cxnSpLocks/>
          </p:cNvCxnSpPr>
          <p:nvPr/>
        </p:nvCxnSpPr>
        <p:spPr>
          <a:xfrm>
            <a:off x="363358" y="3828742"/>
            <a:ext cx="525788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A63B36B-CE37-5A47-A612-4464DE0631AD}"/>
              </a:ext>
            </a:extLst>
          </p:cNvPr>
          <p:cNvSpPr txBox="1"/>
          <p:nvPr/>
        </p:nvSpPr>
        <p:spPr>
          <a:xfrm>
            <a:off x="5551445" y="3533754"/>
            <a:ext cx="562975" cy="30008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panose="020B0604020202020204" pitchFamily="34" charset="0"/>
                <a:ea typeface="+mn-ea"/>
                <a:cs typeface="Arial" panose="020B0604020202020204" pitchFamily="34" charset="0"/>
              </a:rPr>
              <a:t>Time</a:t>
            </a:r>
          </a:p>
        </p:txBody>
      </p:sp>
    </p:spTree>
    <p:extLst>
      <p:ext uri="{BB962C8B-B14F-4D97-AF65-F5344CB8AC3E}">
        <p14:creationId xmlns:p14="http://schemas.microsoft.com/office/powerpoint/2010/main" val="234495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1183EC-452C-DB46-827A-BD265CB8431A}"/>
              </a:ext>
            </a:extLst>
          </p:cNvPr>
          <p:cNvSpPr>
            <a:spLocks noGrp="1"/>
          </p:cNvSpPr>
          <p:nvPr>
            <p:ph type="title"/>
          </p:nvPr>
        </p:nvSpPr>
        <p:spPr/>
        <p:txBody>
          <a:bodyPr/>
          <a:lstStyle/>
          <a:p>
            <a:r>
              <a:rPr lang="en-US" dirty="0"/>
              <a:t>Event Storming Outcomes</a:t>
            </a:r>
          </a:p>
        </p:txBody>
      </p:sp>
      <p:sp>
        <p:nvSpPr>
          <p:cNvPr id="8" name="Content Placeholder 7">
            <a:extLst>
              <a:ext uri="{FF2B5EF4-FFF2-40B4-BE49-F238E27FC236}">
                <a16:creationId xmlns:a16="http://schemas.microsoft.com/office/drawing/2014/main" id="{77C7B19A-DD4E-6941-B24A-443A0EBDEE4F}"/>
              </a:ext>
            </a:extLst>
          </p:cNvPr>
          <p:cNvSpPr>
            <a:spLocks noGrp="1"/>
          </p:cNvSpPr>
          <p:nvPr>
            <p:ph idx="1"/>
          </p:nvPr>
        </p:nvSpPr>
        <p:spPr>
          <a:xfrm>
            <a:off x="5562941" y="762524"/>
            <a:ext cx="3374684" cy="764600"/>
          </a:xfrm>
        </p:spPr>
        <p:txBody>
          <a:bodyPr/>
          <a:lstStyle/>
          <a:p>
            <a:r>
              <a:rPr lang="en-US" sz="1600" dirty="0"/>
              <a:t>Domain: Fresh Good Shipment</a:t>
            </a:r>
          </a:p>
          <a:p>
            <a:r>
              <a:rPr lang="en-US" sz="1600" dirty="0"/>
              <a:t>Sub domain: Reefer Container</a:t>
            </a:r>
          </a:p>
        </p:txBody>
      </p:sp>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0"/>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65C23E-6D76-459C-BC14-A9049E4EE889}" type="slidenum">
              <a:rPr lang="en-US" smtClean="0"/>
              <a:pPr/>
              <a:t>60</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712151" y="1416635"/>
            <a:ext cx="913664" cy="504646"/>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582999" y="806084"/>
            <a:ext cx="908504" cy="504646"/>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Shipping </a:t>
            </a:r>
            <a:r>
              <a:rPr lang="en-US" sz="900" dirty="0" err="1">
                <a:solidFill>
                  <a:schemeClr val="accent1">
                    <a:lumMod val="50000"/>
                  </a:schemeClr>
                </a:solidFill>
              </a:rPr>
              <a:t>inc</a:t>
            </a:r>
            <a:r>
              <a:rPr lang="en-US" sz="900" dirty="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50574" y="1435529"/>
            <a:ext cx="1046090" cy="485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50574" y="2304876"/>
            <a:ext cx="1046090" cy="504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50574" y="3127387"/>
            <a:ext cx="1046090" cy="504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712150" y="3132867"/>
            <a:ext cx="913664" cy="50464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712150" y="3942928"/>
            <a:ext cx="913664" cy="50464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712150" y="2305112"/>
            <a:ext cx="913664" cy="504646"/>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50574" y="3819051"/>
            <a:ext cx="1040929" cy="628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3709293" y="1435530"/>
            <a:ext cx="908504" cy="869582"/>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3709292" y="2375857"/>
            <a:ext cx="908504"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3706712" y="3178328"/>
            <a:ext cx="913664" cy="764600"/>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5562941" y="1435530"/>
            <a:ext cx="908504" cy="869582"/>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496664" y="4707528"/>
            <a:ext cx="251900" cy="251900"/>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1</a:t>
            </a:r>
          </a:p>
        </p:txBody>
      </p:sp>
      <p:sp>
        <p:nvSpPr>
          <p:cNvPr id="19" name="Heptagon 18">
            <a:extLst>
              <a:ext uri="{FF2B5EF4-FFF2-40B4-BE49-F238E27FC236}">
                <a16:creationId xmlns:a16="http://schemas.microsoft.com/office/drawing/2014/main" id="{4339BD1B-F9A1-ED41-93E4-A0348BE56F80}"/>
              </a:ext>
            </a:extLst>
          </p:cNvPr>
          <p:cNvSpPr/>
          <p:nvPr/>
        </p:nvSpPr>
        <p:spPr>
          <a:xfrm>
            <a:off x="4037594" y="4707528"/>
            <a:ext cx="251900" cy="251900"/>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2</a:t>
            </a:r>
          </a:p>
        </p:txBody>
      </p:sp>
      <p:sp>
        <p:nvSpPr>
          <p:cNvPr id="20" name="Heptagon 19">
            <a:extLst>
              <a:ext uri="{FF2B5EF4-FFF2-40B4-BE49-F238E27FC236}">
                <a16:creationId xmlns:a16="http://schemas.microsoft.com/office/drawing/2014/main" id="{9F70422C-CC80-DF44-89BC-68E572DF683B}"/>
              </a:ext>
            </a:extLst>
          </p:cNvPr>
          <p:cNvSpPr/>
          <p:nvPr/>
        </p:nvSpPr>
        <p:spPr>
          <a:xfrm>
            <a:off x="5891242" y="4707528"/>
            <a:ext cx="251900" cy="251900"/>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3</a:t>
            </a:r>
          </a:p>
        </p:txBody>
      </p:sp>
      <p:sp>
        <p:nvSpPr>
          <p:cNvPr id="21" name="Rectangle 20">
            <a:extLst>
              <a:ext uri="{FF2B5EF4-FFF2-40B4-BE49-F238E27FC236}">
                <a16:creationId xmlns:a16="http://schemas.microsoft.com/office/drawing/2014/main" id="{29964FAB-7837-7C45-B72B-707E7188F208}"/>
              </a:ext>
            </a:extLst>
          </p:cNvPr>
          <p:cNvSpPr/>
          <p:nvPr/>
        </p:nvSpPr>
        <p:spPr>
          <a:xfrm>
            <a:off x="5562941" y="2441587"/>
            <a:ext cx="908504"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5562941" y="3263862"/>
            <a:ext cx="913664" cy="764600"/>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Container released from order</a:t>
            </a:r>
          </a:p>
        </p:txBody>
      </p:sp>
      <p:sp>
        <p:nvSpPr>
          <p:cNvPr id="23" name="Title 1">
            <a:extLst>
              <a:ext uri="{FF2B5EF4-FFF2-40B4-BE49-F238E27FC236}">
                <a16:creationId xmlns:a16="http://schemas.microsoft.com/office/drawing/2014/main" id="{2333392C-8F70-AB44-8CE2-CB6ED8E98CEA}"/>
              </a:ext>
            </a:extLst>
          </p:cNvPr>
          <p:cNvSpPr txBox="1">
            <a:spLocks/>
          </p:cNvSpPr>
          <p:nvPr/>
        </p:nvSpPr>
        <p:spPr>
          <a:xfrm>
            <a:off x="293688" y="44451"/>
            <a:ext cx="8393112" cy="660400"/>
          </a:xfrm>
          <a:prstGeom prst="rect">
            <a:avLst/>
          </a:prstGeom>
        </p:spPr>
        <p:txBody>
          <a:bodyPr/>
          <a:lstStyle>
            <a:lvl1pPr algn="l" defTabSz="457189" rtl="0" eaLnBrk="0" fontAlgn="base" hangingPunct="0">
              <a:spcBef>
                <a:spcPct val="0"/>
              </a:spcBef>
              <a:spcAft>
                <a:spcPct val="0"/>
              </a:spcAft>
              <a:defRPr sz="2800" kern="1200">
                <a:solidFill>
                  <a:schemeClr val="accent1"/>
                </a:solidFill>
                <a:latin typeface="+mj-lt"/>
                <a:ea typeface="ＭＳ Ｐゴシック" charset="0"/>
                <a:cs typeface="+mj-cs"/>
              </a:defRPr>
            </a:lvl1pPr>
            <a:lvl2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2pPr>
            <a:lvl3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3pPr>
            <a:lvl4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4pPr>
            <a:lvl5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5pPr>
            <a:lvl6pPr marL="457189" algn="l" defTabSz="457189" rtl="0" fontAlgn="base">
              <a:spcBef>
                <a:spcPct val="0"/>
              </a:spcBef>
              <a:spcAft>
                <a:spcPct val="0"/>
              </a:spcAft>
              <a:defRPr sz="2800">
                <a:solidFill>
                  <a:schemeClr val="accent1"/>
                </a:solidFill>
                <a:latin typeface="Arial" panose="020B0604020202020204" pitchFamily="34" charset="0"/>
              </a:defRPr>
            </a:lvl6pPr>
            <a:lvl7pPr marL="914378" algn="l" defTabSz="457189" rtl="0" fontAlgn="base">
              <a:spcBef>
                <a:spcPct val="0"/>
              </a:spcBef>
              <a:spcAft>
                <a:spcPct val="0"/>
              </a:spcAft>
              <a:defRPr sz="2800">
                <a:solidFill>
                  <a:schemeClr val="accent1"/>
                </a:solidFill>
                <a:latin typeface="Arial" panose="020B0604020202020204" pitchFamily="34" charset="0"/>
              </a:defRPr>
            </a:lvl7pPr>
            <a:lvl8pPr marL="1371566" algn="l" defTabSz="457189" rtl="0" fontAlgn="base">
              <a:spcBef>
                <a:spcPct val="0"/>
              </a:spcBef>
              <a:spcAft>
                <a:spcPct val="0"/>
              </a:spcAft>
              <a:defRPr sz="2800">
                <a:solidFill>
                  <a:schemeClr val="accent1"/>
                </a:solidFill>
                <a:latin typeface="Arial" panose="020B0604020202020204" pitchFamily="34" charset="0"/>
              </a:defRPr>
            </a:lvl8pPr>
            <a:lvl9pPr marL="1828754" algn="l" defTabSz="457189" rtl="0" fontAlgn="base">
              <a:spcBef>
                <a:spcPct val="0"/>
              </a:spcBef>
              <a:spcAft>
                <a:spcPct val="0"/>
              </a:spcAft>
              <a:defRPr sz="2800">
                <a:solidFill>
                  <a:schemeClr val="accent1"/>
                </a:solidFill>
                <a:latin typeface="Arial" panose="020B0604020202020204" pitchFamily="34" charset="0"/>
              </a:defRPr>
            </a:lvl9pPr>
          </a:lstStyle>
          <a:p>
            <a:endParaRPr lang="en-US" dirty="0"/>
          </a:p>
        </p:txBody>
      </p:sp>
    </p:spTree>
    <p:extLst>
      <p:ext uri="{BB962C8B-B14F-4D97-AF65-F5344CB8AC3E}">
        <p14:creationId xmlns:p14="http://schemas.microsoft.com/office/powerpoint/2010/main" val="816220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26EFB4-9C06-7342-A058-21C42FD88ED1}"/>
              </a:ext>
            </a:extLst>
          </p:cNvPr>
          <p:cNvSpPr>
            <a:spLocks noGrp="1"/>
          </p:cNvSpPr>
          <p:nvPr>
            <p:ph type="title"/>
          </p:nvPr>
        </p:nvSpPr>
        <p:spPr/>
        <p:txBody>
          <a:bodyPr/>
          <a:lstStyle/>
          <a:p>
            <a:r>
              <a:rPr lang="en-US" dirty="0"/>
              <a:t>Domain Driven Design</a:t>
            </a:r>
          </a:p>
        </p:txBody>
      </p:sp>
      <p:sp>
        <p:nvSpPr>
          <p:cNvPr id="7" name="Content Placeholder 6">
            <a:extLst>
              <a:ext uri="{FF2B5EF4-FFF2-40B4-BE49-F238E27FC236}">
                <a16:creationId xmlns:a16="http://schemas.microsoft.com/office/drawing/2014/main" id="{EF246C8C-DDA7-AF47-9FF7-0676F821595C}"/>
              </a:ext>
            </a:extLst>
          </p:cNvPr>
          <p:cNvSpPr>
            <a:spLocks noGrp="1"/>
          </p:cNvSpPr>
          <p:nvPr>
            <p:ph idx="1"/>
          </p:nvPr>
        </p:nvSpPr>
        <p:spPr/>
        <p:txBody>
          <a:bodyPr/>
          <a:lstStyle/>
          <a:p>
            <a:r>
              <a:rPr lang="en-AU" dirty="0">
                <a:latin typeface="Arial" panose="020B0604020202020204" pitchFamily="34" charset="0"/>
                <a:cs typeface="Arial" panose="020B0604020202020204" pitchFamily="34" charset="0"/>
              </a:rPr>
              <a:t>A technique for developing software that focuses on collaboration between technical experts and domain experts.</a:t>
            </a:r>
          </a:p>
          <a:p>
            <a:r>
              <a:rPr lang="en-AU" dirty="0">
                <a:latin typeface="Arial" panose="020B0604020202020204" pitchFamily="34" charset="0"/>
                <a:cs typeface="Arial" panose="020B0604020202020204" pitchFamily="34" charset="0"/>
              </a:rPr>
              <a:t>The ideas and terms of the domain should be directly reflected by the code through the </a:t>
            </a:r>
            <a:r>
              <a:rPr lang="en-AU" b="1" dirty="0">
                <a:latin typeface="Arial" panose="020B0604020202020204" pitchFamily="34" charset="0"/>
                <a:cs typeface="Arial" panose="020B0604020202020204" pitchFamily="34" charset="0"/>
              </a:rPr>
              <a:t>Ubiquitous Language</a:t>
            </a:r>
            <a:r>
              <a:rPr lang="en-AU" dirty="0">
                <a:latin typeface="Arial" panose="020B0604020202020204" pitchFamily="34" charset="0"/>
                <a:cs typeface="Arial" panose="020B0604020202020204" pitchFamily="34" charset="0"/>
              </a:rPr>
              <a:t>.</a:t>
            </a:r>
          </a:p>
          <a:p>
            <a:pPr lvl="1"/>
            <a:r>
              <a:rPr lang="en-AU" dirty="0">
                <a:latin typeface="Arial" panose="020B0604020202020204" pitchFamily="34" charset="0"/>
                <a:cs typeface="Arial" panose="020B0604020202020204" pitchFamily="34" charset="0"/>
              </a:rPr>
              <a:t>A language appears </a:t>
            </a:r>
            <a:r>
              <a:rPr lang="en-AU" b="1" dirty="0">
                <a:latin typeface="Arial" panose="020B0604020202020204" pitchFamily="34" charset="0"/>
                <a:cs typeface="Arial" panose="020B0604020202020204" pitchFamily="34" charset="0"/>
              </a:rPr>
              <a:t>consistently</a:t>
            </a:r>
            <a:r>
              <a:rPr lang="en-AU" dirty="0">
                <a:latin typeface="Arial" panose="020B0604020202020204" pitchFamily="34" charset="0"/>
                <a:cs typeface="Arial" panose="020B0604020202020204" pitchFamily="34" charset="0"/>
              </a:rPr>
              <a:t> in all the </a:t>
            </a:r>
            <a:r>
              <a:rPr lang="en-AU" b="1" dirty="0">
                <a:latin typeface="Arial" panose="020B0604020202020204" pitchFamily="34" charset="0"/>
                <a:cs typeface="Arial" panose="020B0604020202020204" pitchFamily="34" charset="0"/>
              </a:rPr>
              <a:t>communication</a:t>
            </a:r>
            <a:r>
              <a:rPr lang="en-AU" dirty="0">
                <a:latin typeface="Arial" panose="020B0604020202020204" pitchFamily="34" charset="0"/>
                <a:cs typeface="Arial" panose="020B0604020202020204" pitchFamily="34" charset="0"/>
              </a:rPr>
              <a:t> forms used by the </a:t>
            </a:r>
            <a:r>
              <a:rPr lang="en-AU" b="1" dirty="0">
                <a:latin typeface="Arial" panose="020B0604020202020204" pitchFamily="34" charset="0"/>
                <a:cs typeface="Arial" panose="020B0604020202020204" pitchFamily="34" charset="0"/>
              </a:rPr>
              <a:t>team</a:t>
            </a:r>
          </a:p>
          <a:p>
            <a:pPr lvl="1"/>
            <a:r>
              <a:rPr lang="en-AU" dirty="0">
                <a:latin typeface="Arial" panose="020B0604020202020204" pitchFamily="34" charset="0"/>
                <a:cs typeface="Arial" panose="020B0604020202020204" pitchFamily="34" charset="0"/>
              </a:rPr>
              <a:t>Based on the domain experts’ language</a:t>
            </a:r>
          </a:p>
          <a:p>
            <a:pPr lvl="1"/>
            <a:r>
              <a:rPr lang="en-AU" dirty="0"/>
              <a:t>The language should also be embedded in the code</a:t>
            </a:r>
          </a:p>
          <a:p>
            <a:pPr lvl="1"/>
            <a:r>
              <a:rPr lang="en-AU" dirty="0"/>
              <a:t>Keep the language, model and code in sync</a:t>
            </a:r>
            <a:endParaRPr lang="en-AU" dirty="0">
              <a:latin typeface="Arial" panose="020B0604020202020204" pitchFamily="34" charset="0"/>
              <a:cs typeface="Arial" panose="020B0604020202020204" pitchFamily="34" charset="0"/>
            </a:endParaRPr>
          </a:p>
          <a:p>
            <a:endParaRPr lang="en-US" dirty="0"/>
          </a:p>
        </p:txBody>
      </p:sp>
      <p:sp>
        <p:nvSpPr>
          <p:cNvPr id="5" name="Slide Number Placeholder 4">
            <a:extLst>
              <a:ext uri="{FF2B5EF4-FFF2-40B4-BE49-F238E27FC236}">
                <a16:creationId xmlns:a16="http://schemas.microsoft.com/office/drawing/2014/main" id="{44FFBAF8-B316-414C-874C-64EA41802202}"/>
              </a:ext>
            </a:extLst>
          </p:cNvPr>
          <p:cNvSpPr>
            <a:spLocks noGrp="1"/>
          </p:cNvSpPr>
          <p:nvPr>
            <p:ph type="sldNum" sz="quarter" idx="10"/>
          </p:nvPr>
        </p:nvSpPr>
        <p:spPr/>
        <p:txBody>
          <a:bodyPr/>
          <a:lstStyle/>
          <a:p>
            <a:fld id="{8A158888-7CA9-084D-A641-EC66ACF9DB3C}" type="slidenum">
              <a:rPr lang="en-US" smtClean="0">
                <a:solidFill>
                  <a:srgbClr val="5AAAFA"/>
                </a:solidFill>
              </a:rPr>
              <a:pPr/>
              <a:t>61</a:t>
            </a:fld>
            <a:endParaRPr lang="en-US">
              <a:solidFill>
                <a:srgbClr val="5AAAFA"/>
              </a:solidFill>
            </a:endParaRPr>
          </a:p>
        </p:txBody>
      </p:sp>
    </p:spTree>
    <p:extLst>
      <p:ext uri="{BB962C8B-B14F-4D97-AF65-F5344CB8AC3E}">
        <p14:creationId xmlns:p14="http://schemas.microsoft.com/office/powerpoint/2010/main" val="31377040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167A4-067E-42ED-A761-9C87A2890930}"/>
              </a:ext>
            </a:extLst>
          </p:cNvPr>
          <p:cNvSpPr>
            <a:spLocks noGrp="1"/>
          </p:cNvSpPr>
          <p:nvPr>
            <p:ph type="title"/>
          </p:nvPr>
        </p:nvSpPr>
        <p:spPr/>
        <p:txBody>
          <a:bodyPr/>
          <a:lstStyle/>
          <a:p>
            <a:r>
              <a:rPr lang="en-AU" dirty="0"/>
              <a:t>Bounded Contexts</a:t>
            </a:r>
            <a:endParaRPr lang="en-US" dirty="0"/>
          </a:p>
        </p:txBody>
      </p:sp>
      <p:sp>
        <p:nvSpPr>
          <p:cNvPr id="3" name="Content Placeholder 2">
            <a:extLst>
              <a:ext uri="{FF2B5EF4-FFF2-40B4-BE49-F238E27FC236}">
                <a16:creationId xmlns:a16="http://schemas.microsoft.com/office/drawing/2014/main" id="{6B1EEE46-7CA6-4F19-BFB8-3F4F796B29CB}"/>
              </a:ext>
            </a:extLst>
          </p:cNvPr>
          <p:cNvSpPr>
            <a:spLocks noGrp="1"/>
          </p:cNvSpPr>
          <p:nvPr>
            <p:ph idx="1"/>
          </p:nvPr>
        </p:nvSpPr>
        <p:spPr/>
        <p:txBody>
          <a:bodyPr/>
          <a:lstStyle/>
          <a:p>
            <a:r>
              <a:rPr lang="en-AU" dirty="0"/>
              <a:t>The entire business model is too large and complex to understand as a unit.</a:t>
            </a:r>
          </a:p>
          <a:p>
            <a:r>
              <a:rPr lang="en-US" dirty="0"/>
              <a:t>Not feasible to maintain a unified model for an entire enterprise.</a:t>
            </a:r>
          </a:p>
          <a:p>
            <a:r>
              <a:rPr lang="en-US" dirty="0"/>
              <a:t>We need to mark boundaries and relationships between different models.</a:t>
            </a:r>
          </a:p>
          <a:p>
            <a:pPr marL="0" indent="0">
              <a:buNone/>
            </a:pPr>
            <a:endParaRPr lang="en-US" dirty="0"/>
          </a:p>
          <a:p>
            <a:pPr marL="0" indent="0">
              <a:buNone/>
            </a:pPr>
            <a:r>
              <a:rPr lang="en-US" dirty="0"/>
              <a:t>A Bounded Context is an </a:t>
            </a:r>
            <a:r>
              <a:rPr lang="en-US" b="1" dirty="0">
                <a:solidFill>
                  <a:srgbClr val="0070C0"/>
                </a:solidFill>
              </a:rPr>
              <a:t>explicit boundary </a:t>
            </a:r>
            <a:r>
              <a:rPr lang="en-US" dirty="0"/>
              <a:t>within which a domain model exists. Inside the boundary all terms and phrases of the Ubiquitous Language have a specific meaning, and the model reflects the Language with exactness.</a:t>
            </a:r>
          </a:p>
        </p:txBody>
      </p:sp>
      <p:sp>
        <p:nvSpPr>
          <p:cNvPr id="4" name="Slide Number Placeholder 3">
            <a:extLst>
              <a:ext uri="{FF2B5EF4-FFF2-40B4-BE49-F238E27FC236}">
                <a16:creationId xmlns:a16="http://schemas.microsoft.com/office/drawing/2014/main" id="{828D11CB-B150-4D78-B920-198F36C4917B}"/>
              </a:ext>
            </a:extLst>
          </p:cNvPr>
          <p:cNvSpPr>
            <a:spLocks noGrp="1"/>
          </p:cNvSpPr>
          <p:nvPr>
            <p:ph type="sldNum" sz="quarter" idx="12"/>
          </p:nvPr>
        </p:nvSpPr>
        <p:spPr>
          <a:xfrm>
            <a:off x="23651440" y="12846993"/>
            <a:ext cx="469037" cy="461665"/>
          </a:xfrm>
          <a:prstGeom prst="rect">
            <a:avLst/>
          </a:prstGeom>
          <a:ln w="12700">
            <a:miter lim="400000"/>
          </a:ln>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98989"/>
                </a:solidFill>
                <a:effectLst/>
                <a:uFillTx/>
                <a:latin typeface="Arial"/>
                <a:ea typeface="Arial"/>
                <a:cs typeface="Arial"/>
                <a:sym typeface="Arial"/>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9pPr>
          </a:lstStyle>
          <a:p>
            <a:fld id="{3CFA8D78-96C7-EE47-8361-294D340293C5}" type="slidenum">
              <a:rPr lang="en-US" smtClean="0"/>
              <a:pPr/>
              <a:t>62</a:t>
            </a:fld>
            <a:endParaRPr lang="en-US" dirty="0"/>
          </a:p>
        </p:txBody>
      </p:sp>
    </p:spTree>
    <p:extLst>
      <p:ext uri="{BB962C8B-B14F-4D97-AF65-F5344CB8AC3E}">
        <p14:creationId xmlns:p14="http://schemas.microsoft.com/office/powerpoint/2010/main" val="553318304"/>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65C23E-6D76-459C-BC14-A9049E4EE889}" type="slidenum">
              <a:rPr lang="en-US" smtClean="0"/>
              <a:pPr/>
              <a:t>63</a:t>
            </a:fld>
            <a:endParaRPr lang="en-US"/>
          </a:p>
        </p:txBody>
      </p:sp>
      <p:sp>
        <p:nvSpPr>
          <p:cNvPr id="3" name="Freeform 2">
            <a:extLst>
              <a:ext uri="{FF2B5EF4-FFF2-40B4-BE49-F238E27FC236}">
                <a16:creationId xmlns:a16="http://schemas.microsoft.com/office/drawing/2014/main" id="{49AB875C-10FC-2641-ABC4-51383D9792B5}"/>
              </a:ext>
            </a:extLst>
          </p:cNvPr>
          <p:cNvSpPr/>
          <p:nvPr/>
        </p:nvSpPr>
        <p:spPr>
          <a:xfrm>
            <a:off x="516835" y="337930"/>
            <a:ext cx="6122293" cy="4302163"/>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 name="TextBox 3">
            <a:extLst>
              <a:ext uri="{FF2B5EF4-FFF2-40B4-BE49-F238E27FC236}">
                <a16:creationId xmlns:a16="http://schemas.microsoft.com/office/drawing/2014/main" id="{C5A8647C-0F18-F344-8609-AC56CC1154DB}"/>
              </a:ext>
            </a:extLst>
          </p:cNvPr>
          <p:cNvSpPr txBox="1"/>
          <p:nvPr/>
        </p:nvSpPr>
        <p:spPr>
          <a:xfrm>
            <a:off x="3284882" y="337931"/>
            <a:ext cx="2185214" cy="248209"/>
          </a:xfrm>
          <a:prstGeom prst="rect">
            <a:avLst/>
          </a:prstGeom>
          <a:noFill/>
        </p:spPr>
        <p:txBody>
          <a:bodyPr wrap="none" rtlCol="0">
            <a:spAutoFit/>
          </a:bodyPr>
          <a:lstStyle/>
          <a:p>
            <a:r>
              <a:rPr lang="en-US" sz="1013" dirty="0"/>
              <a:t>Reefer-container-shipment context</a:t>
            </a:r>
          </a:p>
        </p:txBody>
      </p:sp>
      <p:sp>
        <p:nvSpPr>
          <p:cNvPr id="5" name="Freeform 4">
            <a:extLst>
              <a:ext uri="{FF2B5EF4-FFF2-40B4-BE49-F238E27FC236}">
                <a16:creationId xmlns:a16="http://schemas.microsoft.com/office/drawing/2014/main" id="{84F92809-0390-E241-86D7-B172F2993794}"/>
              </a:ext>
            </a:extLst>
          </p:cNvPr>
          <p:cNvSpPr/>
          <p:nvPr/>
        </p:nvSpPr>
        <p:spPr>
          <a:xfrm>
            <a:off x="1181911" y="1038017"/>
            <a:ext cx="2102972" cy="2420167"/>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TextBox 5">
            <a:extLst>
              <a:ext uri="{FF2B5EF4-FFF2-40B4-BE49-F238E27FC236}">
                <a16:creationId xmlns:a16="http://schemas.microsoft.com/office/drawing/2014/main" id="{6A6EDF67-19AC-2E42-BA18-DDE123D40BC7}"/>
              </a:ext>
            </a:extLst>
          </p:cNvPr>
          <p:cNvSpPr txBox="1"/>
          <p:nvPr/>
        </p:nvSpPr>
        <p:spPr>
          <a:xfrm>
            <a:off x="1684384" y="1329608"/>
            <a:ext cx="1003801" cy="248209"/>
          </a:xfrm>
          <a:prstGeom prst="rect">
            <a:avLst/>
          </a:prstGeom>
          <a:noFill/>
        </p:spPr>
        <p:txBody>
          <a:bodyPr wrap="none" rtlCol="0">
            <a:spAutoFit/>
          </a:bodyPr>
          <a:lstStyle/>
          <a:p>
            <a:r>
              <a:rPr lang="en-US" sz="1013" dirty="0"/>
              <a:t>Order Context</a:t>
            </a:r>
          </a:p>
        </p:txBody>
      </p:sp>
      <p:sp>
        <p:nvSpPr>
          <p:cNvPr id="8" name="Freeform 7">
            <a:extLst>
              <a:ext uri="{FF2B5EF4-FFF2-40B4-BE49-F238E27FC236}">
                <a16:creationId xmlns:a16="http://schemas.microsoft.com/office/drawing/2014/main" id="{79BF872E-2EA1-8048-9920-2945243AC870}"/>
              </a:ext>
            </a:extLst>
          </p:cNvPr>
          <p:cNvSpPr/>
          <p:nvPr/>
        </p:nvSpPr>
        <p:spPr>
          <a:xfrm>
            <a:off x="3487366" y="1211094"/>
            <a:ext cx="2962142" cy="2655652"/>
          </a:xfrm>
          <a:custGeom>
            <a:avLst/>
            <a:gdLst>
              <a:gd name="connsiteX0" fmla="*/ 1400783 w 3949522"/>
              <a:gd name="connsiteY0" fmla="*/ 97277 h 3540869"/>
              <a:gd name="connsiteX1" fmla="*/ 1400783 w 3949522"/>
              <a:gd name="connsiteY1" fmla="*/ 97277 h 3540869"/>
              <a:gd name="connsiteX2" fmla="*/ 1245141 w 3949522"/>
              <a:gd name="connsiteY2" fmla="*/ 233464 h 3540869"/>
              <a:gd name="connsiteX3" fmla="*/ 1167319 w 3949522"/>
              <a:gd name="connsiteY3" fmla="*/ 291830 h 3540869"/>
              <a:gd name="connsiteX4" fmla="*/ 1050588 w 3949522"/>
              <a:gd name="connsiteY4" fmla="*/ 428018 h 3540869"/>
              <a:gd name="connsiteX5" fmla="*/ 972766 w 3949522"/>
              <a:gd name="connsiteY5" fmla="*/ 486383 h 3540869"/>
              <a:gd name="connsiteX6" fmla="*/ 875490 w 3949522"/>
              <a:gd name="connsiteY6" fmla="*/ 622571 h 3540869"/>
              <a:gd name="connsiteX7" fmla="*/ 817124 w 3949522"/>
              <a:gd name="connsiteY7" fmla="*/ 680937 h 3540869"/>
              <a:gd name="connsiteX8" fmla="*/ 778213 w 3949522"/>
              <a:gd name="connsiteY8" fmla="*/ 739303 h 3540869"/>
              <a:gd name="connsiteX9" fmla="*/ 719847 w 3949522"/>
              <a:gd name="connsiteY9" fmla="*/ 797669 h 3540869"/>
              <a:gd name="connsiteX10" fmla="*/ 642026 w 3949522"/>
              <a:gd name="connsiteY10" fmla="*/ 894945 h 3540869"/>
              <a:gd name="connsiteX11" fmla="*/ 466928 w 3949522"/>
              <a:gd name="connsiteY11" fmla="*/ 1070043 h 3540869"/>
              <a:gd name="connsiteX12" fmla="*/ 408562 w 3949522"/>
              <a:gd name="connsiteY12" fmla="*/ 1128409 h 3540869"/>
              <a:gd name="connsiteX13" fmla="*/ 369651 w 3949522"/>
              <a:gd name="connsiteY13" fmla="*/ 1186775 h 3540869"/>
              <a:gd name="connsiteX14" fmla="*/ 291830 w 3949522"/>
              <a:gd name="connsiteY14" fmla="*/ 1420239 h 3540869"/>
              <a:gd name="connsiteX15" fmla="*/ 252919 w 3949522"/>
              <a:gd name="connsiteY15" fmla="*/ 1536971 h 3540869"/>
              <a:gd name="connsiteX16" fmla="*/ 175098 w 3949522"/>
              <a:gd name="connsiteY16" fmla="*/ 1712069 h 3540869"/>
              <a:gd name="connsiteX17" fmla="*/ 136188 w 3949522"/>
              <a:gd name="connsiteY17" fmla="*/ 1906622 h 3540869"/>
              <a:gd name="connsiteX18" fmla="*/ 97277 w 3949522"/>
              <a:gd name="connsiteY18" fmla="*/ 2023354 h 3540869"/>
              <a:gd name="connsiteX19" fmla="*/ 77822 w 3949522"/>
              <a:gd name="connsiteY19" fmla="*/ 2081720 h 3540869"/>
              <a:gd name="connsiteX20" fmla="*/ 58366 w 3949522"/>
              <a:gd name="connsiteY20" fmla="*/ 2140086 h 3540869"/>
              <a:gd name="connsiteX21" fmla="*/ 19456 w 3949522"/>
              <a:gd name="connsiteY21" fmla="*/ 2315183 h 3540869"/>
              <a:gd name="connsiteX22" fmla="*/ 0 w 3949522"/>
              <a:gd name="connsiteY22" fmla="*/ 2373549 h 3540869"/>
              <a:gd name="connsiteX23" fmla="*/ 19456 w 3949522"/>
              <a:gd name="connsiteY23" fmla="*/ 2723745 h 3540869"/>
              <a:gd name="connsiteX24" fmla="*/ 38911 w 3949522"/>
              <a:gd name="connsiteY24" fmla="*/ 2782111 h 3540869"/>
              <a:gd name="connsiteX25" fmla="*/ 97277 w 3949522"/>
              <a:gd name="connsiteY25" fmla="*/ 2937754 h 3540869"/>
              <a:gd name="connsiteX26" fmla="*/ 116732 w 3949522"/>
              <a:gd name="connsiteY26" fmla="*/ 2996120 h 3540869"/>
              <a:gd name="connsiteX27" fmla="*/ 252919 w 3949522"/>
              <a:gd name="connsiteY27" fmla="*/ 3171218 h 3540869"/>
              <a:gd name="connsiteX28" fmla="*/ 291830 w 3949522"/>
              <a:gd name="connsiteY28" fmla="*/ 3229583 h 3540869"/>
              <a:gd name="connsiteX29" fmla="*/ 525294 w 3949522"/>
              <a:gd name="connsiteY29" fmla="*/ 3346315 h 3540869"/>
              <a:gd name="connsiteX30" fmla="*/ 642026 w 3949522"/>
              <a:gd name="connsiteY30" fmla="*/ 3385226 h 3540869"/>
              <a:gd name="connsiteX31" fmla="*/ 719847 w 3949522"/>
              <a:gd name="connsiteY31" fmla="*/ 3404681 h 3540869"/>
              <a:gd name="connsiteX32" fmla="*/ 856034 w 3949522"/>
              <a:gd name="connsiteY32" fmla="*/ 3443592 h 3540869"/>
              <a:gd name="connsiteX33" fmla="*/ 972766 w 3949522"/>
              <a:gd name="connsiteY33" fmla="*/ 3501958 h 3540869"/>
              <a:gd name="connsiteX34" fmla="*/ 1031132 w 3949522"/>
              <a:gd name="connsiteY34" fmla="*/ 3540869 h 3540869"/>
              <a:gd name="connsiteX35" fmla="*/ 1498060 w 3949522"/>
              <a:gd name="connsiteY35" fmla="*/ 3521413 h 3540869"/>
              <a:gd name="connsiteX36" fmla="*/ 1653702 w 3949522"/>
              <a:gd name="connsiteY36" fmla="*/ 3463047 h 3540869"/>
              <a:gd name="connsiteX37" fmla="*/ 1731524 w 3949522"/>
              <a:gd name="connsiteY37" fmla="*/ 3443592 h 3540869"/>
              <a:gd name="connsiteX38" fmla="*/ 1848256 w 3949522"/>
              <a:gd name="connsiteY38" fmla="*/ 3365771 h 3540869"/>
              <a:gd name="connsiteX39" fmla="*/ 1984443 w 3949522"/>
              <a:gd name="connsiteY39" fmla="*/ 3307405 h 3540869"/>
              <a:gd name="connsiteX40" fmla="*/ 2101175 w 3949522"/>
              <a:gd name="connsiteY40" fmla="*/ 3229583 h 3540869"/>
              <a:gd name="connsiteX41" fmla="*/ 2198451 w 3949522"/>
              <a:gd name="connsiteY41" fmla="*/ 3190673 h 3540869"/>
              <a:gd name="connsiteX42" fmla="*/ 2295728 w 3949522"/>
              <a:gd name="connsiteY42" fmla="*/ 3132307 h 3540869"/>
              <a:gd name="connsiteX43" fmla="*/ 2412460 w 3949522"/>
              <a:gd name="connsiteY43" fmla="*/ 3093396 h 3540869"/>
              <a:gd name="connsiteX44" fmla="*/ 2470826 w 3949522"/>
              <a:gd name="connsiteY44" fmla="*/ 3073941 h 3540869"/>
              <a:gd name="connsiteX45" fmla="*/ 2548647 w 3949522"/>
              <a:gd name="connsiteY45" fmla="*/ 3035030 h 3540869"/>
              <a:gd name="connsiteX46" fmla="*/ 2645924 w 3949522"/>
              <a:gd name="connsiteY46" fmla="*/ 2976664 h 3540869"/>
              <a:gd name="connsiteX47" fmla="*/ 2859932 w 3949522"/>
              <a:gd name="connsiteY47" fmla="*/ 2879388 h 3540869"/>
              <a:gd name="connsiteX48" fmla="*/ 3015575 w 3949522"/>
              <a:gd name="connsiteY48" fmla="*/ 2762656 h 3540869"/>
              <a:gd name="connsiteX49" fmla="*/ 3151762 w 3949522"/>
              <a:gd name="connsiteY49" fmla="*/ 2607013 h 3540869"/>
              <a:gd name="connsiteX50" fmla="*/ 3229583 w 3949522"/>
              <a:gd name="connsiteY50" fmla="*/ 2529192 h 3540869"/>
              <a:gd name="connsiteX51" fmla="*/ 3268494 w 3949522"/>
              <a:gd name="connsiteY51" fmla="*/ 2470826 h 3540869"/>
              <a:gd name="connsiteX52" fmla="*/ 3385226 w 3949522"/>
              <a:gd name="connsiteY52" fmla="*/ 2354094 h 3540869"/>
              <a:gd name="connsiteX53" fmla="*/ 3443592 w 3949522"/>
              <a:gd name="connsiteY53" fmla="*/ 2276273 h 3540869"/>
              <a:gd name="connsiteX54" fmla="*/ 3599234 w 3949522"/>
              <a:gd name="connsiteY54" fmla="*/ 2140086 h 3540869"/>
              <a:gd name="connsiteX55" fmla="*/ 3638145 w 3949522"/>
              <a:gd name="connsiteY55" fmla="*/ 2081720 h 3540869"/>
              <a:gd name="connsiteX56" fmla="*/ 3696511 w 3949522"/>
              <a:gd name="connsiteY56" fmla="*/ 2023354 h 3540869"/>
              <a:gd name="connsiteX57" fmla="*/ 3735422 w 3949522"/>
              <a:gd name="connsiteY57" fmla="*/ 1964988 h 3540869"/>
              <a:gd name="connsiteX58" fmla="*/ 3852153 w 3949522"/>
              <a:gd name="connsiteY58" fmla="*/ 1887166 h 3540869"/>
              <a:gd name="connsiteX59" fmla="*/ 3910519 w 3949522"/>
              <a:gd name="connsiteY59" fmla="*/ 1848256 h 3540869"/>
              <a:gd name="connsiteX60" fmla="*/ 3949430 w 3949522"/>
              <a:gd name="connsiteY60" fmla="*/ 1789890 h 3540869"/>
              <a:gd name="connsiteX61" fmla="*/ 3910519 w 3949522"/>
              <a:gd name="connsiteY61" fmla="*/ 1459149 h 3540869"/>
              <a:gd name="connsiteX62" fmla="*/ 3871609 w 3949522"/>
              <a:gd name="connsiteY62" fmla="*/ 1400783 h 3540869"/>
              <a:gd name="connsiteX63" fmla="*/ 3832698 w 3949522"/>
              <a:gd name="connsiteY63" fmla="*/ 1284052 h 3540869"/>
              <a:gd name="connsiteX64" fmla="*/ 3793788 w 3949522"/>
              <a:gd name="connsiteY64" fmla="*/ 1167320 h 3540869"/>
              <a:gd name="connsiteX65" fmla="*/ 3774332 w 3949522"/>
              <a:gd name="connsiteY65" fmla="*/ 1108954 h 3540869"/>
              <a:gd name="connsiteX66" fmla="*/ 3735422 w 3949522"/>
              <a:gd name="connsiteY66" fmla="*/ 953311 h 3540869"/>
              <a:gd name="connsiteX67" fmla="*/ 3677056 w 3949522"/>
              <a:gd name="connsiteY67" fmla="*/ 758758 h 3540869"/>
              <a:gd name="connsiteX68" fmla="*/ 3657600 w 3949522"/>
              <a:gd name="connsiteY68" fmla="*/ 700392 h 3540869"/>
              <a:gd name="connsiteX69" fmla="*/ 3560324 w 3949522"/>
              <a:gd name="connsiteY69" fmla="*/ 583660 h 3540869"/>
              <a:gd name="connsiteX70" fmla="*/ 3424136 w 3949522"/>
              <a:gd name="connsiteY70" fmla="*/ 428018 h 3540869"/>
              <a:gd name="connsiteX71" fmla="*/ 3268494 w 3949522"/>
              <a:gd name="connsiteY71" fmla="*/ 291830 h 3540869"/>
              <a:gd name="connsiteX72" fmla="*/ 3210128 w 3949522"/>
              <a:gd name="connsiteY72" fmla="*/ 252920 h 3540869"/>
              <a:gd name="connsiteX73" fmla="*/ 3151762 w 3949522"/>
              <a:gd name="connsiteY73" fmla="*/ 214009 h 3540869"/>
              <a:gd name="connsiteX74" fmla="*/ 3093396 w 3949522"/>
              <a:gd name="connsiteY74" fmla="*/ 194554 h 3540869"/>
              <a:gd name="connsiteX75" fmla="*/ 2937753 w 3949522"/>
              <a:gd name="connsiteY75" fmla="*/ 116732 h 3540869"/>
              <a:gd name="connsiteX76" fmla="*/ 2879388 w 3949522"/>
              <a:gd name="connsiteY76" fmla="*/ 77822 h 3540869"/>
              <a:gd name="connsiteX77" fmla="*/ 2782111 w 3949522"/>
              <a:gd name="connsiteY77" fmla="*/ 58366 h 3540869"/>
              <a:gd name="connsiteX78" fmla="*/ 2568102 w 3949522"/>
              <a:gd name="connsiteY78" fmla="*/ 0 h 3540869"/>
              <a:gd name="connsiteX79" fmla="*/ 1517515 w 3949522"/>
              <a:gd name="connsiteY79" fmla="*/ 38911 h 3540869"/>
              <a:gd name="connsiteX80" fmla="*/ 1459149 w 3949522"/>
              <a:gd name="connsiteY80" fmla="*/ 58366 h 3540869"/>
              <a:gd name="connsiteX81" fmla="*/ 1400783 w 3949522"/>
              <a:gd name="connsiteY81" fmla="*/ 97277 h 354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949522" h="3540869">
                <a:moveTo>
                  <a:pt x="1400783" y="97277"/>
                </a:moveTo>
                <a:lnTo>
                  <a:pt x="1400783" y="97277"/>
                </a:lnTo>
                <a:cubicBezTo>
                  <a:pt x="1348902" y="142673"/>
                  <a:pt x="1298100" y="189331"/>
                  <a:pt x="1245141" y="233464"/>
                </a:cubicBezTo>
                <a:cubicBezTo>
                  <a:pt x="1220231" y="254222"/>
                  <a:pt x="1191939" y="270728"/>
                  <a:pt x="1167319" y="291830"/>
                </a:cubicBezTo>
                <a:cubicBezTo>
                  <a:pt x="1019067" y="418903"/>
                  <a:pt x="1204372" y="274234"/>
                  <a:pt x="1050588" y="428018"/>
                </a:cubicBezTo>
                <a:cubicBezTo>
                  <a:pt x="1027660" y="450946"/>
                  <a:pt x="995694" y="463455"/>
                  <a:pt x="972766" y="486383"/>
                </a:cubicBezTo>
                <a:cubicBezTo>
                  <a:pt x="902676" y="556472"/>
                  <a:pt x="930724" y="556290"/>
                  <a:pt x="875490" y="622571"/>
                </a:cubicBezTo>
                <a:cubicBezTo>
                  <a:pt x="857876" y="643708"/>
                  <a:pt x="834738" y="659800"/>
                  <a:pt x="817124" y="680937"/>
                </a:cubicBezTo>
                <a:cubicBezTo>
                  <a:pt x="802155" y="698900"/>
                  <a:pt x="793182" y="721340"/>
                  <a:pt x="778213" y="739303"/>
                </a:cubicBezTo>
                <a:cubicBezTo>
                  <a:pt x="760599" y="760440"/>
                  <a:pt x="737965" y="776963"/>
                  <a:pt x="719847" y="797669"/>
                </a:cubicBezTo>
                <a:cubicBezTo>
                  <a:pt x="692503" y="828920"/>
                  <a:pt x="669959" y="864219"/>
                  <a:pt x="642026" y="894945"/>
                </a:cubicBezTo>
                <a:lnTo>
                  <a:pt x="466928" y="1070043"/>
                </a:lnTo>
                <a:cubicBezTo>
                  <a:pt x="447473" y="1089498"/>
                  <a:pt x="423824" y="1105516"/>
                  <a:pt x="408562" y="1128409"/>
                </a:cubicBezTo>
                <a:lnTo>
                  <a:pt x="369651" y="1186775"/>
                </a:lnTo>
                <a:lnTo>
                  <a:pt x="291830" y="1420239"/>
                </a:lnTo>
                <a:cubicBezTo>
                  <a:pt x="291828" y="1420244"/>
                  <a:pt x="252922" y="1536967"/>
                  <a:pt x="252919" y="1536971"/>
                </a:cubicBezTo>
                <a:cubicBezTo>
                  <a:pt x="208857" y="1603065"/>
                  <a:pt x="190532" y="1619462"/>
                  <a:pt x="175098" y="1712069"/>
                </a:cubicBezTo>
                <a:cubicBezTo>
                  <a:pt x="161952" y="1790944"/>
                  <a:pt x="157954" y="1834069"/>
                  <a:pt x="136188" y="1906622"/>
                </a:cubicBezTo>
                <a:cubicBezTo>
                  <a:pt x="124402" y="1945908"/>
                  <a:pt x="110247" y="1984443"/>
                  <a:pt x="97277" y="2023354"/>
                </a:cubicBezTo>
                <a:lnTo>
                  <a:pt x="77822" y="2081720"/>
                </a:lnTo>
                <a:cubicBezTo>
                  <a:pt x="71337" y="2101175"/>
                  <a:pt x="62388" y="2119976"/>
                  <a:pt x="58366" y="2140086"/>
                </a:cubicBezTo>
                <a:cubicBezTo>
                  <a:pt x="44995" y="2206944"/>
                  <a:pt x="37772" y="2251079"/>
                  <a:pt x="19456" y="2315183"/>
                </a:cubicBezTo>
                <a:cubicBezTo>
                  <a:pt x="13822" y="2334902"/>
                  <a:pt x="6485" y="2354094"/>
                  <a:pt x="0" y="2373549"/>
                </a:cubicBezTo>
                <a:cubicBezTo>
                  <a:pt x="6485" y="2490281"/>
                  <a:pt x="8372" y="2607360"/>
                  <a:pt x="19456" y="2723745"/>
                </a:cubicBezTo>
                <a:cubicBezTo>
                  <a:pt x="21400" y="2744160"/>
                  <a:pt x="33277" y="2762392"/>
                  <a:pt x="38911" y="2782111"/>
                </a:cubicBezTo>
                <a:cubicBezTo>
                  <a:pt x="90152" y="2961456"/>
                  <a:pt x="19561" y="2756416"/>
                  <a:pt x="97277" y="2937754"/>
                </a:cubicBezTo>
                <a:cubicBezTo>
                  <a:pt x="105355" y="2956604"/>
                  <a:pt x="106773" y="2978193"/>
                  <a:pt x="116732" y="2996120"/>
                </a:cubicBezTo>
                <a:cubicBezTo>
                  <a:pt x="215071" y="3173131"/>
                  <a:pt x="158393" y="3057788"/>
                  <a:pt x="252919" y="3171218"/>
                </a:cubicBezTo>
                <a:cubicBezTo>
                  <a:pt x="267888" y="3189181"/>
                  <a:pt x="274233" y="3214186"/>
                  <a:pt x="291830" y="3229583"/>
                </a:cubicBezTo>
                <a:cubicBezTo>
                  <a:pt x="384670" y="3310818"/>
                  <a:pt x="415082" y="3309578"/>
                  <a:pt x="525294" y="3346315"/>
                </a:cubicBezTo>
                <a:lnTo>
                  <a:pt x="642026" y="3385226"/>
                </a:lnTo>
                <a:cubicBezTo>
                  <a:pt x="667966" y="3391711"/>
                  <a:pt x="694137" y="3397335"/>
                  <a:pt x="719847" y="3404681"/>
                </a:cubicBezTo>
                <a:cubicBezTo>
                  <a:pt x="915222" y="3460503"/>
                  <a:pt x="612754" y="3382773"/>
                  <a:pt x="856034" y="3443592"/>
                </a:cubicBezTo>
                <a:cubicBezTo>
                  <a:pt x="1023303" y="3555106"/>
                  <a:pt x="811669" y="3421409"/>
                  <a:pt x="972766" y="3501958"/>
                </a:cubicBezTo>
                <a:cubicBezTo>
                  <a:pt x="993680" y="3512415"/>
                  <a:pt x="1011677" y="3527899"/>
                  <a:pt x="1031132" y="3540869"/>
                </a:cubicBezTo>
                <a:cubicBezTo>
                  <a:pt x="1186775" y="3534384"/>
                  <a:pt x="1342678" y="3532512"/>
                  <a:pt x="1498060" y="3521413"/>
                </a:cubicBezTo>
                <a:cubicBezTo>
                  <a:pt x="1580315" y="3515538"/>
                  <a:pt x="1577674" y="3491557"/>
                  <a:pt x="1653702" y="3463047"/>
                </a:cubicBezTo>
                <a:cubicBezTo>
                  <a:pt x="1678739" y="3453658"/>
                  <a:pt x="1705583" y="3450077"/>
                  <a:pt x="1731524" y="3443592"/>
                </a:cubicBezTo>
                <a:cubicBezTo>
                  <a:pt x="1770435" y="3417652"/>
                  <a:pt x="1803891" y="3380560"/>
                  <a:pt x="1848256" y="3365771"/>
                </a:cubicBezTo>
                <a:cubicBezTo>
                  <a:pt x="1908633" y="3345645"/>
                  <a:pt x="1924345" y="3343464"/>
                  <a:pt x="1984443" y="3307405"/>
                </a:cubicBezTo>
                <a:cubicBezTo>
                  <a:pt x="2024544" y="3283345"/>
                  <a:pt x="2057755" y="3246951"/>
                  <a:pt x="2101175" y="3229583"/>
                </a:cubicBezTo>
                <a:cubicBezTo>
                  <a:pt x="2133600" y="3216613"/>
                  <a:pt x="2167215" y="3206291"/>
                  <a:pt x="2198451" y="3190673"/>
                </a:cubicBezTo>
                <a:cubicBezTo>
                  <a:pt x="2232273" y="3173762"/>
                  <a:pt x="2261303" y="3147955"/>
                  <a:pt x="2295728" y="3132307"/>
                </a:cubicBezTo>
                <a:cubicBezTo>
                  <a:pt x="2333067" y="3115335"/>
                  <a:pt x="2373549" y="3106366"/>
                  <a:pt x="2412460" y="3093396"/>
                </a:cubicBezTo>
                <a:cubicBezTo>
                  <a:pt x="2431915" y="3086911"/>
                  <a:pt x="2452483" y="3083112"/>
                  <a:pt x="2470826" y="3073941"/>
                </a:cubicBezTo>
                <a:cubicBezTo>
                  <a:pt x="2496766" y="3060971"/>
                  <a:pt x="2523294" y="3049115"/>
                  <a:pt x="2548647" y="3035030"/>
                </a:cubicBezTo>
                <a:cubicBezTo>
                  <a:pt x="2581703" y="3016666"/>
                  <a:pt x="2612102" y="2993575"/>
                  <a:pt x="2645924" y="2976664"/>
                </a:cubicBezTo>
                <a:cubicBezTo>
                  <a:pt x="2773402" y="2912925"/>
                  <a:pt x="2646111" y="3039753"/>
                  <a:pt x="2859932" y="2879388"/>
                </a:cubicBezTo>
                <a:cubicBezTo>
                  <a:pt x="2911813" y="2840477"/>
                  <a:pt x="2969718" y="2808513"/>
                  <a:pt x="3015575" y="2762656"/>
                </a:cubicBezTo>
                <a:cubicBezTo>
                  <a:pt x="3237571" y="2540660"/>
                  <a:pt x="2964216" y="2821352"/>
                  <a:pt x="3151762" y="2607013"/>
                </a:cubicBezTo>
                <a:cubicBezTo>
                  <a:pt x="3175919" y="2579405"/>
                  <a:pt x="3205709" y="2557045"/>
                  <a:pt x="3229583" y="2529192"/>
                </a:cubicBezTo>
                <a:cubicBezTo>
                  <a:pt x="3244800" y="2511439"/>
                  <a:pt x="3252960" y="2488302"/>
                  <a:pt x="3268494" y="2470826"/>
                </a:cubicBezTo>
                <a:cubicBezTo>
                  <a:pt x="3305053" y="2429698"/>
                  <a:pt x="3352209" y="2398116"/>
                  <a:pt x="3385226" y="2354094"/>
                </a:cubicBezTo>
                <a:cubicBezTo>
                  <a:pt x="3404681" y="2328154"/>
                  <a:pt x="3422240" y="2300676"/>
                  <a:pt x="3443592" y="2276273"/>
                </a:cubicBezTo>
                <a:cubicBezTo>
                  <a:pt x="3655776" y="2033777"/>
                  <a:pt x="3393569" y="2345751"/>
                  <a:pt x="3599234" y="2140086"/>
                </a:cubicBezTo>
                <a:cubicBezTo>
                  <a:pt x="3615768" y="2123552"/>
                  <a:pt x="3623176" y="2099683"/>
                  <a:pt x="3638145" y="2081720"/>
                </a:cubicBezTo>
                <a:cubicBezTo>
                  <a:pt x="3655759" y="2060583"/>
                  <a:pt x="3678897" y="2044491"/>
                  <a:pt x="3696511" y="2023354"/>
                </a:cubicBezTo>
                <a:cubicBezTo>
                  <a:pt x="3711480" y="2005391"/>
                  <a:pt x="3717825" y="1980386"/>
                  <a:pt x="3735422" y="1964988"/>
                </a:cubicBezTo>
                <a:cubicBezTo>
                  <a:pt x="3770616" y="1934193"/>
                  <a:pt x="3813243" y="1913106"/>
                  <a:pt x="3852153" y="1887166"/>
                </a:cubicBezTo>
                <a:lnTo>
                  <a:pt x="3910519" y="1848256"/>
                </a:lnTo>
                <a:cubicBezTo>
                  <a:pt x="3923489" y="1828801"/>
                  <a:pt x="3947971" y="1813227"/>
                  <a:pt x="3949430" y="1789890"/>
                </a:cubicBezTo>
                <a:cubicBezTo>
                  <a:pt x="3950455" y="1773495"/>
                  <a:pt x="3943358" y="1535775"/>
                  <a:pt x="3910519" y="1459149"/>
                </a:cubicBezTo>
                <a:cubicBezTo>
                  <a:pt x="3901308" y="1437657"/>
                  <a:pt x="3881105" y="1422150"/>
                  <a:pt x="3871609" y="1400783"/>
                </a:cubicBezTo>
                <a:cubicBezTo>
                  <a:pt x="3854951" y="1363303"/>
                  <a:pt x="3845668" y="1322962"/>
                  <a:pt x="3832698" y="1284052"/>
                </a:cubicBezTo>
                <a:lnTo>
                  <a:pt x="3793788" y="1167320"/>
                </a:lnTo>
                <a:cubicBezTo>
                  <a:pt x="3787303" y="1147865"/>
                  <a:pt x="3778354" y="1129064"/>
                  <a:pt x="3774332" y="1108954"/>
                </a:cubicBezTo>
                <a:cubicBezTo>
                  <a:pt x="3734782" y="911202"/>
                  <a:pt x="3775302" y="1092888"/>
                  <a:pt x="3735422" y="953311"/>
                </a:cubicBezTo>
                <a:cubicBezTo>
                  <a:pt x="3676622" y="747512"/>
                  <a:pt x="3769513" y="1036130"/>
                  <a:pt x="3677056" y="758758"/>
                </a:cubicBezTo>
                <a:cubicBezTo>
                  <a:pt x="3670571" y="739303"/>
                  <a:pt x="3668976" y="717456"/>
                  <a:pt x="3657600" y="700392"/>
                </a:cubicBezTo>
                <a:cubicBezTo>
                  <a:pt x="3518573" y="491848"/>
                  <a:pt x="3735073" y="808336"/>
                  <a:pt x="3560324" y="583660"/>
                </a:cubicBezTo>
                <a:cubicBezTo>
                  <a:pt x="3438105" y="426522"/>
                  <a:pt x="3537126" y="503344"/>
                  <a:pt x="3424136" y="428018"/>
                </a:cubicBezTo>
                <a:cubicBezTo>
                  <a:pt x="3359286" y="330742"/>
                  <a:pt x="3404680" y="382621"/>
                  <a:pt x="3268494" y="291830"/>
                </a:cubicBezTo>
                <a:lnTo>
                  <a:pt x="3210128" y="252920"/>
                </a:lnTo>
                <a:cubicBezTo>
                  <a:pt x="3190673" y="239950"/>
                  <a:pt x="3173945" y="221403"/>
                  <a:pt x="3151762" y="214009"/>
                </a:cubicBezTo>
                <a:lnTo>
                  <a:pt x="3093396" y="194554"/>
                </a:lnTo>
                <a:cubicBezTo>
                  <a:pt x="2920565" y="64930"/>
                  <a:pt x="3107741" y="189584"/>
                  <a:pt x="2937753" y="116732"/>
                </a:cubicBezTo>
                <a:cubicBezTo>
                  <a:pt x="2916262" y="107521"/>
                  <a:pt x="2901281" y="86032"/>
                  <a:pt x="2879388" y="77822"/>
                </a:cubicBezTo>
                <a:cubicBezTo>
                  <a:pt x="2848426" y="66211"/>
                  <a:pt x="2814332" y="65802"/>
                  <a:pt x="2782111" y="58366"/>
                </a:cubicBezTo>
                <a:cubicBezTo>
                  <a:pt x="2639475" y="25450"/>
                  <a:pt x="2664584" y="32162"/>
                  <a:pt x="2568102" y="0"/>
                </a:cubicBezTo>
                <a:cubicBezTo>
                  <a:pt x="2464671" y="2523"/>
                  <a:pt x="1788037" y="5096"/>
                  <a:pt x="1517515" y="38911"/>
                </a:cubicBezTo>
                <a:cubicBezTo>
                  <a:pt x="1497166" y="41455"/>
                  <a:pt x="1478604" y="51881"/>
                  <a:pt x="1459149" y="58366"/>
                </a:cubicBezTo>
                <a:cubicBezTo>
                  <a:pt x="1415152" y="124363"/>
                  <a:pt x="1410511" y="90792"/>
                  <a:pt x="1400783" y="97277"/>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TextBox 8">
            <a:extLst>
              <a:ext uri="{FF2B5EF4-FFF2-40B4-BE49-F238E27FC236}">
                <a16:creationId xmlns:a16="http://schemas.microsoft.com/office/drawing/2014/main" id="{82D96588-7100-3F4E-8E14-19142BD39C3C}"/>
              </a:ext>
            </a:extLst>
          </p:cNvPr>
          <p:cNvSpPr txBox="1"/>
          <p:nvPr/>
        </p:nvSpPr>
        <p:spPr>
          <a:xfrm>
            <a:off x="4446451" y="1488093"/>
            <a:ext cx="1273105" cy="248209"/>
          </a:xfrm>
          <a:prstGeom prst="rect">
            <a:avLst/>
          </a:prstGeom>
          <a:noFill/>
        </p:spPr>
        <p:txBody>
          <a:bodyPr wrap="none" rtlCol="0">
            <a:spAutoFit/>
          </a:bodyPr>
          <a:lstStyle/>
          <a:p>
            <a:r>
              <a:rPr lang="en-US" sz="1013" dirty="0"/>
              <a:t>Container  Context</a:t>
            </a:r>
          </a:p>
        </p:txBody>
      </p:sp>
      <p:sp>
        <p:nvSpPr>
          <p:cNvPr id="10" name="Rectangle 9">
            <a:extLst>
              <a:ext uri="{FF2B5EF4-FFF2-40B4-BE49-F238E27FC236}">
                <a16:creationId xmlns:a16="http://schemas.microsoft.com/office/drawing/2014/main" id="{C6FB49FE-0AC0-9240-8F38-7DD725E4E8AE}"/>
              </a:ext>
            </a:extLst>
          </p:cNvPr>
          <p:cNvSpPr/>
          <p:nvPr/>
        </p:nvSpPr>
        <p:spPr>
          <a:xfrm>
            <a:off x="1890496" y="1958040"/>
            <a:ext cx="685800" cy="351434"/>
          </a:xfrm>
          <a:prstGeom prst="rect">
            <a:avLst/>
          </a:prstGeom>
          <a:solidFill>
            <a:srgbClr val="92D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b="1" dirty="0">
                <a:solidFill>
                  <a:schemeClr val="bg1"/>
                </a:solidFill>
              </a:rPr>
              <a:t>Order</a:t>
            </a:r>
          </a:p>
        </p:txBody>
      </p:sp>
      <p:sp>
        <p:nvSpPr>
          <p:cNvPr id="11" name="Rectangle 10">
            <a:extLst>
              <a:ext uri="{FF2B5EF4-FFF2-40B4-BE49-F238E27FC236}">
                <a16:creationId xmlns:a16="http://schemas.microsoft.com/office/drawing/2014/main" id="{778DE887-D624-9D47-8F60-D56D3B1936E9}"/>
              </a:ext>
            </a:extLst>
          </p:cNvPr>
          <p:cNvSpPr/>
          <p:nvPr/>
        </p:nvSpPr>
        <p:spPr>
          <a:xfrm>
            <a:off x="4625536" y="2187485"/>
            <a:ext cx="1134493" cy="351434"/>
          </a:xfrm>
          <a:prstGeom prst="rect">
            <a:avLst/>
          </a:prstGeom>
          <a:solidFill>
            <a:srgbClr val="92D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b="1" dirty="0">
                <a:solidFill>
                  <a:schemeClr val="bg1"/>
                </a:solidFill>
              </a:rPr>
              <a:t>Container</a:t>
            </a:r>
          </a:p>
        </p:txBody>
      </p:sp>
    </p:spTree>
    <p:extLst>
      <p:ext uri="{BB962C8B-B14F-4D97-AF65-F5344CB8AC3E}">
        <p14:creationId xmlns:p14="http://schemas.microsoft.com/office/powerpoint/2010/main" val="28849135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1564575" y="1383115"/>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5899960" y="1872770"/>
            <a:ext cx="1868192" cy="1517779"/>
          </a:xfrm>
          <a:prstGeom prst="rect">
            <a:avLst/>
          </a:prstGeom>
          <a:solidFill>
            <a:srgbClr val="92D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u="sng" dirty="0">
                <a:solidFill>
                  <a:schemeClr val="accent1">
                    <a:lumMod val="75000"/>
                  </a:schemeClr>
                </a:solidFill>
              </a:rPr>
              <a:t>Container</a:t>
            </a:r>
            <a:r>
              <a:rPr lang="en-US" sz="1050" dirty="0">
                <a:solidFill>
                  <a:schemeClr val="accent1">
                    <a:lumMod val="75000"/>
                  </a:schemeClr>
                </a:solidFill>
              </a:rPr>
              <a:t>: </a:t>
            </a:r>
          </a:p>
          <a:p>
            <a:endParaRPr lang="en-US" sz="1050" dirty="0">
              <a:solidFill>
                <a:schemeClr val="accent1">
                  <a:lumMod val="75000"/>
                </a:schemeClr>
              </a:solidFill>
            </a:endParaRPr>
          </a:p>
          <a:p>
            <a:r>
              <a:rPr lang="en-US" sz="1050" dirty="0">
                <a:solidFill>
                  <a:schemeClr val="accent1">
                    <a:lumMod val="75000"/>
                  </a:schemeClr>
                </a:solidFill>
              </a:rPr>
              <a:t>Type</a:t>
            </a:r>
          </a:p>
          <a:p>
            <a:r>
              <a:rPr lang="en-US" sz="1050" dirty="0">
                <a:solidFill>
                  <a:schemeClr val="accent1">
                    <a:lumMod val="75000"/>
                  </a:schemeClr>
                </a:solidFill>
              </a:rPr>
              <a:t>Location</a:t>
            </a:r>
          </a:p>
          <a:p>
            <a:r>
              <a:rPr lang="en-US" sz="1050" dirty="0">
                <a:solidFill>
                  <a:schemeClr val="accent1">
                    <a:lumMod val="75000"/>
                  </a:schemeClr>
                </a:solidFill>
              </a:rPr>
              <a:t>Capacity</a:t>
            </a:r>
          </a:p>
          <a:p>
            <a:r>
              <a:rPr lang="en-US" sz="1050" dirty="0">
                <a:solidFill>
                  <a:schemeClr val="accent1">
                    <a:lumMod val="75000"/>
                  </a:schemeClr>
                </a:solidFill>
              </a:rPr>
              <a:t>Brand</a:t>
            </a:r>
          </a:p>
          <a:p>
            <a:r>
              <a:rPr lang="en-US" sz="1050" dirty="0">
                <a:solidFill>
                  <a:schemeClr val="accent1">
                    <a:lumMod val="75000"/>
                  </a:schemeClr>
                </a:solidFill>
              </a:rPr>
              <a:t>Status</a:t>
            </a:r>
          </a:p>
          <a:p>
            <a:endParaRPr lang="en-US" sz="1050" dirty="0">
              <a:solidFill>
                <a:schemeClr val="accent1">
                  <a:lumMod val="75000"/>
                </a:schemeClr>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002324" y="601393"/>
            <a:ext cx="7142870" cy="4199204"/>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14350"/>
            <a:endParaRPr lang="en-US" sz="750" dirty="0">
              <a:solidFill>
                <a:prstClr val="white"/>
              </a:solidFill>
              <a:latin typeface="Arial"/>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70178" y="165902"/>
            <a:ext cx="7886700" cy="296819"/>
          </a:xfrm>
        </p:spPr>
        <p:txBody>
          <a:bodyPr>
            <a:noAutofit/>
          </a:bodyPr>
          <a:lstStyle/>
          <a:p>
            <a:r>
              <a:rPr lang="en-US" sz="2700" dirty="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1564575" y="2317501"/>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1564575" y="3182943"/>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2250375" y="3991770"/>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2474493" y="1451190"/>
            <a:ext cx="923364" cy="448078"/>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6715195" y="1355355"/>
            <a:ext cx="923364" cy="448078"/>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2930411" y="2103285"/>
            <a:ext cx="923364" cy="448078"/>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4126949" y="3819937"/>
            <a:ext cx="923364" cy="448078"/>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3185997" y="784539"/>
            <a:ext cx="923364" cy="448078"/>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4775291" y="4132016"/>
            <a:ext cx="923364" cy="448078"/>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4832252" y="612605"/>
            <a:ext cx="923364" cy="448078"/>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2497267" y="2880957"/>
            <a:ext cx="923364" cy="448078"/>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3151804" y="3166509"/>
            <a:ext cx="923364" cy="448078"/>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3908888" y="1060683"/>
            <a:ext cx="923364" cy="448078"/>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5465189" y="920389"/>
            <a:ext cx="923364" cy="448078"/>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4429880" y="1884600"/>
            <a:ext cx="923364" cy="448078"/>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4766656" y="2244065"/>
            <a:ext cx="923364" cy="448078"/>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5647094" y="3537243"/>
            <a:ext cx="923364" cy="448078"/>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6372374" y="3819937"/>
            <a:ext cx="923364" cy="448078"/>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Container door opened</a:t>
            </a:r>
          </a:p>
        </p:txBody>
      </p:sp>
    </p:spTree>
    <p:extLst>
      <p:ext uri="{BB962C8B-B14F-4D97-AF65-F5344CB8AC3E}">
        <p14:creationId xmlns:p14="http://schemas.microsoft.com/office/powerpoint/2010/main" val="3366819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309563">
              <a:defRPr sz="4800" b="1">
                <a:latin typeface="IBM Plex Sans"/>
                <a:ea typeface="IBM Plex Sans"/>
                <a:cs typeface="IBM Plex Sans"/>
                <a:sym typeface="IBM Plex Sans"/>
              </a:defRPr>
            </a:pPr>
            <a:r>
              <a:rPr lang="en-US" sz="3000" dirty="0">
                <a:latin typeface="Calibri Light" panose="020F0302020204030204" pitchFamily="34" charset="0"/>
              </a:rPr>
              <a:t>Principals of Microservices</a:t>
            </a:r>
          </a:p>
        </p:txBody>
      </p:sp>
      <p:sp>
        <p:nvSpPr>
          <p:cNvPr id="3" name="Text Placeholder 2"/>
          <p:cNvSpPr>
            <a:spLocks noGrp="1"/>
          </p:cNvSpPr>
          <p:nvPr>
            <p:ph sz="half" idx="1"/>
          </p:nvPr>
        </p:nvSpPr>
        <p:spPr/>
        <p:txBody>
          <a:bodyPr>
            <a:noAutofit/>
          </a:bodyPr>
          <a:lstStyle/>
          <a:p>
            <a:pPr marL="342900" indent="-342900">
              <a:buFont typeface="+mj-lt"/>
              <a:buAutoNum type="arabicPeriod"/>
            </a:pPr>
            <a:r>
              <a:rPr lang="en-AU" sz="1600" dirty="0">
                <a:latin typeface="Arial" panose="020B0604020202020204" pitchFamily="34" charset="0"/>
                <a:cs typeface="Arial" panose="020B0604020202020204" pitchFamily="34" charset="0"/>
              </a:rPr>
              <a:t>Modelled around business domain</a:t>
            </a:r>
          </a:p>
          <a:p>
            <a:pPr lvl="1"/>
            <a:r>
              <a:rPr lang="en-AU" sz="1400" dirty="0">
                <a:latin typeface="Arial" panose="020B0604020202020204" pitchFamily="34" charset="0"/>
                <a:cs typeface="Arial" panose="020B0604020202020204" pitchFamily="34" charset="0"/>
              </a:rPr>
              <a:t>Ubiquitous language</a:t>
            </a:r>
          </a:p>
          <a:p>
            <a:pPr marL="342900" indent="-342900">
              <a:buFont typeface="+mj-lt"/>
              <a:buAutoNum type="arabicPeriod"/>
            </a:pPr>
            <a:r>
              <a:rPr lang="en-AU" sz="1600" dirty="0">
                <a:latin typeface="Arial" panose="020B0604020202020204" pitchFamily="34" charset="0"/>
                <a:cs typeface="Arial" panose="020B0604020202020204" pitchFamily="34" charset="0"/>
              </a:rPr>
              <a:t>Rely only on the public API</a:t>
            </a:r>
          </a:p>
          <a:p>
            <a:pPr lvl="1"/>
            <a:r>
              <a:rPr lang="en-AU" sz="1200" dirty="0">
                <a:latin typeface="Arial" panose="020B0604020202020204" pitchFamily="34" charset="0"/>
                <a:cs typeface="Arial" panose="020B0604020202020204" pitchFamily="34" charset="0"/>
              </a:rPr>
              <a:t>Hide your implementation details / data</a:t>
            </a:r>
          </a:p>
          <a:p>
            <a:pPr lvl="1"/>
            <a:r>
              <a:rPr lang="en-AU" sz="1200" dirty="0">
                <a:latin typeface="Arial" panose="020B0604020202020204" pitchFamily="34" charset="0"/>
                <a:cs typeface="Arial" panose="020B0604020202020204" pitchFamily="34" charset="0"/>
              </a:rPr>
              <a:t>Document your APIs</a:t>
            </a:r>
          </a:p>
          <a:p>
            <a:pPr lvl="1"/>
            <a:r>
              <a:rPr lang="en-AU" sz="1200" dirty="0">
                <a:latin typeface="Arial" panose="020B0604020202020204" pitchFamily="34" charset="0"/>
                <a:cs typeface="Arial" panose="020B0604020202020204" pitchFamily="34" charset="0"/>
              </a:rPr>
              <a:t>Define a versioning strategy</a:t>
            </a:r>
          </a:p>
          <a:p>
            <a:pPr marL="342900" indent="-342900">
              <a:buFont typeface="+mj-lt"/>
              <a:buAutoNum type="arabicPeriod"/>
            </a:pPr>
            <a:r>
              <a:rPr lang="en-AU" sz="1600" dirty="0">
                <a:latin typeface="Arial" panose="020B0604020202020204" pitchFamily="34" charset="0"/>
                <a:cs typeface="Arial" panose="020B0604020202020204" pitchFamily="34" charset="0"/>
              </a:rPr>
              <a:t>Use the right tools for the job</a:t>
            </a:r>
          </a:p>
          <a:p>
            <a:pPr lvl="1"/>
            <a:r>
              <a:rPr lang="en-AU" sz="1200" dirty="0">
                <a:latin typeface="Arial" panose="020B0604020202020204" pitchFamily="34" charset="0"/>
                <a:cs typeface="Arial" panose="020B0604020202020204" pitchFamily="34" charset="0"/>
              </a:rPr>
              <a:t>Container Journey</a:t>
            </a:r>
          </a:p>
          <a:p>
            <a:pPr lvl="1"/>
            <a:r>
              <a:rPr lang="en-AU" sz="1200" dirty="0">
                <a:latin typeface="Arial" panose="020B0604020202020204" pitchFamily="34" charset="0"/>
                <a:cs typeface="Arial" panose="020B0604020202020204" pitchFamily="34" charset="0"/>
              </a:rPr>
              <a:t>Polyglot persistence (data layer)</a:t>
            </a:r>
          </a:p>
          <a:p>
            <a:pPr lvl="1"/>
            <a:r>
              <a:rPr lang="en-AU" sz="1200" dirty="0">
                <a:latin typeface="Arial" panose="020B0604020202020204" pitchFamily="34" charset="0"/>
                <a:cs typeface="Arial" panose="020B0604020202020204" pitchFamily="34" charset="0"/>
              </a:rPr>
              <a:t>Polyglot frameworks (app layer)</a:t>
            </a:r>
          </a:p>
          <a:p>
            <a:pPr marL="342900" indent="-342900">
              <a:buFont typeface="+mj-lt"/>
              <a:buAutoNum type="arabicPeriod"/>
            </a:pPr>
            <a:r>
              <a:rPr lang="en-AU" sz="1600" dirty="0">
                <a:latin typeface="Arial" panose="020B0604020202020204" pitchFamily="34" charset="0"/>
                <a:cs typeface="Arial" panose="020B0604020202020204" pitchFamily="34" charset="0"/>
              </a:rPr>
              <a:t>Secure your services</a:t>
            </a:r>
          </a:p>
          <a:p>
            <a:pPr lvl="1"/>
            <a:r>
              <a:rPr lang="en-AU" sz="1200" dirty="0">
                <a:latin typeface="Arial" panose="020B0604020202020204" pitchFamily="34" charset="0"/>
                <a:cs typeface="Arial" panose="020B0604020202020204" pitchFamily="34" charset="0"/>
              </a:rPr>
              <a:t>Defence-in-depth</a:t>
            </a:r>
          </a:p>
          <a:p>
            <a:pPr lvl="1"/>
            <a:r>
              <a:rPr lang="en-AU" sz="1200" dirty="0">
                <a:latin typeface="Arial" panose="020B0604020202020204" pitchFamily="34" charset="0"/>
                <a:cs typeface="Arial" panose="020B0604020202020204" pitchFamily="34" charset="0"/>
              </a:rPr>
              <a:t>Authentication/authorization</a:t>
            </a:r>
            <a:endParaRPr lang="en-US" sz="1200" dirty="0">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AFA146A0-0B64-9B4F-BC9B-D6316630EF7F}"/>
              </a:ext>
            </a:extLst>
          </p:cNvPr>
          <p:cNvSpPr>
            <a:spLocks noGrp="1"/>
          </p:cNvSpPr>
          <p:nvPr>
            <p:ph sz="half" idx="2"/>
          </p:nvPr>
        </p:nvSpPr>
        <p:spPr/>
        <p:txBody>
          <a:bodyPr/>
          <a:lstStyle/>
          <a:p>
            <a:pPr marL="342900" indent="-342900">
              <a:buFont typeface="+mj-lt"/>
              <a:buAutoNum type="arabicPeriod" startAt="4"/>
            </a:pPr>
            <a:r>
              <a:rPr lang="en-AU" sz="1600" dirty="0">
                <a:latin typeface="Arial" panose="020B0604020202020204" pitchFamily="34" charset="0"/>
                <a:cs typeface="Arial" panose="020B0604020202020204" pitchFamily="34" charset="0"/>
              </a:rPr>
              <a:t>Highly observable</a:t>
            </a:r>
          </a:p>
          <a:p>
            <a:pPr lvl="1"/>
            <a:r>
              <a:rPr lang="en-AU" sz="1200" dirty="0">
                <a:latin typeface="Arial" panose="020B0604020202020204" pitchFamily="34" charset="0"/>
                <a:cs typeface="Arial" panose="020B0604020202020204" pitchFamily="34" charset="0"/>
              </a:rPr>
              <a:t>Have SLAs</a:t>
            </a:r>
          </a:p>
          <a:p>
            <a:pPr lvl="1"/>
            <a:r>
              <a:rPr lang="en-AU" sz="1200" dirty="0">
                <a:latin typeface="Arial" panose="020B0604020202020204" pitchFamily="34" charset="0"/>
                <a:cs typeface="Arial" panose="020B0604020202020204" pitchFamily="34" charset="0"/>
              </a:rPr>
              <a:t>Distributed monitoring, logging, tracing</a:t>
            </a:r>
          </a:p>
          <a:p>
            <a:pPr marL="342900" indent="-342900">
              <a:buFont typeface="+mj-lt"/>
              <a:buAutoNum type="arabicPeriod" startAt="4"/>
            </a:pPr>
            <a:r>
              <a:rPr lang="en-AU" sz="1600" dirty="0">
                <a:latin typeface="Arial" panose="020B0604020202020204" pitchFamily="34" charset="0"/>
                <a:cs typeface="Arial" panose="020B0604020202020204" pitchFamily="34" charset="0"/>
              </a:rPr>
              <a:t>More than just technology transformation</a:t>
            </a:r>
          </a:p>
          <a:p>
            <a:pPr lvl="1"/>
            <a:r>
              <a:rPr lang="en-AU" sz="1200" dirty="0">
                <a:latin typeface="Arial" panose="020B0604020202020204" pitchFamily="34" charset="0"/>
                <a:cs typeface="Arial" panose="020B0604020202020204" pitchFamily="34" charset="0"/>
              </a:rPr>
              <a:t>Embrace organizational change</a:t>
            </a:r>
          </a:p>
          <a:p>
            <a:pPr lvl="1"/>
            <a:r>
              <a:rPr lang="en-AU" sz="1200" dirty="0">
                <a:latin typeface="Arial" panose="020B0604020202020204" pitchFamily="34" charset="0"/>
                <a:cs typeface="Arial" panose="020B0604020202020204" pitchFamily="34" charset="0"/>
              </a:rPr>
              <a:t>Favour small focused dev teams</a:t>
            </a:r>
          </a:p>
          <a:p>
            <a:pPr marL="352425" indent="-339725">
              <a:buFont typeface="+mj-lt"/>
              <a:buAutoNum type="arabicPeriod" startAt="4"/>
            </a:pPr>
            <a:r>
              <a:rPr lang="en-AU" sz="1600" dirty="0">
                <a:latin typeface="Arial" panose="020B0604020202020204" pitchFamily="34" charset="0"/>
                <a:cs typeface="Arial" panose="020B0604020202020204" pitchFamily="34" charset="0"/>
              </a:rPr>
              <a:t>Better software faster</a:t>
            </a:r>
          </a:p>
          <a:p>
            <a:pPr lvl="1"/>
            <a:r>
              <a:rPr lang="en-AU" sz="1200" dirty="0">
                <a:latin typeface="Arial" panose="020B0604020202020204" pitchFamily="34" charset="0"/>
                <a:cs typeface="Arial" panose="020B0604020202020204" pitchFamily="34" charset="0"/>
              </a:rPr>
              <a:t>Continuous deployment</a:t>
            </a:r>
          </a:p>
          <a:p>
            <a:pPr lvl="1"/>
            <a:r>
              <a:rPr lang="en-AU" sz="1200" dirty="0">
                <a:latin typeface="Arial" panose="020B0604020202020204" pitchFamily="34" charset="0"/>
                <a:cs typeface="Arial" panose="020B0604020202020204" pitchFamily="34" charset="0"/>
              </a:rPr>
              <a:t>Think of resiliency upfront</a:t>
            </a:r>
            <a:endParaRPr lang="en-US" sz="2000" dirty="0"/>
          </a:p>
        </p:txBody>
      </p:sp>
      <p:sp>
        <p:nvSpPr>
          <p:cNvPr id="4" name="Slide Number Placeholder 3"/>
          <p:cNvSpPr>
            <a:spLocks noGrp="1"/>
          </p:cNvSpPr>
          <p:nvPr>
            <p:ph type="sldNum" sz="quarter" idx="10"/>
          </p:nvPr>
        </p:nvSpPr>
        <p:spPr/>
        <p:txBody>
          <a:bodyPr/>
          <a:lstStyle/>
          <a:p>
            <a:fld id="{86CB4B4D-7CA3-9044-876B-883B54F8677D}" type="slidenum">
              <a:rPr lang="en-US" kern="1200"/>
              <a:pPr/>
              <a:t>65</a:t>
            </a:fld>
            <a:endParaRPr lang="en-US" kern="1200"/>
          </a:p>
        </p:txBody>
      </p:sp>
      <p:sp>
        <p:nvSpPr>
          <p:cNvPr id="5" name="Shape 981">
            <a:extLst>
              <a:ext uri="{FF2B5EF4-FFF2-40B4-BE49-F238E27FC236}">
                <a16:creationId xmlns:a16="http://schemas.microsoft.com/office/drawing/2014/main" id="{BAB60BE9-AB51-4A52-8F1C-18DFAF41AAF9}"/>
              </a:ext>
            </a:extLst>
          </p:cNvPr>
          <p:cNvSpPr txBox="1">
            <a:spLocks/>
          </p:cNvSpPr>
          <p:nvPr/>
        </p:nvSpPr>
        <p:spPr>
          <a:xfrm>
            <a:off x="193194" y="4779211"/>
            <a:ext cx="2133599" cy="274319"/>
          </a:xfrm>
          <a:prstGeom prst="rect">
            <a:avLst/>
          </a:prstGeom>
          <a:noFill/>
          <a:ln>
            <a:noFill/>
          </a:ln>
        </p:spPr>
        <p:txBody>
          <a:bodyPr vert="horz" wrap="none" lIns="91425" tIns="45700" rIns="91425" bIns="4570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eaLnBrk="0" fontAlgn="base">
              <a:buClr>
                <a:srgbClr val="797979"/>
              </a:buClr>
              <a:buSzPct val="25000"/>
            </a:pPr>
            <a:fld id="{00000000-1234-1234-1234-123412341234}" type="slidenum">
              <a:rPr lang="en" sz="1350">
                <a:solidFill>
                  <a:srgbClr val="797979"/>
                </a:solidFill>
                <a:latin typeface="Arial"/>
                <a:ea typeface="Arial"/>
                <a:cs typeface="Arial"/>
                <a:sym typeface="Arial"/>
              </a:rPr>
              <a:pPr defTabSz="685800" eaLnBrk="0" fontAlgn="base">
                <a:buClr>
                  <a:srgbClr val="797979"/>
                </a:buClr>
                <a:buSzPct val="25000"/>
              </a:pPr>
              <a:t>65</a:t>
            </a:fld>
            <a:endParaRPr lang="en" sz="1350" dirty="0">
              <a:solidFill>
                <a:srgbClr val="797979"/>
              </a:solidFill>
              <a:latin typeface="Arial"/>
              <a:ea typeface="Arial"/>
              <a:cs typeface="Arial"/>
              <a:sym typeface="Arial"/>
            </a:endParaRPr>
          </a:p>
        </p:txBody>
      </p:sp>
    </p:spTree>
    <p:extLst>
      <p:ext uri="{BB962C8B-B14F-4D97-AF65-F5344CB8AC3E}">
        <p14:creationId xmlns:p14="http://schemas.microsoft.com/office/powerpoint/2010/main" val="7097549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309563">
              <a:defRPr sz="4800" b="1">
                <a:latin typeface="IBM Plex Sans"/>
                <a:ea typeface="IBM Plex Sans"/>
                <a:cs typeface="IBM Plex Sans"/>
                <a:sym typeface="IBM Plex Sans"/>
              </a:defRPr>
            </a:pPr>
            <a:r>
              <a:rPr lang="en-AU" sz="3000" dirty="0">
                <a:latin typeface="Calibri Light" panose="020F0302020204030204" pitchFamily="34" charset="0"/>
              </a:rPr>
              <a:t>12 Factor Apps</a:t>
            </a:r>
            <a:endParaRPr lang="en-US" sz="3000" dirty="0">
              <a:latin typeface="Calibri Light" panose="020F0302020204030204" pitchFamily="34" charset="0"/>
            </a:endParaRPr>
          </a:p>
        </p:txBody>
      </p:sp>
      <p:sp>
        <p:nvSpPr>
          <p:cNvPr id="3" name="Text Placeholder 2"/>
          <p:cNvSpPr>
            <a:spLocks noGrp="1"/>
          </p:cNvSpPr>
          <p:nvPr>
            <p:ph type="body" idx="1"/>
          </p:nvPr>
        </p:nvSpPr>
        <p:spPr>
          <a:xfrm>
            <a:off x="139303" y="1359354"/>
            <a:ext cx="4017849" cy="3273369"/>
          </a:xfrm>
        </p:spPr>
        <p:txBody>
          <a:bodyPr>
            <a:noAutofit/>
          </a:bodyPr>
          <a:lstStyle/>
          <a:p>
            <a:r>
              <a:rPr lang="en-US" sz="1500" dirty="0">
                <a:latin typeface="Arial" panose="020B0604020202020204" pitchFamily="34" charset="0"/>
                <a:cs typeface="Arial" panose="020B0604020202020204" pitchFamily="34" charset="0"/>
              </a:rPr>
              <a:t>The </a:t>
            </a:r>
            <a:r>
              <a:rPr lang="en-US" sz="1500" b="1" dirty="0">
                <a:latin typeface="Arial" panose="020B0604020202020204" pitchFamily="34" charset="0"/>
                <a:cs typeface="Arial" panose="020B0604020202020204" pitchFamily="34" charset="0"/>
              </a:rPr>
              <a:t>Twelve-Factor App methodology</a:t>
            </a:r>
            <a:r>
              <a:rPr lang="en-US" sz="1500" dirty="0">
                <a:latin typeface="Arial" panose="020B0604020202020204" pitchFamily="34" charset="0"/>
                <a:cs typeface="Arial" panose="020B0604020202020204" pitchFamily="34" charset="0"/>
              </a:rPr>
              <a:t> is a methodology for building software as a service applications. </a:t>
            </a:r>
          </a:p>
          <a:p>
            <a:r>
              <a:rPr lang="en-US" sz="1500" dirty="0">
                <a:latin typeface="Arial" panose="020B0604020202020204" pitchFamily="34" charset="0"/>
                <a:cs typeface="Arial" panose="020B0604020202020204" pitchFamily="34" charset="0"/>
              </a:rPr>
              <a:t>Drafted by developers at </a:t>
            </a:r>
            <a:r>
              <a:rPr lang="en-US" sz="1500" dirty="0">
                <a:latin typeface="Arial" panose="020B0604020202020204" pitchFamily="34" charset="0"/>
                <a:cs typeface="Arial" panose="020B0604020202020204" pitchFamily="34" charset="0"/>
                <a:hlinkClick r:id="rId3" tooltip="Heroku"/>
              </a:rPr>
              <a:t>Heroku</a:t>
            </a:r>
            <a:r>
              <a:rPr lang="en-US" sz="1500" dirty="0">
                <a:latin typeface="Arial" panose="020B0604020202020204" pitchFamily="34" charset="0"/>
                <a:cs typeface="Arial" panose="020B0604020202020204" pitchFamily="34" charset="0"/>
              </a:rPr>
              <a:t> and was first presented by Adam Wiggins @ 2011</a:t>
            </a:r>
          </a:p>
          <a:p>
            <a:r>
              <a:rPr lang="en-US" sz="1500" dirty="0">
                <a:latin typeface="Arial" panose="020B0604020202020204" pitchFamily="34" charset="0"/>
                <a:cs typeface="Arial" panose="020B0604020202020204" pitchFamily="34" charset="0"/>
              </a:rPr>
              <a:t>These set of best practices were designed to enable applications to be built with portability and resilience when deployed to the web.</a:t>
            </a:r>
          </a:p>
          <a:p>
            <a:r>
              <a:rPr lang="en-US" sz="1500" dirty="0">
                <a:latin typeface="Arial" panose="020B0604020202020204" pitchFamily="34" charset="0"/>
                <a:cs typeface="Arial" panose="020B0604020202020204" pitchFamily="34" charset="0"/>
              </a:rPr>
              <a:t>It applied to cloud native application naturally</a:t>
            </a:r>
          </a:p>
        </p:txBody>
      </p:sp>
      <p:sp>
        <p:nvSpPr>
          <p:cNvPr id="4" name="Slide Number Placeholder 3"/>
          <p:cNvSpPr>
            <a:spLocks noGrp="1"/>
          </p:cNvSpPr>
          <p:nvPr>
            <p:ph type="sldNum" sz="quarter" idx="2"/>
          </p:nvPr>
        </p:nvSpPr>
        <p:spPr>
          <a:xfrm>
            <a:off x="17991413" y="9721807"/>
            <a:ext cx="98945" cy="173124"/>
          </a:xfrm>
        </p:spPr>
        <p:txBody>
          <a:bodyPr/>
          <a:lstStyle/>
          <a:p>
            <a:fld id="{86CB4B4D-7CA3-9044-876B-883B54F8677D}" type="slidenum">
              <a:rPr lang="en-US" kern="1200"/>
              <a:pPr/>
              <a:t>66</a:t>
            </a:fld>
            <a:endParaRPr lang="en-US" kern="1200"/>
          </a:p>
        </p:txBody>
      </p:sp>
      <p:sp>
        <p:nvSpPr>
          <p:cNvPr id="5" name="Shape 981">
            <a:extLst>
              <a:ext uri="{FF2B5EF4-FFF2-40B4-BE49-F238E27FC236}">
                <a16:creationId xmlns:a16="http://schemas.microsoft.com/office/drawing/2014/main" id="{BAB60BE9-AB51-4A52-8F1C-18DFAF41AAF9}"/>
              </a:ext>
            </a:extLst>
          </p:cNvPr>
          <p:cNvSpPr txBox="1">
            <a:spLocks/>
          </p:cNvSpPr>
          <p:nvPr/>
        </p:nvSpPr>
        <p:spPr>
          <a:xfrm>
            <a:off x="193194" y="4779211"/>
            <a:ext cx="2133599" cy="274319"/>
          </a:xfrm>
          <a:prstGeom prst="rect">
            <a:avLst/>
          </a:prstGeom>
          <a:noFill/>
          <a:ln>
            <a:noFill/>
          </a:ln>
        </p:spPr>
        <p:txBody>
          <a:bodyPr vert="horz" wrap="none" lIns="91425" tIns="45700" rIns="91425" bIns="4570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eaLnBrk="0" fontAlgn="base">
              <a:buClr>
                <a:srgbClr val="797979"/>
              </a:buClr>
              <a:buSzPct val="25000"/>
            </a:pPr>
            <a:fld id="{00000000-1234-1234-1234-123412341234}" type="slidenum">
              <a:rPr lang="en" sz="1350">
                <a:solidFill>
                  <a:srgbClr val="797979"/>
                </a:solidFill>
                <a:latin typeface="Arial"/>
                <a:ea typeface="Arial"/>
                <a:cs typeface="Arial"/>
                <a:sym typeface="Arial"/>
              </a:rPr>
              <a:pPr defTabSz="685800" eaLnBrk="0" fontAlgn="base">
                <a:buClr>
                  <a:srgbClr val="797979"/>
                </a:buClr>
                <a:buSzPct val="25000"/>
              </a:pPr>
              <a:t>66</a:t>
            </a:fld>
            <a:endParaRPr lang="en" sz="1350" dirty="0">
              <a:solidFill>
                <a:srgbClr val="797979"/>
              </a:solidFill>
              <a:latin typeface="Arial"/>
              <a:ea typeface="Arial"/>
              <a:cs typeface="Arial"/>
              <a:sym typeface="Arial"/>
            </a:endParaRPr>
          </a:p>
        </p:txBody>
      </p:sp>
      <p:pic>
        <p:nvPicPr>
          <p:cNvPr id="6" name="Picture 5">
            <a:extLst>
              <a:ext uri="{FF2B5EF4-FFF2-40B4-BE49-F238E27FC236}">
                <a16:creationId xmlns:a16="http://schemas.microsoft.com/office/drawing/2014/main" id="{5E98AD04-AA2C-4448-A82C-60498500C8F8}"/>
              </a:ext>
            </a:extLst>
          </p:cNvPr>
          <p:cNvPicPr>
            <a:picLocks noChangeAspect="1"/>
          </p:cNvPicPr>
          <p:nvPr/>
        </p:nvPicPr>
        <p:blipFill>
          <a:blip r:embed="rId4"/>
          <a:stretch>
            <a:fillRect/>
          </a:stretch>
        </p:blipFill>
        <p:spPr>
          <a:xfrm>
            <a:off x="4457701" y="466902"/>
            <a:ext cx="4286930" cy="4449468"/>
          </a:xfrm>
          <a:prstGeom prst="rect">
            <a:avLst/>
          </a:prstGeom>
        </p:spPr>
      </p:pic>
      <p:sp>
        <p:nvSpPr>
          <p:cNvPr id="7" name="Rectangle 6">
            <a:extLst>
              <a:ext uri="{FF2B5EF4-FFF2-40B4-BE49-F238E27FC236}">
                <a16:creationId xmlns:a16="http://schemas.microsoft.com/office/drawing/2014/main" id="{FBB0F236-179F-432A-A5AE-46D92395CC9C}"/>
              </a:ext>
            </a:extLst>
          </p:cNvPr>
          <p:cNvSpPr/>
          <p:nvPr/>
        </p:nvSpPr>
        <p:spPr>
          <a:xfrm>
            <a:off x="394483" y="925458"/>
            <a:ext cx="1493870" cy="276999"/>
          </a:xfrm>
          <a:prstGeom prst="rect">
            <a:avLst/>
          </a:prstGeom>
        </p:spPr>
        <p:txBody>
          <a:bodyPr wrap="none">
            <a:spAutoFit/>
          </a:bodyPr>
          <a:lstStyle/>
          <a:p>
            <a:r>
              <a:rPr lang="en-US" sz="1200" dirty="0">
                <a:hlinkClick r:id="rId5"/>
              </a:rPr>
              <a:t>https://12factor.net/</a:t>
            </a:r>
            <a:endParaRPr lang="en-US" sz="1200" dirty="0"/>
          </a:p>
        </p:txBody>
      </p:sp>
    </p:spTree>
    <p:extLst>
      <p:ext uri="{BB962C8B-B14F-4D97-AF65-F5344CB8AC3E}">
        <p14:creationId xmlns:p14="http://schemas.microsoft.com/office/powerpoint/2010/main" val="114019880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C0912-DE69-A04F-A0B4-1DF344226252}"/>
              </a:ext>
            </a:extLst>
          </p:cNvPr>
          <p:cNvSpPr>
            <a:spLocks noGrp="1"/>
          </p:cNvSpPr>
          <p:nvPr>
            <p:ph type="title"/>
          </p:nvPr>
        </p:nvSpPr>
        <p:spPr/>
        <p:txBody>
          <a:bodyPr/>
          <a:lstStyle/>
          <a:p>
            <a:r>
              <a:rPr lang="en-US" dirty="0"/>
              <a:t>Microservice structure</a:t>
            </a:r>
          </a:p>
        </p:txBody>
      </p:sp>
      <p:sp>
        <p:nvSpPr>
          <p:cNvPr id="6" name="Content Placeholder 5">
            <a:extLst>
              <a:ext uri="{FF2B5EF4-FFF2-40B4-BE49-F238E27FC236}">
                <a16:creationId xmlns:a16="http://schemas.microsoft.com/office/drawing/2014/main" id="{0FA7F83A-6238-7E48-8331-57DB7D37CCCD}"/>
              </a:ext>
            </a:extLst>
          </p:cNvPr>
          <p:cNvSpPr>
            <a:spLocks noGrp="1"/>
          </p:cNvSpPr>
          <p:nvPr>
            <p:ph idx="1"/>
          </p:nvPr>
        </p:nvSpPr>
        <p:spPr>
          <a:xfrm>
            <a:off x="293687" y="901701"/>
            <a:ext cx="5696296" cy="3692525"/>
          </a:xfrm>
        </p:spPr>
        <p:txBody>
          <a:bodyPr/>
          <a:lstStyle/>
          <a:p>
            <a:r>
              <a:rPr lang="en-AU" sz="1400" b="1" dirty="0">
                <a:latin typeface="Arial" panose="020B0604020202020204" pitchFamily="34" charset="0"/>
                <a:cs typeface="Arial" panose="020B0604020202020204" pitchFamily="34" charset="0"/>
              </a:rPr>
              <a:t>Core</a:t>
            </a:r>
            <a:r>
              <a:rPr lang="en-AU" sz="1400" dirty="0">
                <a:latin typeface="Arial" panose="020B0604020202020204" pitchFamily="34" charset="0"/>
                <a:cs typeface="Arial" panose="020B0604020202020204" pitchFamily="34" charset="0"/>
              </a:rPr>
              <a:t> is the building blocks not specific to any domain or technology, containing generic building blocks like </a:t>
            </a:r>
            <a:r>
              <a:rPr lang="en-AU" sz="1400" b="1" dirty="0">
                <a:latin typeface="Arial" panose="020B0604020202020204" pitchFamily="34" charset="0"/>
                <a:cs typeface="Arial" panose="020B0604020202020204" pitchFamily="34" charset="0"/>
              </a:rPr>
              <a:t>Lists, Maps, Case Classes, Actors and Lenses</a:t>
            </a:r>
          </a:p>
          <a:p>
            <a:r>
              <a:rPr lang="en-AU" sz="1400" b="1" dirty="0">
                <a:latin typeface="Arial" panose="020B0604020202020204" pitchFamily="34" charset="0"/>
                <a:cs typeface="Arial" panose="020B0604020202020204" pitchFamily="34" charset="0"/>
              </a:rPr>
              <a:t>Domain</a:t>
            </a:r>
            <a:r>
              <a:rPr lang="en-AU" sz="1400" dirty="0">
                <a:latin typeface="Arial" panose="020B0604020202020204" pitchFamily="34" charset="0"/>
                <a:cs typeface="Arial" panose="020B0604020202020204" pitchFamily="34" charset="0"/>
              </a:rPr>
              <a:t> is where all business logic resides with classes and methods named using the ubiquitous language for the domain. </a:t>
            </a:r>
            <a:r>
              <a:rPr lang="en-AU" sz="1400" b="1" dirty="0">
                <a:latin typeface="Arial" panose="020B0604020202020204" pitchFamily="34" charset="0"/>
                <a:cs typeface="Arial" panose="020B0604020202020204" pitchFamily="34" charset="0"/>
              </a:rPr>
              <a:t>BUSINESS LOGIC GOES HERE!</a:t>
            </a:r>
            <a:endParaRPr lang="en-US" sz="1400" b="1" dirty="0">
              <a:latin typeface="Arial" panose="020B0604020202020204" pitchFamily="34" charset="0"/>
              <a:cs typeface="Arial" panose="020B0604020202020204" pitchFamily="34" charset="0"/>
            </a:endParaRPr>
          </a:p>
          <a:p>
            <a:r>
              <a:rPr lang="en-AU" sz="1400" b="1" dirty="0">
                <a:latin typeface="Arial" panose="020B0604020202020204" pitchFamily="34" charset="0"/>
                <a:cs typeface="Arial" panose="020B0604020202020204" pitchFamily="34" charset="0"/>
              </a:rPr>
              <a:t>API</a:t>
            </a:r>
            <a:r>
              <a:rPr lang="en-AU" sz="1400" dirty="0">
                <a:latin typeface="Arial" panose="020B0604020202020204" pitchFamily="34" charset="0"/>
                <a:cs typeface="Arial" panose="020B0604020202020204" pitchFamily="34" charset="0"/>
              </a:rPr>
              <a:t> acts as the entry point to the domain, using Domain terms and objects from the Domain. </a:t>
            </a:r>
            <a:r>
              <a:rPr lang="en-AU" sz="1400" b="1" dirty="0">
                <a:latin typeface="Arial" panose="020B0604020202020204" pitchFamily="34" charset="0"/>
                <a:cs typeface="Arial" panose="020B0604020202020204" pitchFamily="34" charset="0"/>
              </a:rPr>
              <a:t>API should only expose immutable objects</a:t>
            </a:r>
            <a:r>
              <a:rPr lang="en-AU" sz="1400" dirty="0">
                <a:latin typeface="Arial" panose="020B0604020202020204" pitchFamily="34" charset="0"/>
                <a:cs typeface="Arial" panose="020B0604020202020204" pitchFamily="34" charset="0"/>
              </a:rPr>
              <a:t> to prevent developers from using the exposed objects to gain access to the underlying domain, thus manipulating the domain. </a:t>
            </a:r>
            <a:r>
              <a:rPr lang="en-AU" sz="1400" b="1" dirty="0">
                <a:latin typeface="Arial" panose="020B0604020202020204" pitchFamily="34" charset="0"/>
                <a:cs typeface="Arial" panose="020B0604020202020204" pitchFamily="34" charset="0"/>
              </a:rPr>
              <a:t>It can access the Core and the Domain but not the Infrastructure.</a:t>
            </a:r>
          </a:p>
          <a:p>
            <a:r>
              <a:rPr lang="en-AU" sz="1400" b="1" dirty="0">
                <a:latin typeface="Arial" panose="020B0604020202020204" pitchFamily="34" charset="0"/>
                <a:cs typeface="Arial" panose="020B0604020202020204" pitchFamily="34" charset="0"/>
              </a:rPr>
              <a:t>Infrastructure</a:t>
            </a:r>
            <a:r>
              <a:rPr lang="en-AU" sz="1400" dirty="0">
                <a:latin typeface="Arial" panose="020B0604020202020204" pitchFamily="34" charset="0"/>
                <a:cs typeface="Arial" panose="020B0604020202020204" pitchFamily="34" charset="0"/>
              </a:rPr>
              <a:t> is the outermost layer containing adapters for various technologies such as </a:t>
            </a:r>
            <a:r>
              <a:rPr lang="en-AU" sz="1400" b="1" dirty="0">
                <a:latin typeface="Arial" panose="020B0604020202020204" pitchFamily="34" charset="0"/>
                <a:cs typeface="Arial" panose="020B0604020202020204" pitchFamily="34" charset="0"/>
              </a:rPr>
              <a:t>databases</a:t>
            </a:r>
            <a:r>
              <a:rPr lang="en-AU" sz="1400" dirty="0">
                <a:latin typeface="Arial" panose="020B0604020202020204" pitchFamily="34" charset="0"/>
                <a:cs typeface="Arial" panose="020B0604020202020204" pitchFamily="34" charset="0"/>
              </a:rPr>
              <a:t>, </a:t>
            </a:r>
            <a:r>
              <a:rPr lang="en-AU" sz="1400" b="1" dirty="0">
                <a:latin typeface="Arial" panose="020B0604020202020204" pitchFamily="34" charset="0"/>
                <a:cs typeface="Arial" panose="020B0604020202020204" pitchFamily="34" charset="0"/>
              </a:rPr>
              <a:t>user interface</a:t>
            </a:r>
            <a:r>
              <a:rPr lang="en-AU" sz="1400" dirty="0">
                <a:latin typeface="Arial" panose="020B0604020202020204" pitchFamily="34" charset="0"/>
                <a:cs typeface="Arial" panose="020B0604020202020204" pitchFamily="34" charset="0"/>
              </a:rPr>
              <a:t> and </a:t>
            </a:r>
            <a:r>
              <a:rPr lang="en-AU" sz="1400" b="1" dirty="0">
                <a:latin typeface="Arial" panose="020B0604020202020204" pitchFamily="34" charset="0"/>
                <a:cs typeface="Arial" panose="020B0604020202020204" pitchFamily="34" charset="0"/>
              </a:rPr>
              <a:t>external services</a:t>
            </a:r>
            <a:r>
              <a:rPr lang="en-AU" sz="1400" dirty="0">
                <a:latin typeface="Arial" panose="020B0604020202020204" pitchFamily="34" charset="0"/>
                <a:cs typeface="Arial" panose="020B0604020202020204" pitchFamily="34" charset="0"/>
              </a:rPr>
              <a:t>. It has access to all areas of the system, such as </a:t>
            </a:r>
            <a:r>
              <a:rPr lang="en-AU" sz="1400" b="1" dirty="0">
                <a:latin typeface="Arial" panose="020B0604020202020204" pitchFamily="34" charset="0"/>
                <a:cs typeface="Arial" panose="020B0604020202020204" pitchFamily="34" charset="0"/>
              </a:rPr>
              <a:t>API, Domain and Core</a:t>
            </a:r>
            <a:endParaRPr lang="en-US" sz="1400" b="1" dirty="0">
              <a:latin typeface="Arial" panose="020B0604020202020204" pitchFamily="34" charset="0"/>
              <a:cs typeface="Arial" panose="020B0604020202020204" pitchFamily="34" charset="0"/>
            </a:endParaRPr>
          </a:p>
          <a:p>
            <a:r>
              <a:rPr lang="en-AU" sz="1400" dirty="0">
                <a:latin typeface="Arial" panose="020B0604020202020204" pitchFamily="34" charset="0"/>
                <a:cs typeface="Arial" panose="020B0604020202020204" pitchFamily="34" charset="0"/>
              </a:rPr>
              <a:t> </a:t>
            </a:r>
            <a:endParaRPr lang="en-US" sz="1400" dirty="0">
              <a:latin typeface="Arial" panose="020B0604020202020204" pitchFamily="34" charset="0"/>
              <a:cs typeface="Arial" panose="020B0604020202020204" pitchFamily="34" charset="0"/>
            </a:endParaRPr>
          </a:p>
          <a:p>
            <a:endParaRPr lang="en-US" sz="1400" dirty="0"/>
          </a:p>
        </p:txBody>
      </p:sp>
      <p:sp>
        <p:nvSpPr>
          <p:cNvPr id="5" name="Slide Number Placeholder 4">
            <a:extLst>
              <a:ext uri="{FF2B5EF4-FFF2-40B4-BE49-F238E27FC236}">
                <a16:creationId xmlns:a16="http://schemas.microsoft.com/office/drawing/2014/main" id="{DCA4C89B-AB82-9F42-BCE3-75456D570B62}"/>
              </a:ext>
            </a:extLst>
          </p:cNvPr>
          <p:cNvSpPr>
            <a:spLocks noGrp="1"/>
          </p:cNvSpPr>
          <p:nvPr>
            <p:ph type="sldNum" sz="quarter" idx="10"/>
          </p:nvPr>
        </p:nvSpPr>
        <p:spPr/>
        <p:txBody>
          <a:bodyPr/>
          <a:lstStyle/>
          <a:p>
            <a:fld id="{8A158888-7CA9-084D-A641-EC66ACF9DB3C}" type="slidenum">
              <a:rPr lang="en-US" smtClean="0">
                <a:solidFill>
                  <a:srgbClr val="5AAAFA"/>
                </a:solidFill>
              </a:rPr>
              <a:pPr/>
              <a:t>67</a:t>
            </a:fld>
            <a:endParaRPr lang="en-US">
              <a:solidFill>
                <a:srgbClr val="5AAAFA"/>
              </a:solidFill>
            </a:endParaRPr>
          </a:p>
        </p:txBody>
      </p:sp>
      <p:pic>
        <p:nvPicPr>
          <p:cNvPr id="7" name="Picture 6">
            <a:extLst>
              <a:ext uri="{FF2B5EF4-FFF2-40B4-BE49-F238E27FC236}">
                <a16:creationId xmlns:a16="http://schemas.microsoft.com/office/drawing/2014/main" id="{5420EB23-B8F7-2746-A026-206B704B0A8B}"/>
              </a:ext>
            </a:extLst>
          </p:cNvPr>
          <p:cNvPicPr>
            <a:picLocks noChangeAspect="1"/>
          </p:cNvPicPr>
          <p:nvPr/>
        </p:nvPicPr>
        <p:blipFill>
          <a:blip r:embed="rId2"/>
          <a:stretch>
            <a:fillRect/>
          </a:stretch>
        </p:blipFill>
        <p:spPr>
          <a:xfrm>
            <a:off x="6264493" y="1431668"/>
            <a:ext cx="2673132" cy="2664339"/>
          </a:xfrm>
          <a:prstGeom prst="rect">
            <a:avLst/>
          </a:prstGeom>
        </p:spPr>
      </p:pic>
      <p:cxnSp>
        <p:nvCxnSpPr>
          <p:cNvPr id="8" name="Straight Arrow Connector 7">
            <a:extLst>
              <a:ext uri="{FF2B5EF4-FFF2-40B4-BE49-F238E27FC236}">
                <a16:creationId xmlns:a16="http://schemas.microsoft.com/office/drawing/2014/main" id="{7386C0AC-E6C4-414D-927A-910D16F49DB1}"/>
              </a:ext>
            </a:extLst>
          </p:cNvPr>
          <p:cNvCxnSpPr>
            <a:cxnSpLocks/>
          </p:cNvCxnSpPr>
          <p:nvPr/>
        </p:nvCxnSpPr>
        <p:spPr>
          <a:xfrm>
            <a:off x="6633650" y="1808026"/>
            <a:ext cx="800820" cy="939937"/>
          </a:xfrm>
          <a:prstGeom prst="straightConnector1">
            <a:avLst/>
          </a:prstGeom>
          <a:noFill/>
          <a:ln w="63500" cap="flat">
            <a:solidFill>
              <a:schemeClr val="accent2">
                <a:lumMod val="75000"/>
              </a:schemeClr>
            </a:solidFill>
            <a:prstDash val="solid"/>
            <a:miter lim="800000"/>
            <a:headEnd type="none" w="med" len="med"/>
            <a:tailEnd type="triangle"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40925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B2010-65CC-0841-90F0-210C141A72E1}"/>
              </a:ext>
            </a:extLst>
          </p:cNvPr>
          <p:cNvSpPr>
            <a:spLocks noGrp="1"/>
          </p:cNvSpPr>
          <p:nvPr>
            <p:ph type="title"/>
          </p:nvPr>
        </p:nvSpPr>
        <p:spPr/>
        <p:txBody>
          <a:bodyPr/>
          <a:lstStyle/>
          <a:p>
            <a:r>
              <a:rPr lang="en-US" dirty="0"/>
              <a:t>Some best practices on Event driven microservice</a:t>
            </a:r>
          </a:p>
        </p:txBody>
      </p:sp>
      <p:sp>
        <p:nvSpPr>
          <p:cNvPr id="6" name="Content Placeholder 5">
            <a:extLst>
              <a:ext uri="{FF2B5EF4-FFF2-40B4-BE49-F238E27FC236}">
                <a16:creationId xmlns:a16="http://schemas.microsoft.com/office/drawing/2014/main" id="{AB6EB5F9-9947-EF4E-A544-3D253351FF74}"/>
              </a:ext>
            </a:extLst>
          </p:cNvPr>
          <p:cNvSpPr>
            <a:spLocks noGrp="1"/>
          </p:cNvSpPr>
          <p:nvPr>
            <p:ph idx="1"/>
          </p:nvPr>
        </p:nvSpPr>
        <p:spPr/>
        <p:txBody>
          <a:bodyPr/>
          <a:lstStyle/>
          <a:p>
            <a:r>
              <a:rPr lang="en-US" dirty="0"/>
              <a:t>Design for Sources and Sinks</a:t>
            </a:r>
          </a:p>
          <a:p>
            <a:pPr lvl="1"/>
            <a:r>
              <a:rPr lang="en-US" dirty="0"/>
              <a:t>Identify data sources,  streaming flow and sinks to make sure flow is created from end-to-end.</a:t>
            </a:r>
          </a:p>
          <a:p>
            <a:r>
              <a:rPr lang="en-US" dirty="0"/>
              <a:t> Message Content and Identifiers</a:t>
            </a:r>
          </a:p>
          <a:p>
            <a:pPr lvl="1"/>
            <a:r>
              <a:rPr lang="en-US" dirty="0"/>
              <a:t>Define the content and IDs for a message so that processing of messages are more efficient.</a:t>
            </a:r>
          </a:p>
          <a:p>
            <a:r>
              <a:rPr lang="en-US" dirty="0"/>
              <a:t> Monitoring and Performance:</a:t>
            </a:r>
          </a:p>
          <a:p>
            <a:pPr lvl="1"/>
            <a:r>
              <a:rPr lang="en-US" dirty="0"/>
              <a:t>Have correlation ids across message flow , so that transaction monitoring can be enabled/analyzed  with Splunk or Datadog etc..</a:t>
            </a:r>
          </a:p>
          <a:p>
            <a:r>
              <a:rPr lang="en-US" dirty="0"/>
              <a:t> Consumer groups and topic partitions</a:t>
            </a:r>
          </a:p>
          <a:p>
            <a:pPr lvl="1"/>
            <a:r>
              <a:rPr lang="en-US" dirty="0"/>
              <a:t>Define consumer groups based on similar type of messages and also follow standard way of defining topics and consumer names</a:t>
            </a:r>
          </a:p>
          <a:p>
            <a:endParaRPr lang="en-US" dirty="0"/>
          </a:p>
        </p:txBody>
      </p:sp>
      <p:sp>
        <p:nvSpPr>
          <p:cNvPr id="5" name="Slide Number Placeholder 4">
            <a:extLst>
              <a:ext uri="{FF2B5EF4-FFF2-40B4-BE49-F238E27FC236}">
                <a16:creationId xmlns:a16="http://schemas.microsoft.com/office/drawing/2014/main" id="{A7F881A8-1C7C-2A47-927A-F792CA7F49A7}"/>
              </a:ext>
            </a:extLst>
          </p:cNvPr>
          <p:cNvSpPr>
            <a:spLocks noGrp="1"/>
          </p:cNvSpPr>
          <p:nvPr>
            <p:ph type="sldNum" sz="quarter" idx="10"/>
          </p:nvPr>
        </p:nvSpPr>
        <p:spPr/>
        <p:txBody>
          <a:bodyPr/>
          <a:lstStyle/>
          <a:p>
            <a:fld id="{8A158888-7CA9-084D-A641-EC66ACF9DB3C}" type="slidenum">
              <a:rPr lang="en-US" smtClean="0">
                <a:solidFill>
                  <a:srgbClr val="5AAAFA"/>
                </a:solidFill>
              </a:rPr>
              <a:pPr/>
              <a:t>68</a:t>
            </a:fld>
            <a:endParaRPr lang="en-US">
              <a:solidFill>
                <a:srgbClr val="5AAAFA"/>
              </a:solidFill>
            </a:endParaRPr>
          </a:p>
        </p:txBody>
      </p:sp>
    </p:spTree>
    <p:extLst>
      <p:ext uri="{BB962C8B-B14F-4D97-AF65-F5344CB8AC3E}">
        <p14:creationId xmlns:p14="http://schemas.microsoft.com/office/powerpoint/2010/main" val="14821142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24D0-FDDA-8D44-A547-3D53EFF8B375}"/>
              </a:ext>
            </a:extLst>
          </p:cNvPr>
          <p:cNvSpPr>
            <a:spLocks noGrp="1"/>
          </p:cNvSpPr>
          <p:nvPr>
            <p:ph type="title"/>
          </p:nvPr>
        </p:nvSpPr>
        <p:spPr/>
        <p:txBody>
          <a:bodyPr/>
          <a:lstStyle/>
          <a:p>
            <a:r>
              <a:rPr lang="en-US" dirty="0"/>
              <a:t>Reliability</a:t>
            </a:r>
          </a:p>
        </p:txBody>
      </p:sp>
      <p:sp>
        <p:nvSpPr>
          <p:cNvPr id="4" name="Text Placeholder 3">
            <a:extLst>
              <a:ext uri="{FF2B5EF4-FFF2-40B4-BE49-F238E27FC236}">
                <a16:creationId xmlns:a16="http://schemas.microsoft.com/office/drawing/2014/main" id="{76E5B98A-C6AF-F54D-ACCB-3F79779B0576}"/>
              </a:ext>
            </a:extLst>
          </p:cNvPr>
          <p:cNvSpPr>
            <a:spLocks noGrp="1"/>
          </p:cNvSpPr>
          <p:nvPr>
            <p:ph idx="1"/>
          </p:nvPr>
        </p:nvSpPr>
        <p:spPr>
          <a:xfrm>
            <a:off x="293687" y="901701"/>
            <a:ext cx="8566533" cy="3692525"/>
          </a:xfrm>
        </p:spPr>
        <p:txBody>
          <a:bodyPr/>
          <a:lstStyle/>
          <a:p>
            <a:pPr marL="0" indent="0">
              <a:buNone/>
            </a:pPr>
            <a:r>
              <a:rPr lang="en-US" b="1" dirty="0"/>
              <a:t>Producer can choose acknowledgement level  (</a:t>
            </a:r>
            <a:r>
              <a:rPr lang="en-US" dirty="0" err="1"/>
              <a:t>request.required.acks</a:t>
            </a:r>
            <a:r>
              <a:rPr lang="en-US" b="1" dirty="0"/>
              <a:t>)</a:t>
            </a:r>
          </a:p>
          <a:p>
            <a:r>
              <a:rPr lang="en-US" sz="1600" dirty="0"/>
              <a:t>0	Fire-and-forget, fast but risky</a:t>
            </a:r>
          </a:p>
          <a:p>
            <a:r>
              <a:rPr lang="en-US" sz="1600" dirty="0"/>
              <a:t>1	Waits for 1 broker to acknowledge</a:t>
            </a:r>
          </a:p>
          <a:p>
            <a:r>
              <a:rPr lang="en-US" sz="1600" dirty="0"/>
              <a:t>-1 All	Waits for all replica brokers to acknowledge</a:t>
            </a:r>
          </a:p>
          <a:p>
            <a:pPr marL="0" indent="0">
              <a:buNone/>
            </a:pPr>
            <a:endParaRPr lang="en-US" b="1" dirty="0"/>
          </a:p>
          <a:p>
            <a:pPr marL="0" indent="0">
              <a:buNone/>
            </a:pPr>
            <a:r>
              <a:rPr lang="en-US" b="1" dirty="0"/>
              <a:t>Producer can choose whether to retry</a:t>
            </a:r>
          </a:p>
          <a:p>
            <a:r>
              <a:rPr lang="en-US" sz="1600" dirty="0"/>
              <a:t>0	Do not retry, lose messages on error</a:t>
            </a:r>
          </a:p>
          <a:p>
            <a:r>
              <a:rPr lang="en-US" sz="1600" dirty="0"/>
              <a:t>&gt;0	Retry, might results in duplicates on error</a:t>
            </a:r>
            <a:endParaRPr lang="en-US" b="1" dirty="0"/>
          </a:p>
          <a:p>
            <a:endParaRPr lang="en-US" b="1" dirty="0"/>
          </a:p>
          <a:p>
            <a:pPr marL="0" indent="0">
              <a:buNone/>
            </a:pPr>
            <a:r>
              <a:rPr lang="en-US" b="1" dirty="0"/>
              <a:t>Producer can also choose </a:t>
            </a:r>
            <a:r>
              <a:rPr lang="en-US" b="1" dirty="0" err="1"/>
              <a:t>idempotence</a:t>
            </a:r>
            <a:endParaRPr lang="en-US" b="1" dirty="0"/>
          </a:p>
          <a:p>
            <a:r>
              <a:rPr lang="en-US" dirty="0"/>
              <a:t>Means that retries can be used without risk of duplicates</a:t>
            </a:r>
          </a:p>
        </p:txBody>
      </p:sp>
      <p:sp>
        <p:nvSpPr>
          <p:cNvPr id="6" name="Slide Number Placeholder 5">
            <a:extLst>
              <a:ext uri="{FF2B5EF4-FFF2-40B4-BE49-F238E27FC236}">
                <a16:creationId xmlns:a16="http://schemas.microsoft.com/office/drawing/2014/main" id="{B912C2DE-F7EC-0244-86B0-FC8AE3864F6D}"/>
              </a:ext>
            </a:extLst>
          </p:cNvPr>
          <p:cNvSpPr>
            <a:spLocks noGrp="1"/>
          </p:cNvSpPr>
          <p:nvPr>
            <p:ph type="sldNum" sz="quarter" idx="10"/>
          </p:nvPr>
        </p:nvSpPr>
        <p:spPr/>
        <p:txBody>
          <a:bodyPr/>
          <a:lstStyle/>
          <a:p>
            <a:fld id="{D0BE6F14-FF48-0F4F-A8AA-2E3F25371E4A}" type="slidenum">
              <a:rPr lang="en-US" smtClean="0"/>
              <a:pPr/>
              <a:t>69</a:t>
            </a:fld>
            <a:endParaRPr lang="en-US"/>
          </a:p>
        </p:txBody>
      </p:sp>
    </p:spTree>
    <p:extLst>
      <p:ext uri="{BB962C8B-B14F-4D97-AF65-F5344CB8AC3E}">
        <p14:creationId xmlns:p14="http://schemas.microsoft.com/office/powerpoint/2010/main" val="3143626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253363" y="3649326"/>
            <a:ext cx="7924761" cy="1346753"/>
          </a:xfrm>
        </p:spPr>
        <p:txBody>
          <a:bodyPr/>
          <a:lstStyle/>
          <a:p>
            <a:r>
              <a:rPr lang="en-US" sz="1500" dirty="0"/>
              <a:t>Immutable Ordered Events</a:t>
            </a:r>
          </a:p>
          <a:p>
            <a:r>
              <a:rPr lang="en-US" sz="1500" dirty="0"/>
              <a:t>Offset read / committed</a:t>
            </a:r>
          </a:p>
          <a:p>
            <a:r>
              <a:rPr lang="en-US" sz="1500" dirty="0"/>
              <a:t>Replay and auditability</a:t>
            </a:r>
          </a:p>
          <a:p>
            <a:r>
              <a:rPr lang="en-US" sz="1500" dirty="0"/>
              <a:t>Key example:  </a:t>
            </a:r>
            <a:r>
              <a:rPr lang="en-US" sz="1500" dirty="0" err="1"/>
              <a:t>OrderID</a:t>
            </a:r>
            <a:endParaRPr lang="en-US" sz="15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0"/>
          </p:nvPr>
        </p:nvSpPr>
        <p:spPr/>
        <p:txBody>
          <a:bodyPr/>
          <a:lstStyle/>
          <a:p>
            <a:pPr marL="0" marR="0" lvl="0" indent="0" algn="r" defTabSz="685800" rtl="0" eaLnBrk="0" fontAlgn="base" latinLnBrk="0" hangingPunct="0">
              <a:lnSpc>
                <a:spcPct val="100000"/>
              </a:lnSpc>
              <a:spcBef>
                <a:spcPct val="0"/>
              </a:spcBef>
              <a:spcAft>
                <a:spcPct val="0"/>
              </a:spcAft>
              <a:buClrTx/>
              <a:buSzTx/>
              <a:buFontTx/>
              <a:buNone/>
              <a:tabLst/>
              <a:defRPr/>
            </a:pPr>
            <a:fld id="{E9549862-13E2-C34D-815E-8545BD36FC59}" type="slidenum">
              <a:rPr kumimoji="0" lang="en-US" sz="900" b="0" i="0" u="none" strike="noStrike" kern="1200" cap="none" spc="0" normalizeH="0" baseline="0" noProof="0">
                <a:ln>
                  <a:noFill/>
                </a:ln>
                <a:solidFill>
                  <a:srgbClr val="6D7777"/>
                </a:solidFill>
                <a:effectLst/>
                <a:uLnTx/>
                <a:uFillTx/>
                <a:latin typeface="Arial" panose="020B0604020202020204" pitchFamily="34" charset="0"/>
                <a:ea typeface="+mn-ea"/>
                <a:cs typeface="Arial" panose="020B0604020202020204" pitchFamily="34" charset="0"/>
              </a:rPr>
              <a:pPr marL="0" marR="0" lvl="0" indent="0" algn="r" defTabSz="685800" rtl="0" eaLnBrk="0" fontAlgn="base" latinLnBrk="0" hangingPunct="0">
                <a:lnSpc>
                  <a:spcPct val="100000"/>
                </a:lnSpc>
                <a:spcBef>
                  <a:spcPct val="0"/>
                </a:spcBef>
                <a:spcAft>
                  <a:spcPct val="0"/>
                </a:spcAft>
                <a:buClrTx/>
                <a:buSzTx/>
                <a:buFontTx/>
                <a:buNone/>
                <a:tabLst/>
                <a:defRPr/>
              </a:pPr>
              <a:t>7</a:t>
            </a:fld>
            <a:endParaRPr kumimoji="0" lang="en-US" sz="900" b="0" i="0" u="none" strike="noStrike" kern="1200" cap="none" spc="0" normalizeH="0" baseline="0" noProof="0" dirty="0">
              <a:ln>
                <a:noFill/>
              </a:ln>
              <a:solidFill>
                <a:srgbClr val="6D7777"/>
              </a:solidFill>
              <a:effectLst/>
              <a:uLnTx/>
              <a:uFillTx/>
              <a:latin typeface="Arial" panose="020B0604020202020204" pitchFamily="34" charset="0"/>
              <a:ea typeface="+mn-ea"/>
              <a:cs typeface="Arial" panose="020B0604020202020204" pitchFamily="34" charset="0"/>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123809" y="1864627"/>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Created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cxnSp>
        <p:nvCxnSpPr>
          <p:cNvPr id="15" name="Straight Arrow Connector 14">
            <a:extLst>
              <a:ext uri="{FF2B5EF4-FFF2-40B4-BE49-F238E27FC236}">
                <a16:creationId xmlns:a16="http://schemas.microsoft.com/office/drawing/2014/main" id="{19B57508-9301-9941-B025-A868AF395A91}"/>
              </a:ext>
            </a:extLst>
          </p:cNvPr>
          <p:cNvCxnSpPr>
            <a:cxnSpLocks/>
          </p:cNvCxnSpPr>
          <p:nvPr/>
        </p:nvCxnSpPr>
        <p:spPr>
          <a:xfrm>
            <a:off x="1736385" y="3557438"/>
            <a:ext cx="4740903"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2506942" y="1864627"/>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Updated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2890074" y="1864627"/>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Updated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081080" y="1864627"/>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Confirmed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4847595" y="1864627"/>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Shipped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5613859" y="1864627"/>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Delivered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5230727" y="1864627"/>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In Transit</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6420386" y="1212520"/>
            <a:ext cx="1115130" cy="474761"/>
          </a:xfrm>
          <a:prstGeom prst="round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596E6">
                    <a:lumMod val="50000"/>
                  </a:srgbClr>
                </a:solidFill>
                <a:effectLst/>
                <a:uLnTx/>
                <a:uFillTx/>
                <a:latin typeface="Arial"/>
                <a:ea typeface="+mn-ea"/>
                <a:cs typeface="+mn-cs"/>
              </a:rPr>
              <a:t>Order </a:t>
            </a:r>
            <a:r>
              <a:rPr kumimoji="0" lang="en-US" sz="9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9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6733981" y="942811"/>
            <a:ext cx="626831" cy="266407"/>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7590481" y="1353974"/>
            <a:ext cx="515474" cy="46143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Arial"/>
                <a:ea typeface="+mn-ea"/>
                <a:cs typeface="+mn-cs"/>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038046" y="880054"/>
            <a:ext cx="932240" cy="560402"/>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7030A0"/>
                </a:solidFill>
                <a:effectLst/>
                <a:uLnTx/>
                <a:uFillTx/>
                <a:latin typeface="Arial"/>
                <a:ea typeface="+mn-ea"/>
                <a:cs typeface="+mn-cs"/>
              </a:rPr>
              <a:t>UI Web SPA</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7030A0"/>
                </a:solidFill>
                <a:effectLst/>
                <a:uLnTx/>
                <a:uFillTx/>
                <a:latin typeface="Arial"/>
                <a:ea typeface="+mn-ea"/>
                <a:cs typeface="+mn-cs"/>
              </a:rPr>
              <a:t>BFF</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399263" y="895697"/>
            <a:ext cx="479910" cy="647896"/>
            <a:chOff x="8826" y="-1"/>
            <a:chExt cx="707232" cy="899521"/>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6858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19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3" y="707232"/>
              <a:ext cx="472462" cy="1922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685800" rtl="0" eaLnBrk="0" fontAlgn="base" latinLnBrk="0" hangingPunct="0">
                <a:lnSpc>
                  <a:spcPct val="100000"/>
                </a:lnSpc>
                <a:spcBef>
                  <a:spcPct val="0"/>
                </a:spcBef>
                <a:spcAft>
                  <a:spcPct val="0"/>
                </a:spcAft>
                <a:buClrTx/>
                <a:buSzTx/>
                <a:buFontTx/>
                <a:buNone/>
                <a:tabLst/>
                <a:defRPr sz="1800" b="0">
                  <a:solidFill>
                    <a:srgbClr val="000000"/>
                  </a:solidFill>
                </a:defRPr>
              </a:pPr>
              <a:r>
                <a:rPr kumimoji="0" sz="900" b="0" i="0" u="none" strike="noStrike" kern="1200" cap="none" spc="0" normalizeH="0" baseline="0" noProof="0" dirty="0">
                  <a:ln>
                    <a:noFill/>
                  </a:ln>
                  <a:solidFill>
                    <a:srgbClr val="000000"/>
                  </a:solidFill>
                  <a:effectLst/>
                  <a:uLnTx/>
                  <a:uFillTx/>
                  <a:latin typeface="Helvetica"/>
                  <a:sym typeface="Helvetica"/>
                </a:rPr>
                <a:t>USER</a:t>
              </a:r>
              <a:endParaRPr kumimoji="0" sz="530"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42" name="Elbow Connector 41">
            <a:extLst>
              <a:ext uri="{FF2B5EF4-FFF2-40B4-BE49-F238E27FC236}">
                <a16:creationId xmlns:a16="http://schemas.microsoft.com/office/drawing/2014/main" id="{7FE2FBE0-47C5-C942-A85F-5836C8E0615D}"/>
              </a:ext>
            </a:extLst>
          </p:cNvPr>
          <p:cNvCxnSpPr>
            <a:cxnSpLocks/>
            <a:stCxn id="34" idx="3"/>
            <a:endCxn id="18" idx="0"/>
          </p:cNvCxnSpPr>
          <p:nvPr/>
        </p:nvCxnSpPr>
        <p:spPr>
          <a:xfrm>
            <a:off x="1970286" y="1160255"/>
            <a:ext cx="2302360" cy="704372"/>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5" idx="0"/>
          </p:cNvCxnSpPr>
          <p:nvPr/>
        </p:nvCxnSpPr>
        <p:spPr>
          <a:xfrm>
            <a:off x="1970286" y="1160255"/>
            <a:ext cx="345089" cy="704372"/>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8" idx="0"/>
            <a:endCxn id="22" idx="1"/>
          </p:cNvCxnSpPr>
          <p:nvPr/>
        </p:nvCxnSpPr>
        <p:spPr>
          <a:xfrm rot="5400000" flipH="1" flipV="1">
            <a:off x="5139153" y="583394"/>
            <a:ext cx="414726" cy="2147740"/>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6291692" y="3191639"/>
            <a:ext cx="562975" cy="300082"/>
          </a:xfrm>
          <a:prstGeom prst="rect">
            <a:avLst/>
          </a:prstGeom>
          <a:noFill/>
        </p:spPr>
        <p:txBody>
          <a:bodyPr wrap="non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panose="020B0604020202020204" pitchFamily="34" charset="0"/>
                <a:ea typeface="+mn-ea"/>
                <a:cs typeface="Arial" panose="020B0604020202020204" pitchFamily="34" charset="0"/>
              </a:rPr>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4215744" y="1442837"/>
            <a:ext cx="604717" cy="300082"/>
          </a:xfrm>
          <a:prstGeom prst="rect">
            <a:avLst/>
          </a:prstGeom>
          <a:noFill/>
        </p:spPr>
        <p:txBody>
          <a:bodyPr wrap="non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panose="020B0604020202020204" pitchFamily="34" charset="0"/>
                <a:ea typeface="+mn-ea"/>
                <a:cs typeface="Arial" panose="020B0604020202020204" pitchFamily="34" charset="0"/>
              </a:rPr>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3267453" y="1864627"/>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Pending</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3654049" y="1864627"/>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Booked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4478582" y="1864627"/>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Assigned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3" name="TextBox 2">
            <a:extLst>
              <a:ext uri="{FF2B5EF4-FFF2-40B4-BE49-F238E27FC236}">
                <a16:creationId xmlns:a16="http://schemas.microsoft.com/office/drawing/2014/main" id="{86416D3D-04CA-0A4F-879D-BE3220D1AD6D}"/>
              </a:ext>
            </a:extLst>
          </p:cNvPr>
          <p:cNvSpPr txBox="1"/>
          <p:nvPr/>
        </p:nvSpPr>
        <p:spPr>
          <a:xfrm>
            <a:off x="930290" y="1405094"/>
            <a:ext cx="906017"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Publisher</a:t>
            </a:r>
          </a:p>
        </p:txBody>
      </p:sp>
      <p:sp>
        <p:nvSpPr>
          <p:cNvPr id="46" name="TextBox 45">
            <a:extLst>
              <a:ext uri="{FF2B5EF4-FFF2-40B4-BE49-F238E27FC236}">
                <a16:creationId xmlns:a16="http://schemas.microsoft.com/office/drawing/2014/main" id="{1139BAB0-06E8-AC4C-BC58-8468ED222173}"/>
              </a:ext>
            </a:extLst>
          </p:cNvPr>
          <p:cNvSpPr txBox="1"/>
          <p:nvPr/>
        </p:nvSpPr>
        <p:spPr>
          <a:xfrm>
            <a:off x="6477288" y="1757495"/>
            <a:ext cx="98296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6D7777"/>
                </a:solidFill>
                <a:effectLst/>
                <a:uLnTx/>
                <a:uFillTx/>
                <a:latin typeface="Arial"/>
                <a:ea typeface="+mn-ea"/>
                <a:cs typeface="+mn-cs"/>
              </a:rPr>
              <a:t>Consumer</a:t>
            </a:r>
          </a:p>
        </p:txBody>
      </p:sp>
    </p:spTree>
    <p:extLst>
      <p:ext uri="{BB962C8B-B14F-4D97-AF65-F5344CB8AC3E}">
        <p14:creationId xmlns:p14="http://schemas.microsoft.com/office/powerpoint/2010/main" val="1089319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24D0-FDDA-8D44-A547-3D53EFF8B375}"/>
              </a:ext>
            </a:extLst>
          </p:cNvPr>
          <p:cNvSpPr>
            <a:spLocks noGrp="1"/>
          </p:cNvSpPr>
          <p:nvPr>
            <p:ph type="title"/>
          </p:nvPr>
        </p:nvSpPr>
        <p:spPr/>
        <p:txBody>
          <a:bodyPr/>
          <a:lstStyle/>
          <a:p>
            <a:r>
              <a:rPr lang="en-US" dirty="0"/>
              <a:t>Reliability</a:t>
            </a:r>
          </a:p>
        </p:txBody>
      </p:sp>
      <p:sp>
        <p:nvSpPr>
          <p:cNvPr id="5" name="Text Placeholder 4">
            <a:extLst>
              <a:ext uri="{FF2B5EF4-FFF2-40B4-BE49-F238E27FC236}">
                <a16:creationId xmlns:a16="http://schemas.microsoft.com/office/drawing/2014/main" id="{4B66AEF7-FA7F-FE41-BD62-7A8841C74362}"/>
              </a:ext>
            </a:extLst>
          </p:cNvPr>
          <p:cNvSpPr>
            <a:spLocks noGrp="1"/>
          </p:cNvSpPr>
          <p:nvPr>
            <p:ph idx="1"/>
          </p:nvPr>
        </p:nvSpPr>
        <p:spPr/>
        <p:txBody>
          <a:bodyPr/>
          <a:lstStyle/>
          <a:p>
            <a:pPr marL="0" indent="0">
              <a:buNone/>
            </a:pPr>
            <a:r>
              <a:rPr lang="en-US" b="1" dirty="0"/>
              <a:t>Consumer can choose how to commit offsets</a:t>
            </a:r>
          </a:p>
          <a:p>
            <a:r>
              <a:rPr lang="en-US" sz="1600" dirty="0"/>
              <a:t>Automatic: commits might go faster than processing</a:t>
            </a:r>
          </a:p>
          <a:p>
            <a:r>
              <a:rPr lang="en-US" sz="1600" dirty="0"/>
              <a:t>Manual, asynchronous: Fairly safe, but could re-process messages</a:t>
            </a:r>
          </a:p>
          <a:p>
            <a:r>
              <a:rPr lang="en-US" sz="1600" dirty="0"/>
              <a:t>Manual, synchronous: Safe, but slows down processing</a:t>
            </a:r>
          </a:p>
          <a:p>
            <a:r>
              <a:rPr lang="en-US" sz="1600" dirty="0"/>
              <a:t>A common pattern is to commit offsets on a timer</a:t>
            </a:r>
          </a:p>
          <a:p>
            <a:pPr marL="0" indent="0">
              <a:buNone/>
            </a:pPr>
            <a:r>
              <a:rPr lang="en-US" b="1" dirty="0"/>
              <a:t>Exactly-once semantics</a:t>
            </a:r>
          </a:p>
          <a:p>
            <a:r>
              <a:rPr lang="en-US" sz="1600" dirty="0"/>
              <a:t>Can group sending messages and committing offsets into transactions</a:t>
            </a:r>
          </a:p>
          <a:p>
            <a:r>
              <a:rPr lang="en-US" sz="1600" dirty="0"/>
              <a:t>Primarily aimed at stream processing applications</a:t>
            </a:r>
          </a:p>
        </p:txBody>
      </p:sp>
      <p:sp>
        <p:nvSpPr>
          <p:cNvPr id="6" name="Slide Number Placeholder 5">
            <a:extLst>
              <a:ext uri="{FF2B5EF4-FFF2-40B4-BE49-F238E27FC236}">
                <a16:creationId xmlns:a16="http://schemas.microsoft.com/office/drawing/2014/main" id="{B912C2DE-F7EC-0244-86B0-FC8AE3864F6D}"/>
              </a:ext>
            </a:extLst>
          </p:cNvPr>
          <p:cNvSpPr>
            <a:spLocks noGrp="1"/>
          </p:cNvSpPr>
          <p:nvPr>
            <p:ph type="sldNum" sz="quarter" idx="10"/>
          </p:nvPr>
        </p:nvSpPr>
        <p:spPr/>
        <p:txBody>
          <a:bodyPr/>
          <a:lstStyle/>
          <a:p>
            <a:fld id="{D0BE6F14-FF48-0F4F-A8AA-2E3F25371E4A}" type="slidenum">
              <a:rPr lang="en-US" smtClean="0"/>
              <a:pPr/>
              <a:t>70</a:t>
            </a:fld>
            <a:endParaRPr lang="en-US"/>
          </a:p>
        </p:txBody>
      </p:sp>
    </p:spTree>
    <p:extLst>
      <p:ext uri="{BB962C8B-B14F-4D97-AF65-F5344CB8AC3E}">
        <p14:creationId xmlns:p14="http://schemas.microsoft.com/office/powerpoint/2010/main" val="2580129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3280"/>
            <a:ext cx="4114800" cy="640080"/>
          </a:xfrm>
        </p:spPr>
        <p:txBody>
          <a:bodyPr/>
          <a:lstStyle/>
          <a:p>
            <a:r>
              <a:rPr lang="en-US" dirty="0"/>
              <a:t>IBM Cloud Functions</a:t>
            </a:r>
          </a:p>
        </p:txBody>
      </p:sp>
      <p:sp>
        <p:nvSpPr>
          <p:cNvPr id="3" name="Slide Number Placeholder 2"/>
          <p:cNvSpPr>
            <a:spLocks noGrp="1"/>
          </p:cNvSpPr>
          <p:nvPr>
            <p:ph type="sldNum" sz="quarter" idx="17"/>
          </p:nvPr>
        </p:nvSpPr>
        <p:spPr>
          <a:xfrm>
            <a:off x="9144000" y="6435307"/>
            <a:ext cx="2743200" cy="18288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766"/>
            <a:fld id="{D0BE6F14-FF48-0F4F-A8AA-2E3F25371E4A}" type="slidenum">
              <a:rPr lang="en-US" smtClean="0"/>
              <a:pPr defTabSz="685766"/>
              <a:t>71</a:t>
            </a:fld>
            <a:endParaRPr lang="en-US">
              <a:solidFill>
                <a:srgbClr val="000000"/>
              </a:solidFill>
              <a:latin typeface="IBM Plex Sans"/>
            </a:endParaRPr>
          </a:p>
        </p:txBody>
      </p:sp>
      <p:sp>
        <p:nvSpPr>
          <p:cNvPr id="6" name="Text Placeholder 5"/>
          <p:cNvSpPr>
            <a:spLocks noGrp="1"/>
          </p:cNvSpPr>
          <p:nvPr>
            <p:ph type="body" sz="quarter" idx="14"/>
          </p:nvPr>
        </p:nvSpPr>
        <p:spPr>
          <a:xfrm>
            <a:off x="228600" y="1097280"/>
            <a:ext cx="4593164" cy="3585845"/>
          </a:xfrm>
        </p:spPr>
        <p:txBody>
          <a:bodyPr/>
          <a:lstStyle/>
          <a:p>
            <a:r>
              <a:rPr lang="en-US" sz="1500" dirty="0"/>
              <a:t>IBM Cloud Functions is an event-driven compute platform, that runs code in response to events or direct invocations. </a:t>
            </a:r>
          </a:p>
          <a:p>
            <a:r>
              <a:rPr lang="en-US" sz="1500" u="sng" dirty="0"/>
              <a:t>API Gateway</a:t>
            </a:r>
            <a:r>
              <a:rPr lang="en-US" sz="1500" dirty="0"/>
              <a:t>:  Expose Actions as and API, and management for configuration (e.g. security, vanity </a:t>
            </a:r>
            <a:r>
              <a:rPr lang="en-US" sz="1500" dirty="0" err="1"/>
              <a:t>urls</a:t>
            </a:r>
            <a:r>
              <a:rPr lang="en-US" sz="1500" dirty="0"/>
              <a:t>, etc.)</a:t>
            </a:r>
            <a:endParaRPr lang="en-US" sz="1500" u="sng" dirty="0"/>
          </a:p>
          <a:p>
            <a:r>
              <a:rPr lang="en-US" sz="1500" u="sng" dirty="0"/>
              <a:t>Triggers</a:t>
            </a:r>
            <a:r>
              <a:rPr lang="en-US" sz="1500" dirty="0"/>
              <a:t>: Defines the link to a certain type of event by event source.</a:t>
            </a:r>
          </a:p>
          <a:p>
            <a:r>
              <a:rPr lang="en-US" sz="1500" u="sng" dirty="0"/>
              <a:t>Rules</a:t>
            </a:r>
            <a:r>
              <a:rPr lang="en-US" sz="1500" dirty="0"/>
              <a:t>:  Bind a trigger with a specific action</a:t>
            </a:r>
          </a:p>
          <a:p>
            <a:r>
              <a:rPr lang="en-US" sz="1500" u="sng" dirty="0"/>
              <a:t>Actions</a:t>
            </a:r>
            <a:r>
              <a:rPr lang="en-US" sz="1500" dirty="0"/>
              <a:t>:  Code that performs a specific task, written in the language of your choice</a:t>
            </a:r>
          </a:p>
        </p:txBody>
      </p:sp>
      <p:cxnSp>
        <p:nvCxnSpPr>
          <p:cNvPr id="15" name="Curved Connector 14">
            <a:extLst>
              <a:ext uri="{FF2B5EF4-FFF2-40B4-BE49-F238E27FC236}">
                <a16:creationId xmlns:a16="http://schemas.microsoft.com/office/drawing/2014/main" id="{50DE26B6-D7AC-294A-910B-42C372BC5D99}"/>
              </a:ext>
            </a:extLst>
          </p:cNvPr>
          <p:cNvCxnSpPr>
            <a:stCxn id="34" idx="0"/>
          </p:cNvCxnSpPr>
          <p:nvPr/>
        </p:nvCxnSpPr>
        <p:spPr>
          <a:xfrm rot="5400000" flipH="1" flipV="1">
            <a:off x="6030015" y="2250488"/>
            <a:ext cx="811100" cy="151760"/>
          </a:xfrm>
          <a:prstGeom prst="curvedConnector3">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CF1F5A9D-4DFF-C242-AAF9-AB0C2EF76F24}"/>
              </a:ext>
            </a:extLst>
          </p:cNvPr>
          <p:cNvSpPr/>
          <p:nvPr/>
        </p:nvSpPr>
        <p:spPr>
          <a:xfrm>
            <a:off x="5489432" y="1892273"/>
            <a:ext cx="2737138" cy="2044237"/>
          </a:xfrm>
          <a:prstGeom prst="roundRect">
            <a:avLst/>
          </a:prstGeom>
          <a:noFill/>
          <a:ln>
            <a:solidFill>
              <a:srgbClr val="50E3C2"/>
            </a:solidFill>
          </a:ln>
        </p:spPr>
        <p:txBody>
          <a:bodyPr wrap="square" lIns="0" tIns="0" rIns="0" bIns="0" rtlCol="0" anchor="ctr">
            <a:noAutofit/>
          </a:bodyPr>
          <a:lstStyle/>
          <a:p>
            <a:pPr algn="ctr" defTabSz="685783"/>
            <a:endParaRPr lang="en-US" sz="1200" dirty="0" err="1">
              <a:latin typeface="Arial"/>
              <a:cs typeface="Arial"/>
            </a:endParaRPr>
          </a:p>
        </p:txBody>
      </p:sp>
      <p:grpSp>
        <p:nvGrpSpPr>
          <p:cNvPr id="17" name="Group 16">
            <a:extLst>
              <a:ext uri="{FF2B5EF4-FFF2-40B4-BE49-F238E27FC236}">
                <a16:creationId xmlns:a16="http://schemas.microsoft.com/office/drawing/2014/main" id="{0FCA27F4-240B-5B46-ADFE-A46AC9DCD49E}"/>
              </a:ext>
            </a:extLst>
          </p:cNvPr>
          <p:cNvGrpSpPr/>
          <p:nvPr/>
        </p:nvGrpSpPr>
        <p:grpSpPr>
          <a:xfrm>
            <a:off x="5388497" y="1811745"/>
            <a:ext cx="358818" cy="323662"/>
            <a:chOff x="2191997" y="1852338"/>
            <a:chExt cx="496647" cy="513700"/>
          </a:xfrm>
        </p:grpSpPr>
        <p:sp>
          <p:nvSpPr>
            <p:cNvPr id="18" name="Oval 17">
              <a:extLst>
                <a:ext uri="{FF2B5EF4-FFF2-40B4-BE49-F238E27FC236}">
                  <a16:creationId xmlns:a16="http://schemas.microsoft.com/office/drawing/2014/main" id="{514ED238-CB21-7B49-A8F4-831C028D8876}"/>
                </a:ext>
              </a:extLst>
            </p:cNvPr>
            <p:cNvSpPr/>
            <p:nvPr/>
          </p:nvSpPr>
          <p:spPr>
            <a:xfrm>
              <a:off x="2191997" y="1852338"/>
              <a:ext cx="496647" cy="513700"/>
            </a:xfrm>
            <a:prstGeom prst="ellipse">
              <a:avLst/>
            </a:prstGeom>
            <a:solidFill>
              <a:schemeClr val="bg2"/>
            </a:solidFill>
          </p:spPr>
          <p:txBody>
            <a:bodyPr wrap="square" lIns="0" tIns="0" rIns="0" bIns="0" rtlCol="0" anchor="ctr">
              <a:noAutofit/>
            </a:bodyPr>
            <a:lstStyle/>
            <a:p>
              <a:pPr algn="ctr" defTabSz="685783"/>
              <a:endParaRPr lang="en-US" sz="1200" dirty="0" err="1">
                <a:latin typeface="Arial"/>
                <a:cs typeface="Arial"/>
              </a:endParaRPr>
            </a:p>
          </p:txBody>
        </p:sp>
        <p:pic>
          <p:nvPicPr>
            <p:cNvPr id="19" name="Picture 18">
              <a:extLst>
                <a:ext uri="{FF2B5EF4-FFF2-40B4-BE49-F238E27FC236}">
                  <a16:creationId xmlns:a16="http://schemas.microsoft.com/office/drawing/2014/main" id="{8F17DBC8-FAE9-A245-8FB8-0894E0A04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349" y="1902435"/>
              <a:ext cx="397273" cy="424641"/>
            </a:xfrm>
            <a:prstGeom prst="rect">
              <a:avLst/>
            </a:prstGeom>
          </p:spPr>
        </p:pic>
      </p:grpSp>
      <p:sp>
        <p:nvSpPr>
          <p:cNvPr id="20" name="TextBox 19">
            <a:extLst>
              <a:ext uri="{FF2B5EF4-FFF2-40B4-BE49-F238E27FC236}">
                <a16:creationId xmlns:a16="http://schemas.microsoft.com/office/drawing/2014/main" id="{A8229683-6118-8046-B8B5-A294029D430C}"/>
              </a:ext>
            </a:extLst>
          </p:cNvPr>
          <p:cNvSpPr txBox="1"/>
          <p:nvPr/>
        </p:nvSpPr>
        <p:spPr>
          <a:xfrm>
            <a:off x="5489431" y="1094369"/>
            <a:ext cx="1302156" cy="246221"/>
          </a:xfrm>
          <a:prstGeom prst="rect">
            <a:avLst/>
          </a:prstGeom>
          <a:noFill/>
        </p:spPr>
        <p:txBody>
          <a:bodyPr wrap="square" rtlCol="0">
            <a:spAutoFit/>
          </a:bodyPr>
          <a:lstStyle/>
          <a:p>
            <a:pPr algn="ctr" defTabSz="685783"/>
            <a:r>
              <a:rPr lang="en-US" sz="1000" b="1" dirty="0">
                <a:latin typeface="IBM Plex Sans"/>
              </a:rPr>
              <a:t>Event Driven</a:t>
            </a:r>
          </a:p>
        </p:txBody>
      </p:sp>
      <p:sp>
        <p:nvSpPr>
          <p:cNvPr id="21" name="Rounded Rectangle 20">
            <a:extLst>
              <a:ext uri="{FF2B5EF4-FFF2-40B4-BE49-F238E27FC236}">
                <a16:creationId xmlns:a16="http://schemas.microsoft.com/office/drawing/2014/main" id="{CF79201B-40DD-9944-A258-BAC61188A5B9}"/>
              </a:ext>
            </a:extLst>
          </p:cNvPr>
          <p:cNvSpPr/>
          <p:nvPr/>
        </p:nvSpPr>
        <p:spPr>
          <a:xfrm>
            <a:off x="5575899" y="1232944"/>
            <a:ext cx="822604" cy="609600"/>
          </a:xfrm>
          <a:prstGeom prst="roundRect">
            <a:avLst/>
          </a:prstGeom>
        </p:spPr>
        <p:txBody>
          <a:bodyPr wrap="square" lIns="0" tIns="0" rIns="0" bIns="0" rtlCol="0" anchor="ctr">
            <a:noAutofit/>
          </a:bodyPr>
          <a:lstStyle/>
          <a:p>
            <a:pPr algn="ctr" defTabSz="685783"/>
            <a:endParaRPr lang="en-US" sz="1200" dirty="0" err="1">
              <a:latin typeface="Arial"/>
              <a:cs typeface="Arial"/>
            </a:endParaRPr>
          </a:p>
        </p:txBody>
      </p:sp>
      <p:sp>
        <p:nvSpPr>
          <p:cNvPr id="22" name="Rounded Rectangle 21">
            <a:extLst>
              <a:ext uri="{FF2B5EF4-FFF2-40B4-BE49-F238E27FC236}">
                <a16:creationId xmlns:a16="http://schemas.microsoft.com/office/drawing/2014/main" id="{B206B7C1-15C0-2345-98ED-70659220E212}"/>
              </a:ext>
            </a:extLst>
          </p:cNvPr>
          <p:cNvSpPr/>
          <p:nvPr/>
        </p:nvSpPr>
        <p:spPr>
          <a:xfrm>
            <a:off x="5489432" y="1016843"/>
            <a:ext cx="1344118" cy="401275"/>
          </a:xfrm>
          <a:prstGeom prst="roundRect">
            <a:avLst/>
          </a:prstGeom>
          <a:noFill/>
          <a:ln>
            <a:solidFill>
              <a:srgbClr val="00B0F0"/>
            </a:solidFill>
          </a:ln>
        </p:spPr>
        <p:txBody>
          <a:bodyPr wrap="square" lIns="0" tIns="0" rIns="0" bIns="0" rtlCol="0" anchor="ctr">
            <a:noAutofit/>
          </a:bodyPr>
          <a:lstStyle/>
          <a:p>
            <a:pPr algn="ctr" defTabSz="685783"/>
            <a:endParaRPr lang="en-US" sz="1200" dirty="0" err="1">
              <a:latin typeface="Arial"/>
              <a:cs typeface="Arial"/>
            </a:endParaRPr>
          </a:p>
        </p:txBody>
      </p:sp>
      <p:sp>
        <p:nvSpPr>
          <p:cNvPr id="23" name="Rounded Rectangle 22">
            <a:extLst>
              <a:ext uri="{FF2B5EF4-FFF2-40B4-BE49-F238E27FC236}">
                <a16:creationId xmlns:a16="http://schemas.microsoft.com/office/drawing/2014/main" id="{5F7A4245-10E0-D04C-ABB9-BB9BDA7FBC08}"/>
              </a:ext>
            </a:extLst>
          </p:cNvPr>
          <p:cNvSpPr/>
          <p:nvPr/>
        </p:nvSpPr>
        <p:spPr>
          <a:xfrm>
            <a:off x="6882452" y="1005155"/>
            <a:ext cx="1344118" cy="412963"/>
          </a:xfrm>
          <a:prstGeom prst="roundRect">
            <a:avLst/>
          </a:prstGeom>
          <a:noFill/>
          <a:ln>
            <a:solidFill>
              <a:srgbClr val="00B0F0"/>
            </a:solidFill>
          </a:ln>
        </p:spPr>
        <p:txBody>
          <a:bodyPr wrap="square" lIns="0" tIns="0" rIns="0" bIns="0" rtlCol="0" anchor="ctr">
            <a:noAutofit/>
          </a:bodyPr>
          <a:lstStyle/>
          <a:p>
            <a:pPr algn="ctr" defTabSz="685783"/>
            <a:endParaRPr lang="en-US" sz="1200" dirty="0" err="1">
              <a:latin typeface="Arial"/>
              <a:cs typeface="Arial"/>
            </a:endParaRPr>
          </a:p>
        </p:txBody>
      </p:sp>
      <p:sp>
        <p:nvSpPr>
          <p:cNvPr id="24" name="TextBox 23">
            <a:extLst>
              <a:ext uri="{FF2B5EF4-FFF2-40B4-BE49-F238E27FC236}">
                <a16:creationId xmlns:a16="http://schemas.microsoft.com/office/drawing/2014/main" id="{2A078870-C5DA-5341-A4E5-A0B08215AE30}"/>
              </a:ext>
            </a:extLst>
          </p:cNvPr>
          <p:cNvSpPr txBox="1"/>
          <p:nvPr/>
        </p:nvSpPr>
        <p:spPr>
          <a:xfrm>
            <a:off x="6903432" y="1099850"/>
            <a:ext cx="1302156" cy="246221"/>
          </a:xfrm>
          <a:prstGeom prst="rect">
            <a:avLst/>
          </a:prstGeom>
          <a:noFill/>
        </p:spPr>
        <p:txBody>
          <a:bodyPr wrap="square" rtlCol="0">
            <a:spAutoFit/>
          </a:bodyPr>
          <a:lstStyle/>
          <a:p>
            <a:pPr algn="ctr" defTabSz="685783"/>
            <a:r>
              <a:rPr lang="en-US" sz="1000" b="1" dirty="0">
                <a:latin typeface="IBM Plex Sans"/>
              </a:rPr>
              <a:t>Request Driven</a:t>
            </a:r>
          </a:p>
        </p:txBody>
      </p:sp>
      <p:cxnSp>
        <p:nvCxnSpPr>
          <p:cNvPr id="25" name="Straight Connector 24">
            <a:extLst>
              <a:ext uri="{FF2B5EF4-FFF2-40B4-BE49-F238E27FC236}">
                <a16:creationId xmlns:a16="http://schemas.microsoft.com/office/drawing/2014/main" id="{482CD538-62DB-9847-8E50-BC9A85ACCE3B}"/>
              </a:ext>
            </a:extLst>
          </p:cNvPr>
          <p:cNvCxnSpPr>
            <a:cxnSpLocks/>
          </p:cNvCxnSpPr>
          <p:nvPr/>
        </p:nvCxnSpPr>
        <p:spPr>
          <a:xfrm>
            <a:off x="7383925" y="2621016"/>
            <a:ext cx="0" cy="1036211"/>
          </a:xfrm>
          <a:prstGeom prst="line">
            <a:avLst/>
          </a:prstGeom>
          <a:ln>
            <a:solidFill>
              <a:srgbClr val="50E3C2"/>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0EDE7C32-662F-524D-8867-5C2D784A115B}"/>
              </a:ext>
            </a:extLst>
          </p:cNvPr>
          <p:cNvSpPr txBox="1"/>
          <p:nvPr/>
        </p:nvSpPr>
        <p:spPr>
          <a:xfrm>
            <a:off x="7161608" y="2416197"/>
            <a:ext cx="1302156" cy="246221"/>
          </a:xfrm>
          <a:prstGeom prst="rect">
            <a:avLst/>
          </a:prstGeom>
          <a:noFill/>
        </p:spPr>
        <p:txBody>
          <a:bodyPr wrap="square" rtlCol="0">
            <a:spAutoFit/>
          </a:bodyPr>
          <a:lstStyle/>
          <a:p>
            <a:pPr algn="ctr" defTabSz="685783"/>
            <a:r>
              <a:rPr lang="en-US" sz="1000" b="1" dirty="0">
                <a:latin typeface="IBM Plex Sans"/>
              </a:rPr>
              <a:t>Actions</a:t>
            </a:r>
          </a:p>
        </p:txBody>
      </p:sp>
      <p:sp>
        <p:nvSpPr>
          <p:cNvPr id="27" name="TextBox 26">
            <a:extLst>
              <a:ext uri="{FF2B5EF4-FFF2-40B4-BE49-F238E27FC236}">
                <a16:creationId xmlns:a16="http://schemas.microsoft.com/office/drawing/2014/main" id="{C5BA5C05-CC5F-0C4B-9DCC-6CC478CFF406}"/>
              </a:ext>
            </a:extLst>
          </p:cNvPr>
          <p:cNvSpPr txBox="1"/>
          <p:nvPr/>
        </p:nvSpPr>
        <p:spPr>
          <a:xfrm>
            <a:off x="7383926" y="2723624"/>
            <a:ext cx="976060" cy="830997"/>
          </a:xfrm>
          <a:prstGeom prst="rect">
            <a:avLst/>
          </a:prstGeom>
          <a:noFill/>
        </p:spPr>
        <p:txBody>
          <a:bodyPr wrap="square" rtlCol="0">
            <a:spAutoFit/>
          </a:bodyPr>
          <a:lstStyle/>
          <a:p>
            <a:pPr marL="171446" indent="-171446" defTabSz="685783">
              <a:buFont typeface="Arial" charset="0"/>
              <a:buChar char="•"/>
            </a:pPr>
            <a:r>
              <a:rPr lang="en-US" sz="800" dirty="0">
                <a:latin typeface="IBM Plex Sans"/>
              </a:rPr>
              <a:t>Node</a:t>
            </a:r>
          </a:p>
          <a:p>
            <a:pPr marL="171446" indent="-171446" defTabSz="685783">
              <a:buFont typeface="Arial" charset="0"/>
              <a:buChar char="•"/>
            </a:pPr>
            <a:r>
              <a:rPr lang="en-US" sz="800" dirty="0">
                <a:latin typeface="IBM Plex Sans"/>
              </a:rPr>
              <a:t>Java</a:t>
            </a:r>
          </a:p>
          <a:p>
            <a:pPr marL="171446" indent="-171446" defTabSz="685783">
              <a:buFont typeface="Arial" charset="0"/>
              <a:buChar char="•"/>
            </a:pPr>
            <a:r>
              <a:rPr lang="en-US" sz="800" dirty="0">
                <a:latin typeface="IBM Plex Sans"/>
              </a:rPr>
              <a:t>Swift</a:t>
            </a:r>
          </a:p>
          <a:p>
            <a:pPr marL="171446" indent="-171446" defTabSz="685783">
              <a:buFont typeface="Arial" charset="0"/>
              <a:buChar char="•"/>
            </a:pPr>
            <a:r>
              <a:rPr lang="en-US" sz="800" dirty="0">
                <a:latin typeface="IBM Plex Sans"/>
              </a:rPr>
              <a:t>Python</a:t>
            </a:r>
          </a:p>
          <a:p>
            <a:pPr marL="171446" indent="-171446" defTabSz="685783">
              <a:buFont typeface="Arial" charset="0"/>
              <a:buChar char="•"/>
            </a:pPr>
            <a:r>
              <a:rPr lang="en-US" sz="800" dirty="0">
                <a:latin typeface="IBM Plex Sans"/>
              </a:rPr>
              <a:t>PHP</a:t>
            </a:r>
          </a:p>
          <a:p>
            <a:pPr marL="171446" indent="-171446" defTabSz="685783">
              <a:buFont typeface="Arial" charset="0"/>
              <a:buChar char="•"/>
            </a:pPr>
            <a:r>
              <a:rPr lang="en-US" sz="800" dirty="0">
                <a:latin typeface="IBM Plex Sans"/>
              </a:rPr>
              <a:t>Containers</a:t>
            </a:r>
          </a:p>
        </p:txBody>
      </p:sp>
      <p:sp>
        <p:nvSpPr>
          <p:cNvPr id="28" name="Oval 27">
            <a:extLst>
              <a:ext uri="{FF2B5EF4-FFF2-40B4-BE49-F238E27FC236}">
                <a16:creationId xmlns:a16="http://schemas.microsoft.com/office/drawing/2014/main" id="{08407E88-DEF7-7243-8C90-C15728A849FC}"/>
              </a:ext>
            </a:extLst>
          </p:cNvPr>
          <p:cNvSpPr/>
          <p:nvPr/>
        </p:nvSpPr>
        <p:spPr>
          <a:xfrm>
            <a:off x="6461827" y="1580003"/>
            <a:ext cx="83606" cy="84355"/>
          </a:xfrm>
          <a:prstGeom prst="ellipse">
            <a:avLst/>
          </a:prstGeom>
          <a:solidFill>
            <a:schemeClr val="tx2">
              <a:lumMod val="90000"/>
            </a:schemeClr>
          </a:solidFill>
        </p:spPr>
        <p:txBody>
          <a:bodyPr wrap="square" lIns="0" tIns="0" rIns="0" bIns="0" rtlCol="0" anchor="ctr">
            <a:noAutofit/>
          </a:bodyPr>
          <a:lstStyle/>
          <a:p>
            <a:pPr algn="ctr" defTabSz="685783"/>
            <a:endParaRPr lang="en-US" sz="1200" dirty="0" err="1">
              <a:latin typeface="Arial"/>
              <a:cs typeface="Arial"/>
            </a:endParaRPr>
          </a:p>
        </p:txBody>
      </p:sp>
      <p:cxnSp>
        <p:nvCxnSpPr>
          <p:cNvPr id="29" name="Straight Connector 28">
            <a:extLst>
              <a:ext uri="{FF2B5EF4-FFF2-40B4-BE49-F238E27FC236}">
                <a16:creationId xmlns:a16="http://schemas.microsoft.com/office/drawing/2014/main" id="{A779E987-C531-5745-879D-CDFCFE266738}"/>
              </a:ext>
            </a:extLst>
          </p:cNvPr>
          <p:cNvCxnSpPr>
            <a:cxnSpLocks/>
          </p:cNvCxnSpPr>
          <p:nvPr/>
        </p:nvCxnSpPr>
        <p:spPr>
          <a:xfrm>
            <a:off x="6504957" y="1414704"/>
            <a:ext cx="0" cy="4775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0" name="Triangle 29">
            <a:extLst>
              <a:ext uri="{FF2B5EF4-FFF2-40B4-BE49-F238E27FC236}">
                <a16:creationId xmlns:a16="http://schemas.microsoft.com/office/drawing/2014/main" id="{8B078167-AFEA-3940-A9EB-3E358BB3D9F8}"/>
              </a:ext>
            </a:extLst>
          </p:cNvPr>
          <p:cNvSpPr/>
          <p:nvPr/>
        </p:nvSpPr>
        <p:spPr>
          <a:xfrm flipV="1">
            <a:off x="6437580" y="1721335"/>
            <a:ext cx="147730" cy="113958"/>
          </a:xfrm>
          <a:prstGeom prst="triangle">
            <a:avLst/>
          </a:prstGeom>
          <a:solidFill>
            <a:schemeClr val="tx1"/>
          </a:solidFill>
        </p:spPr>
        <p:txBody>
          <a:bodyPr wrap="square" lIns="0" tIns="0" rIns="0" bIns="0" rtlCol="0" anchor="ctr">
            <a:noAutofit/>
          </a:bodyPr>
          <a:lstStyle/>
          <a:p>
            <a:pPr algn="ctr" defTabSz="685783"/>
            <a:endParaRPr lang="en-US" sz="1200" dirty="0" err="1">
              <a:latin typeface="Arial"/>
              <a:cs typeface="Arial"/>
            </a:endParaRPr>
          </a:p>
        </p:txBody>
      </p:sp>
      <p:cxnSp>
        <p:nvCxnSpPr>
          <p:cNvPr id="31" name="Straight Connector 30">
            <a:extLst>
              <a:ext uri="{FF2B5EF4-FFF2-40B4-BE49-F238E27FC236}">
                <a16:creationId xmlns:a16="http://schemas.microsoft.com/office/drawing/2014/main" id="{5DD2CD32-1269-604A-9438-6B015EF8F8C7}"/>
              </a:ext>
            </a:extLst>
          </p:cNvPr>
          <p:cNvCxnSpPr>
            <a:cxnSpLocks/>
          </p:cNvCxnSpPr>
          <p:nvPr/>
        </p:nvCxnSpPr>
        <p:spPr>
          <a:xfrm>
            <a:off x="7089071" y="1406345"/>
            <a:ext cx="0" cy="4775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Triangle 31">
            <a:extLst>
              <a:ext uri="{FF2B5EF4-FFF2-40B4-BE49-F238E27FC236}">
                <a16:creationId xmlns:a16="http://schemas.microsoft.com/office/drawing/2014/main" id="{38766E46-3591-2C46-A5AF-BD3161FDC54E}"/>
              </a:ext>
            </a:extLst>
          </p:cNvPr>
          <p:cNvSpPr/>
          <p:nvPr/>
        </p:nvSpPr>
        <p:spPr>
          <a:xfrm flipV="1">
            <a:off x="7013879" y="1712975"/>
            <a:ext cx="147730" cy="113958"/>
          </a:xfrm>
          <a:prstGeom prst="triangle">
            <a:avLst/>
          </a:prstGeom>
          <a:solidFill>
            <a:schemeClr val="tx1"/>
          </a:solidFill>
        </p:spPr>
        <p:txBody>
          <a:bodyPr wrap="square" lIns="0" tIns="0" rIns="0" bIns="0" rtlCol="0" anchor="ctr">
            <a:noAutofit/>
          </a:bodyPr>
          <a:lstStyle/>
          <a:p>
            <a:pPr algn="ctr" defTabSz="685783"/>
            <a:endParaRPr lang="en-US" sz="1200" dirty="0" err="1">
              <a:latin typeface="Arial"/>
              <a:cs typeface="Arial"/>
            </a:endParaRPr>
          </a:p>
        </p:txBody>
      </p:sp>
      <p:grpSp>
        <p:nvGrpSpPr>
          <p:cNvPr id="33" name="Group 32">
            <a:extLst>
              <a:ext uri="{FF2B5EF4-FFF2-40B4-BE49-F238E27FC236}">
                <a16:creationId xmlns:a16="http://schemas.microsoft.com/office/drawing/2014/main" id="{1CBB8478-EDF3-3B44-BAF5-8CC1886EEE0C}"/>
              </a:ext>
            </a:extLst>
          </p:cNvPr>
          <p:cNvGrpSpPr/>
          <p:nvPr/>
        </p:nvGrpSpPr>
        <p:grpSpPr>
          <a:xfrm>
            <a:off x="6176914" y="2698407"/>
            <a:ext cx="365541" cy="304243"/>
            <a:chOff x="4977955" y="3161997"/>
            <a:chExt cx="265746" cy="166078"/>
          </a:xfrm>
        </p:grpSpPr>
        <p:sp>
          <p:nvSpPr>
            <p:cNvPr id="34" name="Rounded Rectangle 33">
              <a:extLst>
                <a:ext uri="{FF2B5EF4-FFF2-40B4-BE49-F238E27FC236}">
                  <a16:creationId xmlns:a16="http://schemas.microsoft.com/office/drawing/2014/main" id="{DD3552FD-D55C-4D41-9DE0-1869384AB244}"/>
                </a:ext>
              </a:extLst>
            </p:cNvPr>
            <p:cNvSpPr/>
            <p:nvPr/>
          </p:nvSpPr>
          <p:spPr>
            <a:xfrm>
              <a:off x="4977955" y="3180290"/>
              <a:ext cx="265746" cy="130115"/>
            </a:xfrm>
            <a:prstGeom prst="roundRect">
              <a:avLst/>
            </a:prstGeom>
            <a:solidFill>
              <a:srgbClr val="50E3C2"/>
            </a:solidFill>
            <a:ln w="25400" cap="flat">
              <a:solidFill>
                <a:srgbClr val="50E3C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378" hangingPunct="0"/>
              <a:endParaRPr lang="en-US" sz="800" dirty="0">
                <a:latin typeface="Arial"/>
                <a:ea typeface="Arial"/>
                <a:cs typeface="Arial"/>
                <a:sym typeface="Arial"/>
              </a:endParaRPr>
            </a:p>
          </p:txBody>
        </p:sp>
        <p:pic>
          <p:nvPicPr>
            <p:cNvPr id="35" name="Picture 34">
              <a:extLst>
                <a:ext uri="{FF2B5EF4-FFF2-40B4-BE49-F238E27FC236}">
                  <a16:creationId xmlns:a16="http://schemas.microsoft.com/office/drawing/2014/main" id="{D96CD03D-7AFB-8747-823C-7053EE21AF23}"/>
                </a:ext>
              </a:extLst>
            </p:cNvPr>
            <p:cNvPicPr>
              <a:picLocks noChangeAspect="1"/>
            </p:cNvPicPr>
            <p:nvPr/>
          </p:nvPicPr>
          <p:blipFill>
            <a:blip r:embed="rId4"/>
            <a:stretch>
              <a:fillRect/>
            </a:stretch>
          </p:blipFill>
          <p:spPr>
            <a:xfrm>
              <a:off x="5022314" y="3161997"/>
              <a:ext cx="201666" cy="166078"/>
            </a:xfrm>
            <a:prstGeom prst="rect">
              <a:avLst/>
            </a:prstGeom>
          </p:spPr>
        </p:pic>
      </p:grpSp>
      <p:grpSp>
        <p:nvGrpSpPr>
          <p:cNvPr id="36" name="Group 35">
            <a:extLst>
              <a:ext uri="{FF2B5EF4-FFF2-40B4-BE49-F238E27FC236}">
                <a16:creationId xmlns:a16="http://schemas.microsoft.com/office/drawing/2014/main" id="{267DAFD8-8E21-8445-9E99-3B9590E39BA5}"/>
              </a:ext>
            </a:extLst>
          </p:cNvPr>
          <p:cNvGrpSpPr/>
          <p:nvPr/>
        </p:nvGrpSpPr>
        <p:grpSpPr>
          <a:xfrm>
            <a:off x="6175742" y="3350279"/>
            <a:ext cx="365541" cy="304243"/>
            <a:chOff x="4977955" y="3161997"/>
            <a:chExt cx="265746" cy="166078"/>
          </a:xfrm>
        </p:grpSpPr>
        <p:sp>
          <p:nvSpPr>
            <p:cNvPr id="37" name="Rounded Rectangle 36">
              <a:extLst>
                <a:ext uri="{FF2B5EF4-FFF2-40B4-BE49-F238E27FC236}">
                  <a16:creationId xmlns:a16="http://schemas.microsoft.com/office/drawing/2014/main" id="{1920BFD8-7454-1745-B8B0-8ACBFFDD8FAF}"/>
                </a:ext>
              </a:extLst>
            </p:cNvPr>
            <p:cNvSpPr/>
            <p:nvPr/>
          </p:nvSpPr>
          <p:spPr>
            <a:xfrm>
              <a:off x="4977955" y="3180290"/>
              <a:ext cx="265746" cy="130115"/>
            </a:xfrm>
            <a:prstGeom prst="roundRect">
              <a:avLst/>
            </a:prstGeom>
            <a:solidFill>
              <a:srgbClr val="50E3C2"/>
            </a:solidFill>
            <a:ln w="25400" cap="flat">
              <a:solidFill>
                <a:srgbClr val="50E3C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378" hangingPunct="0"/>
              <a:endParaRPr lang="en-US" sz="800" dirty="0">
                <a:latin typeface="Arial"/>
                <a:ea typeface="Arial"/>
                <a:cs typeface="Arial"/>
                <a:sym typeface="Arial"/>
              </a:endParaRPr>
            </a:p>
          </p:txBody>
        </p:sp>
        <p:pic>
          <p:nvPicPr>
            <p:cNvPr id="38" name="Picture 37">
              <a:extLst>
                <a:ext uri="{FF2B5EF4-FFF2-40B4-BE49-F238E27FC236}">
                  <a16:creationId xmlns:a16="http://schemas.microsoft.com/office/drawing/2014/main" id="{8CEED75E-6826-F242-936C-A8290431CCD4}"/>
                </a:ext>
              </a:extLst>
            </p:cNvPr>
            <p:cNvPicPr>
              <a:picLocks noChangeAspect="1"/>
            </p:cNvPicPr>
            <p:nvPr/>
          </p:nvPicPr>
          <p:blipFill>
            <a:blip r:embed="rId4"/>
            <a:stretch>
              <a:fillRect/>
            </a:stretch>
          </p:blipFill>
          <p:spPr>
            <a:xfrm>
              <a:off x="5022314" y="3161997"/>
              <a:ext cx="201666" cy="166078"/>
            </a:xfrm>
            <a:prstGeom prst="rect">
              <a:avLst/>
            </a:prstGeom>
          </p:spPr>
        </p:pic>
      </p:grpSp>
      <p:cxnSp>
        <p:nvCxnSpPr>
          <p:cNvPr id="39" name="Straight Connector 38">
            <a:extLst>
              <a:ext uri="{FF2B5EF4-FFF2-40B4-BE49-F238E27FC236}">
                <a16:creationId xmlns:a16="http://schemas.microsoft.com/office/drawing/2014/main" id="{2D23DBB1-7BD9-0A4A-A9B8-991F41BE0373}"/>
              </a:ext>
            </a:extLst>
          </p:cNvPr>
          <p:cNvCxnSpPr>
            <a:stCxn id="34" idx="2"/>
            <a:endCxn id="37" idx="0"/>
          </p:cNvCxnSpPr>
          <p:nvPr/>
        </p:nvCxnSpPr>
        <p:spPr>
          <a:xfrm flipH="1">
            <a:off x="6358513" y="2970279"/>
            <a:ext cx="1172" cy="413511"/>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1E7C92C3-45B4-BF40-9528-B375A5D0E142}"/>
              </a:ext>
            </a:extLst>
          </p:cNvPr>
          <p:cNvCxnSpPr>
            <a:cxnSpLocks/>
          </p:cNvCxnSpPr>
          <p:nvPr/>
        </p:nvCxnSpPr>
        <p:spPr>
          <a:xfrm flipH="1">
            <a:off x="7067374" y="1910738"/>
            <a:ext cx="21698" cy="684786"/>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E2DB5440-2E5F-7A4C-A3AA-99D9F0F3A2AC}"/>
              </a:ext>
            </a:extLst>
          </p:cNvPr>
          <p:cNvGrpSpPr/>
          <p:nvPr/>
        </p:nvGrpSpPr>
        <p:grpSpPr>
          <a:xfrm>
            <a:off x="6856451" y="2698407"/>
            <a:ext cx="365541" cy="304243"/>
            <a:chOff x="4977955" y="3161997"/>
            <a:chExt cx="265746" cy="166078"/>
          </a:xfrm>
        </p:grpSpPr>
        <p:sp>
          <p:nvSpPr>
            <p:cNvPr id="42" name="Rounded Rectangle 41">
              <a:extLst>
                <a:ext uri="{FF2B5EF4-FFF2-40B4-BE49-F238E27FC236}">
                  <a16:creationId xmlns:a16="http://schemas.microsoft.com/office/drawing/2014/main" id="{D3467805-A75A-D64A-841B-CD69E4915DD6}"/>
                </a:ext>
              </a:extLst>
            </p:cNvPr>
            <p:cNvSpPr/>
            <p:nvPr/>
          </p:nvSpPr>
          <p:spPr>
            <a:xfrm>
              <a:off x="4977955" y="3180290"/>
              <a:ext cx="265746" cy="130115"/>
            </a:xfrm>
            <a:prstGeom prst="roundRect">
              <a:avLst/>
            </a:prstGeom>
            <a:solidFill>
              <a:srgbClr val="50E3C2"/>
            </a:solidFill>
            <a:ln w="25400" cap="flat">
              <a:solidFill>
                <a:srgbClr val="50E3C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378" hangingPunct="0"/>
              <a:endParaRPr lang="en-US" sz="800" dirty="0">
                <a:latin typeface="Arial"/>
                <a:ea typeface="Arial"/>
                <a:cs typeface="Arial"/>
                <a:sym typeface="Arial"/>
              </a:endParaRPr>
            </a:p>
          </p:txBody>
        </p:sp>
        <p:pic>
          <p:nvPicPr>
            <p:cNvPr id="43" name="Picture 42">
              <a:extLst>
                <a:ext uri="{FF2B5EF4-FFF2-40B4-BE49-F238E27FC236}">
                  <a16:creationId xmlns:a16="http://schemas.microsoft.com/office/drawing/2014/main" id="{54CDD7B8-6DFD-8445-A264-D060B0600D82}"/>
                </a:ext>
              </a:extLst>
            </p:cNvPr>
            <p:cNvPicPr>
              <a:picLocks noChangeAspect="1"/>
            </p:cNvPicPr>
            <p:nvPr/>
          </p:nvPicPr>
          <p:blipFill>
            <a:blip r:embed="rId4"/>
            <a:stretch>
              <a:fillRect/>
            </a:stretch>
          </p:blipFill>
          <p:spPr>
            <a:xfrm>
              <a:off x="5022314" y="3161997"/>
              <a:ext cx="201666" cy="166078"/>
            </a:xfrm>
            <a:prstGeom prst="rect">
              <a:avLst/>
            </a:prstGeom>
          </p:spPr>
        </p:pic>
      </p:grpSp>
      <p:sp>
        <p:nvSpPr>
          <p:cNvPr id="45" name="Rounded Rectangle 44">
            <a:extLst>
              <a:ext uri="{FF2B5EF4-FFF2-40B4-BE49-F238E27FC236}">
                <a16:creationId xmlns:a16="http://schemas.microsoft.com/office/drawing/2014/main" id="{DB2D8191-CF30-4944-A58F-0EDD2002332B}"/>
              </a:ext>
            </a:extLst>
          </p:cNvPr>
          <p:cNvSpPr/>
          <p:nvPr/>
        </p:nvSpPr>
        <p:spPr>
          <a:xfrm>
            <a:off x="6975557" y="1977518"/>
            <a:ext cx="878481" cy="318791"/>
          </a:xfrm>
          <a:prstGeom prst="roundRect">
            <a:avLst/>
          </a:prstGeom>
          <a:noFill/>
          <a:ln>
            <a:solidFill>
              <a:srgbClr val="50E3C2"/>
            </a:solidFill>
          </a:ln>
        </p:spPr>
        <p:txBody>
          <a:bodyPr wrap="square" lIns="0" tIns="0" rIns="0" bIns="0" rtlCol="0" anchor="ctr">
            <a:noAutofit/>
          </a:bodyPr>
          <a:lstStyle/>
          <a:p>
            <a:pPr algn="ctr" defTabSz="685783"/>
            <a:endParaRPr lang="en-US" sz="1200" dirty="0" err="1">
              <a:latin typeface="Arial"/>
              <a:cs typeface="Arial"/>
            </a:endParaRPr>
          </a:p>
        </p:txBody>
      </p:sp>
      <p:sp>
        <p:nvSpPr>
          <p:cNvPr id="46" name="TextBox 45">
            <a:extLst>
              <a:ext uri="{FF2B5EF4-FFF2-40B4-BE49-F238E27FC236}">
                <a16:creationId xmlns:a16="http://schemas.microsoft.com/office/drawing/2014/main" id="{E79C2E08-0A4E-1F40-804A-D6259945BE5F}"/>
              </a:ext>
            </a:extLst>
          </p:cNvPr>
          <p:cNvSpPr txBox="1"/>
          <p:nvPr/>
        </p:nvSpPr>
        <p:spPr>
          <a:xfrm>
            <a:off x="6803731" y="2013027"/>
            <a:ext cx="1302156" cy="246221"/>
          </a:xfrm>
          <a:prstGeom prst="rect">
            <a:avLst/>
          </a:prstGeom>
          <a:noFill/>
        </p:spPr>
        <p:txBody>
          <a:bodyPr wrap="square" rtlCol="0">
            <a:spAutoFit/>
          </a:bodyPr>
          <a:lstStyle/>
          <a:p>
            <a:pPr algn="ctr" defTabSz="685783"/>
            <a:r>
              <a:rPr lang="en-US" sz="1000" b="1" dirty="0">
                <a:latin typeface="IBM Plex Sans"/>
              </a:rPr>
              <a:t>API Gateway</a:t>
            </a:r>
          </a:p>
        </p:txBody>
      </p:sp>
      <p:sp>
        <p:nvSpPr>
          <p:cNvPr id="47" name="TextBox 46">
            <a:extLst>
              <a:ext uri="{FF2B5EF4-FFF2-40B4-BE49-F238E27FC236}">
                <a16:creationId xmlns:a16="http://schemas.microsoft.com/office/drawing/2014/main" id="{0B882F43-3083-D54F-9DDF-FFB8A5C9B53B}"/>
              </a:ext>
            </a:extLst>
          </p:cNvPr>
          <p:cNvSpPr txBox="1"/>
          <p:nvPr/>
        </p:nvSpPr>
        <p:spPr>
          <a:xfrm>
            <a:off x="5766057" y="2019567"/>
            <a:ext cx="1302156" cy="246221"/>
          </a:xfrm>
          <a:prstGeom prst="rect">
            <a:avLst/>
          </a:prstGeom>
          <a:noFill/>
        </p:spPr>
        <p:txBody>
          <a:bodyPr wrap="square" rtlCol="0">
            <a:spAutoFit/>
          </a:bodyPr>
          <a:lstStyle/>
          <a:p>
            <a:pPr algn="ctr" defTabSz="685783"/>
            <a:r>
              <a:rPr lang="en-US" sz="1000" b="1" dirty="0">
                <a:latin typeface="IBM Plex Sans"/>
              </a:rPr>
              <a:t>Triggers</a:t>
            </a:r>
          </a:p>
        </p:txBody>
      </p:sp>
      <p:sp>
        <p:nvSpPr>
          <p:cNvPr id="44" name="Rounded Rectangle 43">
            <a:extLst>
              <a:ext uri="{FF2B5EF4-FFF2-40B4-BE49-F238E27FC236}">
                <a16:creationId xmlns:a16="http://schemas.microsoft.com/office/drawing/2014/main" id="{2D9F40DE-72C4-224D-B571-D9D0BD1717A9}"/>
              </a:ext>
            </a:extLst>
          </p:cNvPr>
          <p:cNvSpPr/>
          <p:nvPr/>
        </p:nvSpPr>
        <p:spPr>
          <a:xfrm>
            <a:off x="5959262" y="1983139"/>
            <a:ext cx="878481" cy="318791"/>
          </a:xfrm>
          <a:prstGeom prst="roundRect">
            <a:avLst/>
          </a:prstGeom>
          <a:noFill/>
          <a:ln>
            <a:solidFill>
              <a:srgbClr val="50E3C2"/>
            </a:solidFill>
          </a:ln>
        </p:spPr>
        <p:txBody>
          <a:bodyPr wrap="square" lIns="0" tIns="0" rIns="0" bIns="0" rtlCol="0" anchor="ctr">
            <a:noAutofit/>
          </a:bodyPr>
          <a:lstStyle/>
          <a:p>
            <a:pPr algn="ctr" defTabSz="685783"/>
            <a:endParaRPr lang="en-US" sz="1200" dirty="0" err="1">
              <a:latin typeface="Arial"/>
              <a:cs typeface="Arial"/>
            </a:endParaRPr>
          </a:p>
        </p:txBody>
      </p:sp>
      <p:sp>
        <p:nvSpPr>
          <p:cNvPr id="4" name="Rectangle 3">
            <a:extLst>
              <a:ext uri="{FF2B5EF4-FFF2-40B4-BE49-F238E27FC236}">
                <a16:creationId xmlns:a16="http://schemas.microsoft.com/office/drawing/2014/main" id="{3B585A45-ECB8-3D48-BE41-6564D25CD02F}"/>
              </a:ext>
            </a:extLst>
          </p:cNvPr>
          <p:cNvSpPr/>
          <p:nvPr/>
        </p:nvSpPr>
        <p:spPr>
          <a:xfrm>
            <a:off x="4749781" y="4358722"/>
            <a:ext cx="2973956" cy="300082"/>
          </a:xfrm>
          <a:prstGeom prst="rect">
            <a:avLst/>
          </a:prstGeom>
        </p:spPr>
        <p:txBody>
          <a:bodyPr wrap="none">
            <a:spAutoFit/>
          </a:bodyPr>
          <a:lstStyle/>
          <a:p>
            <a:r>
              <a:rPr lang="en-US" dirty="0">
                <a:hlinkClick r:id="rId5"/>
              </a:rPr>
              <a:t>https://</a:t>
            </a:r>
            <a:r>
              <a:rPr lang="en-US" dirty="0" err="1">
                <a:hlinkClick r:id="rId5"/>
              </a:rPr>
              <a:t>www.ibm.com</a:t>
            </a:r>
            <a:r>
              <a:rPr lang="en-US" dirty="0">
                <a:hlinkClick r:id="rId5"/>
              </a:rPr>
              <a:t>/cloud/functions</a:t>
            </a:r>
            <a:endParaRPr lang="en-US" dirty="0"/>
          </a:p>
        </p:txBody>
      </p:sp>
    </p:spTree>
    <p:extLst>
      <p:ext uri="{BB962C8B-B14F-4D97-AF65-F5344CB8AC3E}">
        <p14:creationId xmlns:p14="http://schemas.microsoft.com/office/powerpoint/2010/main" val="35270313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19688A1-8D63-814F-B34D-0A23D3419284}"/>
              </a:ext>
            </a:extLst>
          </p:cNvPr>
          <p:cNvSpPr>
            <a:spLocks noGrp="1"/>
          </p:cNvSpPr>
          <p:nvPr>
            <p:ph type="title"/>
          </p:nvPr>
        </p:nvSpPr>
        <p:spPr/>
        <p:txBody>
          <a:bodyPr/>
          <a:lstStyle/>
          <a:p>
            <a:r>
              <a:rPr lang="en-US" dirty="0"/>
              <a:t>Event Driven Application Patterns</a:t>
            </a:r>
          </a:p>
        </p:txBody>
      </p:sp>
      <p:pic>
        <p:nvPicPr>
          <p:cNvPr id="21" name="Picture 20">
            <a:extLst>
              <a:ext uri="{FF2B5EF4-FFF2-40B4-BE49-F238E27FC236}">
                <a16:creationId xmlns:a16="http://schemas.microsoft.com/office/drawing/2014/main" id="{634BC333-5B36-AC4C-ADC5-F0F391F90BBA}"/>
              </a:ext>
            </a:extLst>
          </p:cNvPr>
          <p:cNvPicPr>
            <a:picLocks noChangeAspect="1"/>
          </p:cNvPicPr>
          <p:nvPr/>
        </p:nvPicPr>
        <p:blipFill>
          <a:blip r:embed="rId3"/>
          <a:stretch>
            <a:fillRect/>
          </a:stretch>
        </p:blipFill>
        <p:spPr>
          <a:xfrm>
            <a:off x="152400" y="1191126"/>
            <a:ext cx="8839200" cy="3771900"/>
          </a:xfrm>
          <a:prstGeom prst="rect">
            <a:avLst/>
          </a:prstGeom>
        </p:spPr>
      </p:pic>
      <p:sp>
        <p:nvSpPr>
          <p:cNvPr id="3" name="Slide Number Placeholder 2">
            <a:extLst>
              <a:ext uri="{FF2B5EF4-FFF2-40B4-BE49-F238E27FC236}">
                <a16:creationId xmlns:a16="http://schemas.microsoft.com/office/drawing/2014/main" id="{12990CA4-2BFF-5742-AFD8-B5853960E04E}"/>
              </a:ext>
            </a:extLst>
          </p:cNvPr>
          <p:cNvSpPr>
            <a:spLocks noGrp="1"/>
          </p:cNvSpPr>
          <p:nvPr>
            <p:ph type="sldNum" sz="quarter" idx="10"/>
          </p:nvPr>
        </p:nvSpPr>
        <p:spPr/>
        <p:txBody>
          <a:bodyPr/>
          <a:lstStyle/>
          <a:p>
            <a:fld id="{2F63A97E-D605-DC42-8452-C14CD1FA87FA}" type="slidenum">
              <a:rPr lang="en-US" smtClean="0">
                <a:solidFill>
                  <a:srgbClr val="5AAAFA"/>
                </a:solidFill>
              </a:rPr>
              <a:pPr/>
              <a:t>72</a:t>
            </a:fld>
            <a:endParaRPr lang="en-US">
              <a:solidFill>
                <a:srgbClr val="5AAAFA"/>
              </a:solidFill>
            </a:endParaRPr>
          </a:p>
        </p:txBody>
      </p:sp>
      <p:sp>
        <p:nvSpPr>
          <p:cNvPr id="2" name="Rectangle 1">
            <a:extLst>
              <a:ext uri="{FF2B5EF4-FFF2-40B4-BE49-F238E27FC236}">
                <a16:creationId xmlns:a16="http://schemas.microsoft.com/office/drawing/2014/main" id="{2C6CE782-410F-6747-ADE3-6DD55F2B21DB}"/>
              </a:ext>
            </a:extLst>
          </p:cNvPr>
          <p:cNvSpPr/>
          <p:nvPr/>
        </p:nvSpPr>
        <p:spPr>
          <a:xfrm>
            <a:off x="206375" y="1277953"/>
            <a:ext cx="2107578" cy="3598246"/>
          </a:xfrm>
          <a:prstGeom prst="rect">
            <a:avLst/>
          </a:prstGeom>
          <a:solidFill>
            <a:srgbClr val="FF0000">
              <a:alpha val="14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66430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a:extLst>
              <a:ext uri="{FF2B5EF4-FFF2-40B4-BE49-F238E27FC236}">
                <a16:creationId xmlns:a16="http://schemas.microsoft.com/office/drawing/2014/main" id="{4171BD1A-6AB6-324D-B1FC-E53A70DEEB66}"/>
              </a:ext>
            </a:extLst>
          </p:cNvPr>
          <p:cNvSpPr>
            <a:spLocks noGrp="1"/>
          </p:cNvSpPr>
          <p:nvPr>
            <p:ph type="title"/>
          </p:nvPr>
        </p:nvSpPr>
        <p:spPr/>
        <p:txBody>
          <a:bodyPr/>
          <a:lstStyle/>
          <a:p>
            <a:r>
              <a:rPr lang="en-US" dirty="0"/>
              <a:t>Architecture</a:t>
            </a:r>
          </a:p>
        </p:txBody>
      </p:sp>
      <p:sp>
        <p:nvSpPr>
          <p:cNvPr id="5" name="Slide Number Placeholder 4">
            <a:extLst>
              <a:ext uri="{FF2B5EF4-FFF2-40B4-BE49-F238E27FC236}">
                <a16:creationId xmlns:a16="http://schemas.microsoft.com/office/drawing/2014/main" id="{95122535-E70B-8D48-8C0D-2F51DDAEF4E0}"/>
              </a:ext>
            </a:extLst>
          </p:cNvPr>
          <p:cNvSpPr>
            <a:spLocks noGrp="1"/>
          </p:cNvSpPr>
          <p:nvPr>
            <p:ph type="sldNum" sz="quarter" idx="2"/>
          </p:nvPr>
        </p:nvSpPr>
        <p:spPr/>
        <p:txBody>
          <a:bodyPr/>
          <a:lstStyle/>
          <a:p>
            <a:fld id="{8A158888-7CA9-084D-A641-EC66ACF9DB3C}" type="slidenum">
              <a:rPr lang="en-US" smtClean="0">
                <a:solidFill>
                  <a:srgbClr val="5AAAFA"/>
                </a:solidFill>
              </a:rPr>
              <a:pPr/>
              <a:t>73</a:t>
            </a:fld>
            <a:endParaRPr lang="en-US">
              <a:solidFill>
                <a:srgbClr val="5AAAFA"/>
              </a:solidFill>
            </a:endParaRPr>
          </a:p>
        </p:txBody>
      </p:sp>
      <p:sp>
        <p:nvSpPr>
          <p:cNvPr id="51" name="Rounded Rectangle 50">
            <a:extLst>
              <a:ext uri="{FF2B5EF4-FFF2-40B4-BE49-F238E27FC236}">
                <a16:creationId xmlns:a16="http://schemas.microsoft.com/office/drawing/2014/main" id="{EA454C83-24A9-2C4B-92A5-7A25E6959B21}"/>
              </a:ext>
            </a:extLst>
          </p:cNvPr>
          <p:cNvSpPr/>
          <p:nvPr/>
        </p:nvSpPr>
        <p:spPr bwMode="auto">
          <a:xfrm>
            <a:off x="3458029" y="1864798"/>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0</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52" name="Rounded Rectangle 51">
            <a:extLst>
              <a:ext uri="{FF2B5EF4-FFF2-40B4-BE49-F238E27FC236}">
                <a16:creationId xmlns:a16="http://schemas.microsoft.com/office/drawing/2014/main" id="{24D77671-ED56-8343-AF38-056A04B7E03C}"/>
              </a:ext>
            </a:extLst>
          </p:cNvPr>
          <p:cNvSpPr/>
          <p:nvPr/>
        </p:nvSpPr>
        <p:spPr bwMode="auto">
          <a:xfrm>
            <a:off x="3640907" y="1864798"/>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1</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53" name="Rounded Rectangle 52">
            <a:extLst>
              <a:ext uri="{FF2B5EF4-FFF2-40B4-BE49-F238E27FC236}">
                <a16:creationId xmlns:a16="http://schemas.microsoft.com/office/drawing/2014/main" id="{42A3098E-C9D6-F841-BCE9-003FFDD268C5}"/>
              </a:ext>
            </a:extLst>
          </p:cNvPr>
          <p:cNvSpPr/>
          <p:nvPr/>
        </p:nvSpPr>
        <p:spPr bwMode="auto">
          <a:xfrm>
            <a:off x="3825078" y="1864798"/>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2</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54" name="Rounded Rectangle 53">
            <a:extLst>
              <a:ext uri="{FF2B5EF4-FFF2-40B4-BE49-F238E27FC236}">
                <a16:creationId xmlns:a16="http://schemas.microsoft.com/office/drawing/2014/main" id="{4F4DADE3-A431-4646-82AB-59EADE5ADAAA}"/>
              </a:ext>
            </a:extLst>
          </p:cNvPr>
          <p:cNvSpPr/>
          <p:nvPr/>
        </p:nvSpPr>
        <p:spPr bwMode="auto">
          <a:xfrm>
            <a:off x="4007956" y="1864798"/>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55" name="Rounded Rectangle 54">
            <a:extLst>
              <a:ext uri="{FF2B5EF4-FFF2-40B4-BE49-F238E27FC236}">
                <a16:creationId xmlns:a16="http://schemas.microsoft.com/office/drawing/2014/main" id="{BC1D0B24-7F33-D74C-B554-A2AE503F1679}"/>
              </a:ext>
            </a:extLst>
          </p:cNvPr>
          <p:cNvSpPr/>
          <p:nvPr/>
        </p:nvSpPr>
        <p:spPr bwMode="auto">
          <a:xfrm>
            <a:off x="4192127" y="1864798"/>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4</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59" name="AutoShape 4">
            <a:extLst>
              <a:ext uri="{FF2B5EF4-FFF2-40B4-BE49-F238E27FC236}">
                <a16:creationId xmlns:a16="http://schemas.microsoft.com/office/drawing/2014/main" id="{4EA86A7E-E917-5D44-94A6-A46E07359E70}"/>
              </a:ext>
            </a:extLst>
          </p:cNvPr>
          <p:cNvSpPr>
            <a:spLocks noChangeArrowheads="1"/>
          </p:cNvSpPr>
          <p:nvPr/>
        </p:nvSpPr>
        <p:spPr bwMode="auto">
          <a:xfrm>
            <a:off x="3220135" y="1645575"/>
            <a:ext cx="2848000" cy="1146060"/>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lvl="0" defTabSz="914400">
              <a:defRPr/>
            </a:pPr>
            <a:r>
              <a:rPr lang="en-US" sz="1000" kern="0" dirty="0">
                <a:solidFill>
                  <a:srgbClr val="C8D2D2">
                    <a:lumMod val="25000"/>
                  </a:srgbClr>
                </a:solidFill>
              </a:rPr>
              <a:t>Data in motion</a:t>
            </a:r>
          </a:p>
        </p:txBody>
      </p:sp>
      <p:pic>
        <p:nvPicPr>
          <p:cNvPr id="60" name="Picture 59">
            <a:extLst>
              <a:ext uri="{FF2B5EF4-FFF2-40B4-BE49-F238E27FC236}">
                <a16:creationId xmlns:a16="http://schemas.microsoft.com/office/drawing/2014/main" id="{C6175990-CEAD-2846-9C27-E321BF096D4D}"/>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3204306" y="2413432"/>
            <a:ext cx="719507" cy="378203"/>
          </a:xfrm>
          <a:prstGeom prst="rect">
            <a:avLst/>
          </a:prstGeom>
        </p:spPr>
      </p:pic>
      <p:pic>
        <p:nvPicPr>
          <p:cNvPr id="3" name="Picture 2">
            <a:extLst>
              <a:ext uri="{FF2B5EF4-FFF2-40B4-BE49-F238E27FC236}">
                <a16:creationId xmlns:a16="http://schemas.microsoft.com/office/drawing/2014/main" id="{1AAC289A-50FD-A648-8460-432305732DD2}"/>
              </a:ext>
            </a:extLst>
          </p:cNvPr>
          <p:cNvPicPr>
            <a:picLocks noChangeAspect="1"/>
          </p:cNvPicPr>
          <p:nvPr/>
        </p:nvPicPr>
        <p:blipFill>
          <a:blip r:embed="rId4"/>
          <a:stretch>
            <a:fillRect/>
          </a:stretch>
        </p:blipFill>
        <p:spPr>
          <a:xfrm flipV="1">
            <a:off x="110671" y="1465535"/>
            <a:ext cx="1008517" cy="660399"/>
          </a:xfrm>
          <a:prstGeom prst="rect">
            <a:avLst/>
          </a:prstGeom>
        </p:spPr>
      </p:pic>
      <p:sp>
        <p:nvSpPr>
          <p:cNvPr id="62" name="AutoShape 4">
            <a:extLst>
              <a:ext uri="{FF2B5EF4-FFF2-40B4-BE49-F238E27FC236}">
                <a16:creationId xmlns:a16="http://schemas.microsoft.com/office/drawing/2014/main" id="{196F33E4-D05E-7242-BE40-8E0BBCCB8AB9}"/>
              </a:ext>
            </a:extLst>
          </p:cNvPr>
          <p:cNvSpPr>
            <a:spLocks noChangeArrowheads="1"/>
          </p:cNvSpPr>
          <p:nvPr/>
        </p:nvSpPr>
        <p:spPr bwMode="auto">
          <a:xfrm>
            <a:off x="1477900" y="1004844"/>
            <a:ext cx="1351864" cy="1791681"/>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6D7777"/>
                </a:solidFill>
                <a:effectLst/>
                <a:uLnTx/>
                <a:uFillTx/>
              </a:rPr>
              <a:t>Data Ingestion</a:t>
            </a:r>
          </a:p>
        </p:txBody>
      </p:sp>
      <p:pic>
        <p:nvPicPr>
          <p:cNvPr id="4" name="Picture 3">
            <a:extLst>
              <a:ext uri="{FF2B5EF4-FFF2-40B4-BE49-F238E27FC236}">
                <a16:creationId xmlns:a16="http://schemas.microsoft.com/office/drawing/2014/main" id="{DEC66036-FCD3-3942-85AB-F72CD4D9ABCB}"/>
              </a:ext>
            </a:extLst>
          </p:cNvPr>
          <p:cNvPicPr>
            <a:picLocks noChangeAspect="1"/>
          </p:cNvPicPr>
          <p:nvPr/>
        </p:nvPicPr>
        <p:blipFill>
          <a:blip r:embed="rId5"/>
          <a:stretch>
            <a:fillRect/>
          </a:stretch>
        </p:blipFill>
        <p:spPr>
          <a:xfrm>
            <a:off x="1582514" y="1137745"/>
            <a:ext cx="729006" cy="311213"/>
          </a:xfrm>
          <a:prstGeom prst="rect">
            <a:avLst/>
          </a:prstGeom>
        </p:spPr>
      </p:pic>
      <p:sp>
        <p:nvSpPr>
          <p:cNvPr id="63" name="AutoShape 4">
            <a:extLst>
              <a:ext uri="{FF2B5EF4-FFF2-40B4-BE49-F238E27FC236}">
                <a16:creationId xmlns:a16="http://schemas.microsoft.com/office/drawing/2014/main" id="{1BF6D320-8D94-0743-8EAC-B55EE2646C71}"/>
              </a:ext>
            </a:extLst>
          </p:cNvPr>
          <p:cNvSpPr>
            <a:spLocks noChangeArrowheads="1"/>
          </p:cNvSpPr>
          <p:nvPr/>
        </p:nvSpPr>
        <p:spPr bwMode="auto">
          <a:xfrm>
            <a:off x="3220136" y="751828"/>
            <a:ext cx="2848000" cy="771834"/>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6D7777"/>
                </a:solidFill>
                <a:effectLst/>
                <a:uLnTx/>
                <a:uFillTx/>
              </a:rPr>
              <a:t>Cloud native app</a:t>
            </a:r>
          </a:p>
        </p:txBody>
      </p:sp>
      <p:pic>
        <p:nvPicPr>
          <p:cNvPr id="64" name="Picture 63">
            <a:extLst>
              <a:ext uri="{FF2B5EF4-FFF2-40B4-BE49-F238E27FC236}">
                <a16:creationId xmlns:a16="http://schemas.microsoft.com/office/drawing/2014/main" id="{47505092-40FB-E644-A108-8B2B169883DC}"/>
              </a:ext>
            </a:extLst>
          </p:cNvPr>
          <p:cNvPicPr>
            <a:picLocks noChangeAspect="1"/>
          </p:cNvPicPr>
          <p:nvPr/>
        </p:nvPicPr>
        <p:blipFill>
          <a:blip r:embed="rId6"/>
          <a:stretch>
            <a:fillRect/>
          </a:stretch>
        </p:blipFill>
        <p:spPr>
          <a:xfrm>
            <a:off x="2072777" y="3394342"/>
            <a:ext cx="758051" cy="510524"/>
          </a:xfrm>
          <a:prstGeom prst="rect">
            <a:avLst/>
          </a:prstGeom>
        </p:spPr>
      </p:pic>
      <p:sp>
        <p:nvSpPr>
          <p:cNvPr id="65" name="AutoShape 4">
            <a:extLst>
              <a:ext uri="{FF2B5EF4-FFF2-40B4-BE49-F238E27FC236}">
                <a16:creationId xmlns:a16="http://schemas.microsoft.com/office/drawing/2014/main" id="{8B9564C6-7591-194F-9D82-73D1CD4C8EDF}"/>
              </a:ext>
            </a:extLst>
          </p:cNvPr>
          <p:cNvSpPr>
            <a:spLocks noChangeArrowheads="1"/>
          </p:cNvSpPr>
          <p:nvPr/>
        </p:nvSpPr>
        <p:spPr bwMode="auto">
          <a:xfrm>
            <a:off x="1119189" y="3091628"/>
            <a:ext cx="2954298" cy="1146060"/>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6D7777"/>
                </a:solidFill>
                <a:effectLst/>
                <a:uLnTx/>
                <a:uFillTx/>
              </a:rPr>
              <a:t>Data Storage</a:t>
            </a:r>
          </a:p>
        </p:txBody>
      </p:sp>
      <p:pic>
        <p:nvPicPr>
          <p:cNvPr id="66" name="Picture 65">
            <a:extLst>
              <a:ext uri="{FF2B5EF4-FFF2-40B4-BE49-F238E27FC236}">
                <a16:creationId xmlns:a16="http://schemas.microsoft.com/office/drawing/2014/main" id="{3CA07DBE-BDD3-C24A-A3F8-B1E3ABD1C591}"/>
              </a:ext>
            </a:extLst>
          </p:cNvPr>
          <p:cNvPicPr>
            <a:picLocks noChangeAspect="1"/>
          </p:cNvPicPr>
          <p:nvPr/>
        </p:nvPicPr>
        <p:blipFill>
          <a:blip r:embed="rId7"/>
          <a:stretch>
            <a:fillRect/>
          </a:stretch>
        </p:blipFill>
        <p:spPr>
          <a:xfrm>
            <a:off x="2898096" y="3394341"/>
            <a:ext cx="478617" cy="510525"/>
          </a:xfrm>
          <a:prstGeom prst="rect">
            <a:avLst/>
          </a:prstGeom>
        </p:spPr>
      </p:pic>
      <p:pic>
        <p:nvPicPr>
          <p:cNvPr id="67" name="Picture 66">
            <a:extLst>
              <a:ext uri="{FF2B5EF4-FFF2-40B4-BE49-F238E27FC236}">
                <a16:creationId xmlns:a16="http://schemas.microsoft.com/office/drawing/2014/main" id="{E0BF93D0-8240-DB49-9F4D-D53FD2C176DE}"/>
              </a:ext>
            </a:extLst>
          </p:cNvPr>
          <p:cNvPicPr>
            <a:picLocks noChangeAspect="1"/>
          </p:cNvPicPr>
          <p:nvPr/>
        </p:nvPicPr>
        <p:blipFill>
          <a:blip r:embed="rId8"/>
          <a:stretch>
            <a:fillRect/>
          </a:stretch>
        </p:blipFill>
        <p:spPr>
          <a:xfrm>
            <a:off x="5780335" y="1288885"/>
            <a:ext cx="300230" cy="274496"/>
          </a:xfrm>
          <a:prstGeom prst="rect">
            <a:avLst/>
          </a:prstGeom>
        </p:spPr>
      </p:pic>
      <p:sp>
        <p:nvSpPr>
          <p:cNvPr id="68" name="Rectangle 67">
            <a:extLst>
              <a:ext uri="{FF2B5EF4-FFF2-40B4-BE49-F238E27FC236}">
                <a16:creationId xmlns:a16="http://schemas.microsoft.com/office/drawing/2014/main" id="{D6B3D9C8-1904-CE4A-AEFF-6AE8B052C963}"/>
              </a:ext>
            </a:extLst>
          </p:cNvPr>
          <p:cNvSpPr/>
          <p:nvPr/>
        </p:nvSpPr>
        <p:spPr>
          <a:xfrm>
            <a:off x="3401471" y="987501"/>
            <a:ext cx="882741" cy="370437"/>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accent1">
                    <a:lumMod val="50000"/>
                  </a:schemeClr>
                </a:solidFill>
                <a:effectLst/>
                <a:uLnTx/>
                <a:uFillTx/>
                <a:latin typeface="Arial"/>
                <a:ea typeface="+mn-ea"/>
                <a:cs typeface="+mn-cs"/>
              </a:rPr>
              <a:t>Event driven microservice</a:t>
            </a:r>
          </a:p>
        </p:txBody>
      </p:sp>
      <p:sp>
        <p:nvSpPr>
          <p:cNvPr id="69" name="Rectangle 68">
            <a:extLst>
              <a:ext uri="{FF2B5EF4-FFF2-40B4-BE49-F238E27FC236}">
                <a16:creationId xmlns:a16="http://schemas.microsoft.com/office/drawing/2014/main" id="{AA8279B6-9CF6-0645-90C0-C115C7C3FB24}"/>
              </a:ext>
            </a:extLst>
          </p:cNvPr>
          <p:cNvSpPr/>
          <p:nvPr/>
        </p:nvSpPr>
        <p:spPr>
          <a:xfrm>
            <a:off x="4381418" y="986605"/>
            <a:ext cx="882741" cy="370437"/>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accent1">
                    <a:lumMod val="50000"/>
                  </a:schemeClr>
                </a:solidFill>
                <a:effectLst/>
                <a:uLnTx/>
                <a:uFillTx/>
                <a:latin typeface="Arial"/>
                <a:ea typeface="+mn-ea"/>
                <a:cs typeface="+mn-cs"/>
              </a:rPr>
              <a:t>Event driven microservice</a:t>
            </a:r>
          </a:p>
        </p:txBody>
      </p:sp>
      <p:sp>
        <p:nvSpPr>
          <p:cNvPr id="70" name="TextBox 69">
            <a:extLst>
              <a:ext uri="{FF2B5EF4-FFF2-40B4-BE49-F238E27FC236}">
                <a16:creationId xmlns:a16="http://schemas.microsoft.com/office/drawing/2014/main" id="{939D90F7-7DDF-F24C-88BB-EFEF020DDDE5}"/>
              </a:ext>
            </a:extLst>
          </p:cNvPr>
          <p:cNvSpPr txBox="1"/>
          <p:nvPr/>
        </p:nvSpPr>
        <p:spPr>
          <a:xfrm>
            <a:off x="697683" y="2125934"/>
            <a:ext cx="519694" cy="707886"/>
          </a:xfrm>
          <a:prstGeom prst="rect">
            <a:avLst/>
          </a:prstGeom>
          <a:noFill/>
        </p:spPr>
        <p:txBody>
          <a:bodyPr wrap="none" rtlCol="0">
            <a:spAutoFit/>
          </a:bodyPr>
          <a:lstStyle/>
          <a:p>
            <a:r>
              <a:rPr lang="en-US" sz="1000" dirty="0" err="1"/>
              <a:t>mqtt</a:t>
            </a:r>
            <a:endParaRPr lang="en-US" sz="1000" dirty="0"/>
          </a:p>
          <a:p>
            <a:endParaRPr lang="en-US" sz="1000" dirty="0"/>
          </a:p>
          <a:p>
            <a:endParaRPr lang="en-US" sz="1000" dirty="0"/>
          </a:p>
          <a:p>
            <a:r>
              <a:rPr lang="en-US" sz="1000" dirty="0"/>
              <a:t>HTTP</a:t>
            </a:r>
          </a:p>
        </p:txBody>
      </p:sp>
      <p:pic>
        <p:nvPicPr>
          <p:cNvPr id="114" name="Picture 2" descr="object Object]">
            <a:extLst>
              <a:ext uri="{FF2B5EF4-FFF2-40B4-BE49-F238E27FC236}">
                <a16:creationId xmlns:a16="http://schemas.microsoft.com/office/drawing/2014/main" id="{D854718E-B027-A54C-812F-F6BA85452DFC}"/>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487026" y="3524971"/>
            <a:ext cx="300229" cy="320216"/>
          </a:xfrm>
          <a:prstGeom prst="rect">
            <a:avLst/>
          </a:prstGeom>
          <a:noFill/>
          <a:extLst>
            <a:ext uri="{909E8E84-426E-40DD-AFC4-6F175D3DCCD1}">
              <a14:hiddenFill xmlns:a14="http://schemas.microsoft.com/office/drawing/2010/main">
                <a:solidFill>
                  <a:srgbClr val="FFFFFF"/>
                </a:solidFill>
              </a14:hiddenFill>
            </a:ext>
          </a:extLst>
        </p:spPr>
      </p:pic>
      <p:sp>
        <p:nvSpPr>
          <p:cNvPr id="115" name="AutoShape 4">
            <a:extLst>
              <a:ext uri="{FF2B5EF4-FFF2-40B4-BE49-F238E27FC236}">
                <a16:creationId xmlns:a16="http://schemas.microsoft.com/office/drawing/2014/main" id="{A2E1EFDC-AD13-2C4F-9804-AC120BA00997}"/>
              </a:ext>
            </a:extLst>
          </p:cNvPr>
          <p:cNvSpPr>
            <a:spLocks noChangeArrowheads="1"/>
          </p:cNvSpPr>
          <p:nvPr/>
        </p:nvSpPr>
        <p:spPr bwMode="auto">
          <a:xfrm>
            <a:off x="4427730" y="3091628"/>
            <a:ext cx="2537477" cy="101989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6D7777"/>
                </a:solidFill>
                <a:effectLst/>
                <a:uLnTx/>
                <a:uFillTx/>
              </a:rPr>
              <a:t>Real Time Analytics</a:t>
            </a:r>
          </a:p>
        </p:txBody>
      </p:sp>
      <p:sp>
        <p:nvSpPr>
          <p:cNvPr id="116" name="Rectangle 115">
            <a:extLst>
              <a:ext uri="{FF2B5EF4-FFF2-40B4-BE49-F238E27FC236}">
                <a16:creationId xmlns:a16="http://schemas.microsoft.com/office/drawing/2014/main" id="{8AA28AB6-4FB2-3342-8CF4-E5ECFD241CCB}"/>
              </a:ext>
            </a:extLst>
          </p:cNvPr>
          <p:cNvSpPr/>
          <p:nvPr/>
        </p:nvSpPr>
        <p:spPr>
          <a:xfrm>
            <a:off x="4512786" y="3154534"/>
            <a:ext cx="628713" cy="370437"/>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accent1">
                    <a:lumMod val="50000"/>
                  </a:schemeClr>
                </a:solidFill>
                <a:effectLst/>
                <a:uLnTx/>
                <a:uFillTx/>
                <a:latin typeface="Arial"/>
                <a:ea typeface="+mn-ea"/>
                <a:cs typeface="+mn-cs"/>
              </a:rPr>
              <a:t>Streams Analytics</a:t>
            </a:r>
          </a:p>
        </p:txBody>
      </p:sp>
      <p:pic>
        <p:nvPicPr>
          <p:cNvPr id="119" name="Picture 118">
            <a:extLst>
              <a:ext uri="{FF2B5EF4-FFF2-40B4-BE49-F238E27FC236}">
                <a16:creationId xmlns:a16="http://schemas.microsoft.com/office/drawing/2014/main" id="{D342D164-F14E-4A43-AB48-F0C2C7C75DA3}"/>
              </a:ext>
            </a:extLst>
          </p:cNvPr>
          <p:cNvPicPr>
            <a:picLocks noChangeAspect="1"/>
          </p:cNvPicPr>
          <p:nvPr/>
        </p:nvPicPr>
        <p:blipFill>
          <a:blip r:embed="rId10"/>
          <a:stretch>
            <a:fillRect/>
          </a:stretch>
        </p:blipFill>
        <p:spPr>
          <a:xfrm>
            <a:off x="5719303" y="2450988"/>
            <a:ext cx="304945" cy="304945"/>
          </a:xfrm>
          <a:prstGeom prst="rect">
            <a:avLst/>
          </a:prstGeom>
        </p:spPr>
      </p:pic>
      <p:pic>
        <p:nvPicPr>
          <p:cNvPr id="120" name="Picture 119">
            <a:extLst>
              <a:ext uri="{FF2B5EF4-FFF2-40B4-BE49-F238E27FC236}">
                <a16:creationId xmlns:a16="http://schemas.microsoft.com/office/drawing/2014/main" id="{2E2538D4-234B-3345-A51E-D3398ED6ED9A}"/>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241107" y="3554717"/>
            <a:ext cx="719507" cy="378203"/>
          </a:xfrm>
          <a:prstGeom prst="rect">
            <a:avLst/>
          </a:prstGeom>
        </p:spPr>
      </p:pic>
      <p:sp>
        <p:nvSpPr>
          <p:cNvPr id="121" name="Rectangle 120">
            <a:extLst>
              <a:ext uri="{FF2B5EF4-FFF2-40B4-BE49-F238E27FC236}">
                <a16:creationId xmlns:a16="http://schemas.microsoft.com/office/drawing/2014/main" id="{73F0B82F-4DE6-CF46-A3FF-C33341CFD4E4}"/>
              </a:ext>
            </a:extLst>
          </p:cNvPr>
          <p:cNvSpPr/>
          <p:nvPr/>
        </p:nvSpPr>
        <p:spPr>
          <a:xfrm>
            <a:off x="5265545" y="3163535"/>
            <a:ext cx="628713" cy="370437"/>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800" dirty="0">
                <a:solidFill>
                  <a:schemeClr val="accent1">
                    <a:lumMod val="50000"/>
                  </a:schemeClr>
                </a:solidFill>
                <a:latin typeface="Arial"/>
              </a:rPr>
              <a:t>Kafka Streams</a:t>
            </a:r>
            <a:r>
              <a:rPr kumimoji="0" lang="en-US" sz="800" b="0" i="0" u="none" strike="noStrike" kern="1200" cap="none" spc="0" normalizeH="0" baseline="0" noProof="0" dirty="0">
                <a:ln>
                  <a:noFill/>
                </a:ln>
                <a:solidFill>
                  <a:schemeClr val="accent1">
                    <a:lumMod val="50000"/>
                  </a:schemeClr>
                </a:solidFill>
                <a:effectLst/>
                <a:uLnTx/>
                <a:uFillTx/>
                <a:latin typeface="Arial"/>
                <a:ea typeface="+mn-ea"/>
                <a:cs typeface="+mn-cs"/>
              </a:rPr>
              <a:t> </a:t>
            </a:r>
          </a:p>
        </p:txBody>
      </p:sp>
      <p:pic>
        <p:nvPicPr>
          <p:cNvPr id="122" name="Picture 121">
            <a:extLst>
              <a:ext uri="{FF2B5EF4-FFF2-40B4-BE49-F238E27FC236}">
                <a16:creationId xmlns:a16="http://schemas.microsoft.com/office/drawing/2014/main" id="{0560CD65-462B-9945-832B-18BD5B109A4A}"/>
              </a:ext>
            </a:extLst>
          </p:cNvPr>
          <p:cNvPicPr>
            <a:picLocks noChangeAspect="1"/>
          </p:cNvPicPr>
          <p:nvPr/>
        </p:nvPicPr>
        <p:blipFill>
          <a:blip r:embed="rId11"/>
          <a:stretch>
            <a:fillRect/>
          </a:stretch>
        </p:blipFill>
        <p:spPr>
          <a:xfrm>
            <a:off x="4297631" y="4271415"/>
            <a:ext cx="548737" cy="657677"/>
          </a:xfrm>
          <a:prstGeom prst="rect">
            <a:avLst/>
          </a:prstGeom>
        </p:spPr>
      </p:pic>
      <p:sp>
        <p:nvSpPr>
          <p:cNvPr id="123" name="AutoShape 4">
            <a:extLst>
              <a:ext uri="{FF2B5EF4-FFF2-40B4-BE49-F238E27FC236}">
                <a16:creationId xmlns:a16="http://schemas.microsoft.com/office/drawing/2014/main" id="{EB781215-3016-E14A-938D-6F3EBE1F2830}"/>
              </a:ext>
            </a:extLst>
          </p:cNvPr>
          <p:cNvSpPr>
            <a:spLocks noChangeArrowheads="1"/>
          </p:cNvSpPr>
          <p:nvPr/>
        </p:nvSpPr>
        <p:spPr bwMode="auto">
          <a:xfrm>
            <a:off x="4192127" y="4203013"/>
            <a:ext cx="2537477" cy="771834"/>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6D7777"/>
                </a:solidFill>
                <a:effectLst/>
                <a:uLnTx/>
                <a:uFillTx/>
              </a:rPr>
              <a:t>Data Science </a:t>
            </a:r>
          </a:p>
        </p:txBody>
      </p:sp>
      <p:pic>
        <p:nvPicPr>
          <p:cNvPr id="124" name="Picture 123">
            <a:extLst>
              <a:ext uri="{FF2B5EF4-FFF2-40B4-BE49-F238E27FC236}">
                <a16:creationId xmlns:a16="http://schemas.microsoft.com/office/drawing/2014/main" id="{201A5859-5801-514B-AA6C-CF651B3B9577}"/>
              </a:ext>
            </a:extLst>
          </p:cNvPr>
          <p:cNvPicPr>
            <a:picLocks noChangeAspect="1"/>
          </p:cNvPicPr>
          <p:nvPr/>
        </p:nvPicPr>
        <p:blipFill>
          <a:blip r:embed="rId8"/>
          <a:stretch>
            <a:fillRect/>
          </a:stretch>
        </p:blipFill>
        <p:spPr>
          <a:xfrm>
            <a:off x="6429374" y="4635088"/>
            <a:ext cx="300230" cy="274496"/>
          </a:xfrm>
          <a:prstGeom prst="rect">
            <a:avLst/>
          </a:prstGeom>
        </p:spPr>
      </p:pic>
      <p:pic>
        <p:nvPicPr>
          <p:cNvPr id="125" name="Picture 124">
            <a:extLst>
              <a:ext uri="{FF2B5EF4-FFF2-40B4-BE49-F238E27FC236}">
                <a16:creationId xmlns:a16="http://schemas.microsoft.com/office/drawing/2014/main" id="{0199B284-11B9-1D4A-AAC6-BF2A9A411693}"/>
              </a:ext>
            </a:extLst>
          </p:cNvPr>
          <p:cNvPicPr>
            <a:picLocks noChangeAspect="1"/>
          </p:cNvPicPr>
          <p:nvPr/>
        </p:nvPicPr>
        <p:blipFill>
          <a:blip r:embed="rId12"/>
          <a:stretch>
            <a:fillRect/>
          </a:stretch>
        </p:blipFill>
        <p:spPr>
          <a:xfrm>
            <a:off x="1163441" y="3623432"/>
            <a:ext cx="896712" cy="250775"/>
          </a:xfrm>
          <a:prstGeom prst="rect">
            <a:avLst/>
          </a:prstGeom>
        </p:spPr>
      </p:pic>
      <p:cxnSp>
        <p:nvCxnSpPr>
          <p:cNvPr id="127" name="Elbow Connector 126">
            <a:extLst>
              <a:ext uri="{FF2B5EF4-FFF2-40B4-BE49-F238E27FC236}">
                <a16:creationId xmlns:a16="http://schemas.microsoft.com/office/drawing/2014/main" id="{E149525F-E3DD-474F-BD8E-AF581C16EEC8}"/>
              </a:ext>
            </a:extLst>
          </p:cNvPr>
          <p:cNvCxnSpPr>
            <a:cxnSpLocks/>
            <a:stCxn id="3" idx="0"/>
            <a:endCxn id="62" idx="1"/>
          </p:cNvCxnSpPr>
          <p:nvPr/>
        </p:nvCxnSpPr>
        <p:spPr>
          <a:xfrm rot="5400000" flipH="1" flipV="1">
            <a:off x="933790" y="1581825"/>
            <a:ext cx="225249" cy="862970"/>
          </a:xfrm>
          <a:prstGeom prst="bentConnector4">
            <a:avLst>
              <a:gd name="adj1" fmla="val -101488"/>
              <a:gd name="adj2" fmla="val 79216"/>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Elbow Connector 128">
            <a:extLst>
              <a:ext uri="{FF2B5EF4-FFF2-40B4-BE49-F238E27FC236}">
                <a16:creationId xmlns:a16="http://schemas.microsoft.com/office/drawing/2014/main" id="{8E1E614F-9E78-BD47-8663-28C081F1F9BF}"/>
              </a:ext>
            </a:extLst>
          </p:cNvPr>
          <p:cNvCxnSpPr>
            <a:cxnSpLocks/>
            <a:stCxn id="62" idx="3"/>
            <a:endCxn id="51" idx="1"/>
          </p:cNvCxnSpPr>
          <p:nvPr/>
        </p:nvCxnSpPr>
        <p:spPr>
          <a:xfrm>
            <a:off x="2829764" y="1900685"/>
            <a:ext cx="628265" cy="238430"/>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2" name="Elbow Connector 131">
            <a:extLst>
              <a:ext uri="{FF2B5EF4-FFF2-40B4-BE49-F238E27FC236}">
                <a16:creationId xmlns:a16="http://schemas.microsoft.com/office/drawing/2014/main" id="{3EB43BA6-94C8-A34E-85BD-0C7FC7A2CCC5}"/>
              </a:ext>
            </a:extLst>
          </p:cNvPr>
          <p:cNvCxnSpPr>
            <a:cxnSpLocks/>
            <a:stCxn id="62" idx="2"/>
            <a:endCxn id="65" idx="0"/>
          </p:cNvCxnSpPr>
          <p:nvPr/>
        </p:nvCxnSpPr>
        <p:spPr>
          <a:xfrm rot="16200000" flipH="1">
            <a:off x="2227534" y="2722823"/>
            <a:ext cx="295103" cy="442506"/>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5" name="Elbow Connector 134">
            <a:extLst>
              <a:ext uri="{FF2B5EF4-FFF2-40B4-BE49-F238E27FC236}">
                <a16:creationId xmlns:a16="http://schemas.microsoft.com/office/drawing/2014/main" id="{B5A95B80-FD67-2B46-8D80-483D21707B41}"/>
              </a:ext>
            </a:extLst>
          </p:cNvPr>
          <p:cNvCxnSpPr>
            <a:cxnSpLocks/>
            <a:stCxn id="54" idx="2"/>
            <a:endCxn id="115" idx="0"/>
          </p:cNvCxnSpPr>
          <p:nvPr/>
        </p:nvCxnSpPr>
        <p:spPr>
          <a:xfrm rot="16200000" flipH="1">
            <a:off x="4559157" y="1954316"/>
            <a:ext cx="678196" cy="1596427"/>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Elbow Connector 137">
            <a:extLst>
              <a:ext uri="{FF2B5EF4-FFF2-40B4-BE49-F238E27FC236}">
                <a16:creationId xmlns:a16="http://schemas.microsoft.com/office/drawing/2014/main" id="{9246E1C9-9A03-2E4A-ACC3-E6881D96158B}"/>
              </a:ext>
            </a:extLst>
          </p:cNvPr>
          <p:cNvCxnSpPr>
            <a:cxnSpLocks/>
            <a:stCxn id="55" idx="0"/>
            <a:endCxn id="63" idx="2"/>
          </p:cNvCxnSpPr>
          <p:nvPr/>
        </p:nvCxnSpPr>
        <p:spPr>
          <a:xfrm rot="5400000" flipH="1" flipV="1">
            <a:off x="4293606" y="1514269"/>
            <a:ext cx="341136" cy="359923"/>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39" name="Picture 138">
            <a:extLst>
              <a:ext uri="{FF2B5EF4-FFF2-40B4-BE49-F238E27FC236}">
                <a16:creationId xmlns:a16="http://schemas.microsoft.com/office/drawing/2014/main" id="{9E3A7EBA-F002-8C4C-B272-C6C0F1669A16}"/>
              </a:ext>
            </a:extLst>
          </p:cNvPr>
          <p:cNvPicPr>
            <a:picLocks noChangeAspect="1"/>
          </p:cNvPicPr>
          <p:nvPr/>
        </p:nvPicPr>
        <p:blipFill>
          <a:blip r:embed="rId13"/>
          <a:stretch>
            <a:fillRect/>
          </a:stretch>
        </p:blipFill>
        <p:spPr>
          <a:xfrm>
            <a:off x="6205779" y="3549167"/>
            <a:ext cx="560794" cy="297922"/>
          </a:xfrm>
          <a:prstGeom prst="rect">
            <a:avLst/>
          </a:prstGeom>
        </p:spPr>
      </p:pic>
      <p:grpSp>
        <p:nvGrpSpPr>
          <p:cNvPr id="10" name="Group 9">
            <a:extLst>
              <a:ext uri="{FF2B5EF4-FFF2-40B4-BE49-F238E27FC236}">
                <a16:creationId xmlns:a16="http://schemas.microsoft.com/office/drawing/2014/main" id="{3E8790C2-9FA5-C941-8C31-35920D782CC8}"/>
              </a:ext>
            </a:extLst>
          </p:cNvPr>
          <p:cNvGrpSpPr/>
          <p:nvPr/>
        </p:nvGrpSpPr>
        <p:grpSpPr>
          <a:xfrm>
            <a:off x="1509318" y="1534842"/>
            <a:ext cx="1191719" cy="412953"/>
            <a:chOff x="1509318" y="2144439"/>
            <a:chExt cx="1191719" cy="412953"/>
          </a:xfrm>
        </p:grpSpPr>
        <p:pic>
          <p:nvPicPr>
            <p:cNvPr id="2" name="Picture 1">
              <a:extLst>
                <a:ext uri="{FF2B5EF4-FFF2-40B4-BE49-F238E27FC236}">
                  <a16:creationId xmlns:a16="http://schemas.microsoft.com/office/drawing/2014/main" id="{D877B827-CA50-6643-A381-C0E8C368D177}"/>
                </a:ext>
              </a:extLst>
            </p:cNvPr>
            <p:cNvPicPr>
              <a:picLocks noChangeAspect="1"/>
            </p:cNvPicPr>
            <p:nvPr/>
          </p:nvPicPr>
          <p:blipFill>
            <a:blip r:embed="rId14"/>
            <a:stretch>
              <a:fillRect/>
            </a:stretch>
          </p:blipFill>
          <p:spPr>
            <a:xfrm>
              <a:off x="1509318" y="2144439"/>
              <a:ext cx="412953" cy="412953"/>
            </a:xfrm>
            <a:prstGeom prst="rect">
              <a:avLst/>
            </a:prstGeom>
          </p:spPr>
        </p:pic>
        <p:sp>
          <p:nvSpPr>
            <p:cNvPr id="6" name="TextBox 5">
              <a:extLst>
                <a:ext uri="{FF2B5EF4-FFF2-40B4-BE49-F238E27FC236}">
                  <a16:creationId xmlns:a16="http://schemas.microsoft.com/office/drawing/2014/main" id="{ADB6BAC3-C8C7-EB48-9B63-9D364DAE8C34}"/>
                </a:ext>
              </a:extLst>
            </p:cNvPr>
            <p:cNvSpPr txBox="1"/>
            <p:nvPr/>
          </p:nvSpPr>
          <p:spPr>
            <a:xfrm>
              <a:off x="1814810" y="2170487"/>
              <a:ext cx="886227" cy="369332"/>
            </a:xfrm>
            <a:prstGeom prst="rect">
              <a:avLst/>
            </a:prstGeom>
            <a:noFill/>
          </p:spPr>
          <p:txBody>
            <a:bodyPr wrap="square" rtlCol="0">
              <a:spAutoFit/>
            </a:bodyPr>
            <a:lstStyle/>
            <a:p>
              <a:r>
                <a:rPr lang="en-US" sz="900" b="1" dirty="0">
                  <a:solidFill>
                    <a:schemeClr val="bg1">
                      <a:lumMod val="50000"/>
                    </a:schemeClr>
                  </a:solidFill>
                </a:rPr>
                <a:t>Change Data Capture</a:t>
              </a:r>
            </a:p>
          </p:txBody>
        </p:sp>
      </p:grpSp>
    </p:spTree>
    <p:extLst>
      <p:ext uri="{BB962C8B-B14F-4D97-AF65-F5344CB8AC3E}">
        <p14:creationId xmlns:p14="http://schemas.microsoft.com/office/powerpoint/2010/main" val="366436902"/>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ed Rectangle 54">
            <a:extLst>
              <a:ext uri="{FF2B5EF4-FFF2-40B4-BE49-F238E27FC236}">
                <a16:creationId xmlns:a16="http://schemas.microsoft.com/office/drawing/2014/main" id="{BCDB838F-03AA-0041-B23E-D4E797C3F296}"/>
              </a:ext>
            </a:extLst>
          </p:cNvPr>
          <p:cNvSpPr/>
          <p:nvPr/>
        </p:nvSpPr>
        <p:spPr>
          <a:xfrm>
            <a:off x="4973780" y="1197674"/>
            <a:ext cx="1858609" cy="1534153"/>
          </a:xfrm>
          <a:prstGeom prst="roundRect">
            <a:avLst>
              <a:gd name="adj" fmla="val 3460"/>
            </a:avLst>
          </a:prstGeom>
          <a:solidFill>
            <a:schemeClr val="accent3">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57" name="Picture 56">
            <a:extLst>
              <a:ext uri="{FF2B5EF4-FFF2-40B4-BE49-F238E27FC236}">
                <a16:creationId xmlns:a16="http://schemas.microsoft.com/office/drawing/2014/main" id="{8E1A8EFC-A075-DB4B-B16F-8A2770920E88}"/>
              </a:ext>
            </a:extLst>
          </p:cNvPr>
          <p:cNvPicPr>
            <a:picLocks noChangeAspect="1"/>
          </p:cNvPicPr>
          <p:nvPr/>
        </p:nvPicPr>
        <p:blipFill>
          <a:blip r:embed="rId3"/>
          <a:stretch>
            <a:fillRect/>
          </a:stretch>
        </p:blipFill>
        <p:spPr>
          <a:xfrm>
            <a:off x="5834937" y="2205306"/>
            <a:ext cx="976677" cy="408428"/>
          </a:xfrm>
          <a:prstGeom prst="rect">
            <a:avLst/>
          </a:prstGeom>
        </p:spPr>
      </p:pic>
      <p:sp>
        <p:nvSpPr>
          <p:cNvPr id="40" name="Rounded Rectangle 39">
            <a:extLst>
              <a:ext uri="{FF2B5EF4-FFF2-40B4-BE49-F238E27FC236}">
                <a16:creationId xmlns:a16="http://schemas.microsoft.com/office/drawing/2014/main" id="{16369D00-A072-DB43-B943-B71BA51E5E95}"/>
              </a:ext>
            </a:extLst>
          </p:cNvPr>
          <p:cNvSpPr/>
          <p:nvPr/>
        </p:nvSpPr>
        <p:spPr>
          <a:xfrm>
            <a:off x="132736" y="1469571"/>
            <a:ext cx="2167238" cy="2520385"/>
          </a:xfrm>
          <a:prstGeom prst="roundRect">
            <a:avLst>
              <a:gd name="adj" fmla="val 3460"/>
            </a:avLst>
          </a:prstGeom>
          <a:solidFill>
            <a:schemeClr val="accent3">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ML runtime architecture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1814035" y="2700414"/>
            <a:ext cx="300038" cy="205979"/>
          </a:xfrm>
          <a:prstGeom prst="rect">
            <a:avLst/>
          </a:prstGeom>
        </p:spPr>
        <p:txBody>
          <a:bodyPr vert="horz" wrap="square" lIns="68579" tIns="34289" rIns="68579" bIns="34289" numCol="1" anchor="ctr" anchorCtr="0" compatLnSpc="1">
            <a:prstTxWarp prst="textNoShape">
              <a:avLst/>
            </a:prstTxWarp>
          </a:bodyPr>
          <a:lstStyle>
            <a:defPPr>
              <a:defRPr lang="en-US"/>
            </a:defPPr>
            <a:lvl1pPr marL="0" algn="r" defTabSz="514350" rtl="0" eaLnBrk="1" latinLnBrk="0" hangingPunct="1">
              <a:defRPr sz="675" kern="1200">
                <a:solidFill>
                  <a:schemeClr val="accent2"/>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a:lstStyle>
          <a:p>
            <a:fld id="{2F63A97E-D605-DC42-8452-C14CD1FA87FA}" type="slidenum">
              <a:rPr lang="en-US" smtClean="0">
                <a:solidFill>
                  <a:srgbClr val="5AAAFA"/>
                </a:solidFill>
              </a:rPr>
              <a:pPr/>
              <a:t>74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2711448" y="26819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914355">
              <a:lnSpc>
                <a:spcPct val="90000"/>
              </a:lnSpc>
              <a:defRPr/>
            </a:pPr>
            <a:r>
              <a:rPr lang="en-US" sz="900" kern="0" dirty="0">
                <a:solidFill>
                  <a:srgbClr val="FFFFFF"/>
                </a:solidFill>
                <a:latin typeface="Arial"/>
              </a:rPr>
              <a:t>0</a:t>
            </a:r>
            <a:endParaRPr lang="en-US" sz="500" kern="0" dirty="0">
              <a:solidFill>
                <a:srgbClr val="FFFFFF"/>
              </a:solidFill>
              <a:latin typeface="Arial"/>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2894326" y="26819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914355">
              <a:lnSpc>
                <a:spcPct val="90000"/>
              </a:lnSpc>
              <a:defRPr/>
            </a:pPr>
            <a:r>
              <a:rPr lang="en-US" sz="900" kern="0" dirty="0">
                <a:solidFill>
                  <a:srgbClr val="FFFFFF"/>
                </a:solidFill>
                <a:latin typeface="Arial"/>
              </a:rPr>
              <a:t>1</a:t>
            </a:r>
            <a:endParaRPr lang="en-US" sz="500" kern="0" dirty="0">
              <a:solidFill>
                <a:srgbClr val="FFFFFF"/>
              </a:solidFill>
              <a:latin typeface="Arial"/>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3078498" y="26819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914355">
              <a:lnSpc>
                <a:spcPct val="90000"/>
              </a:lnSpc>
              <a:defRPr/>
            </a:pPr>
            <a:r>
              <a:rPr lang="en-US" sz="900" kern="0" dirty="0">
                <a:solidFill>
                  <a:srgbClr val="FFFFFF"/>
                </a:solidFill>
                <a:latin typeface="Arial"/>
              </a:rPr>
              <a:t>2</a:t>
            </a:r>
            <a:endParaRPr lang="en-US" sz="500" kern="0" dirty="0">
              <a:solidFill>
                <a:srgbClr val="FFFFFF"/>
              </a:solidFill>
              <a:latin typeface="Arial"/>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3261375" y="26819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914355">
              <a:lnSpc>
                <a:spcPct val="90000"/>
              </a:lnSpc>
              <a:defRPr/>
            </a:pPr>
            <a:r>
              <a:rPr lang="en-US" sz="900" kern="0" dirty="0">
                <a:solidFill>
                  <a:srgbClr val="FFFFFF"/>
                </a:solidFill>
                <a:latin typeface="Arial"/>
              </a:rPr>
              <a:t>3</a:t>
            </a:r>
            <a:endParaRPr lang="en-US" sz="500" kern="0" dirty="0">
              <a:solidFill>
                <a:srgbClr val="FFFFFF"/>
              </a:solidFill>
              <a:latin typeface="Arial"/>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3445546" y="26819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914355">
              <a:lnSpc>
                <a:spcPct val="90000"/>
              </a:lnSpc>
              <a:defRPr/>
            </a:pPr>
            <a:r>
              <a:rPr lang="en-US" sz="900" kern="0" dirty="0">
                <a:solidFill>
                  <a:srgbClr val="FFFFFF"/>
                </a:solidFill>
                <a:latin typeface="Arial"/>
              </a:rPr>
              <a:t>4</a:t>
            </a:r>
            <a:endParaRPr lang="en-US" sz="500" kern="0" dirty="0">
              <a:solidFill>
                <a:srgbClr val="FFFFFF"/>
              </a:solidFill>
              <a:latin typeface="Arial"/>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3632325" y="2681924"/>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914355">
              <a:lnSpc>
                <a:spcPct val="90000"/>
              </a:lnSpc>
              <a:defRPr/>
            </a:pPr>
            <a:r>
              <a:rPr lang="en-US" sz="900" kern="0" dirty="0">
                <a:solidFill>
                  <a:srgbClr val="FFFFFF"/>
                </a:solidFill>
                <a:latin typeface="Arial"/>
              </a:rPr>
              <a:t>5</a:t>
            </a:r>
            <a:endParaRPr lang="en-US" sz="500" kern="0" dirty="0">
              <a:solidFill>
                <a:srgbClr val="FFFFFF"/>
              </a:solidFill>
              <a:latin typeface="Arial"/>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3812595" y="2681924"/>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914355">
              <a:lnSpc>
                <a:spcPct val="90000"/>
              </a:lnSpc>
              <a:defRPr/>
            </a:pPr>
            <a:r>
              <a:rPr lang="en-US" sz="900" kern="0" dirty="0">
                <a:solidFill>
                  <a:srgbClr val="FFFFFF"/>
                </a:solidFill>
                <a:latin typeface="Arial"/>
              </a:rPr>
              <a:t>6</a:t>
            </a:r>
            <a:endParaRPr lang="en-US" sz="500" kern="0" dirty="0">
              <a:solidFill>
                <a:srgbClr val="FFFFFF"/>
              </a:solidFill>
              <a:latin typeface="Arial"/>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3992865" y="2681924"/>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914355">
              <a:lnSpc>
                <a:spcPct val="90000"/>
              </a:lnSpc>
              <a:defRPr/>
            </a:pPr>
            <a:r>
              <a:rPr lang="en-US" sz="900" kern="0" dirty="0">
                <a:solidFill>
                  <a:srgbClr val="FFFFFF"/>
                </a:solidFill>
                <a:latin typeface="Arial"/>
              </a:rPr>
              <a:t>7</a:t>
            </a:r>
            <a:endParaRPr lang="en-US" sz="500" kern="0" dirty="0">
              <a:solidFill>
                <a:srgbClr val="FFFFFF"/>
              </a:solidFill>
              <a:latin typeface="Arial"/>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473554" y="2445349"/>
            <a:ext cx="2331280" cy="178878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914378">
              <a:defRPr/>
            </a:pPr>
            <a:endParaRPr lang="en-US" sz="1000"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4119078" y="3682504"/>
            <a:ext cx="719507" cy="378203"/>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2654906" y="2445293"/>
            <a:ext cx="1141659" cy="248209"/>
          </a:xfrm>
          <a:prstGeom prst="rect">
            <a:avLst/>
          </a:prstGeom>
          <a:noFill/>
        </p:spPr>
        <p:txBody>
          <a:bodyPr wrap="none" rtlCol="0">
            <a:spAutoFit/>
          </a:bodyPr>
          <a:lstStyle/>
          <a:p>
            <a:pPr defTabSz="914378">
              <a:defRPr/>
            </a:pPr>
            <a:r>
              <a:rPr lang="en-US" sz="1013" kern="0" dirty="0" err="1">
                <a:solidFill>
                  <a:srgbClr val="C8D2D2">
                    <a:lumMod val="25000"/>
                  </a:srgbClr>
                </a:solidFill>
              </a:rPr>
              <a:t>containerMetrics</a:t>
            </a:r>
            <a:endParaRPr lang="en-US" sz="1013" kern="0" dirty="0">
              <a:solidFill>
                <a:srgbClr val="C8D2D2">
                  <a:lumMod val="25000"/>
                </a:srgbClr>
              </a:solidFill>
            </a:endParaRP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547592" y="1593969"/>
            <a:ext cx="824009" cy="244032"/>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013">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013">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013">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57200" y="1838001"/>
            <a:ext cx="1753711" cy="91476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783"/>
            <a:r>
              <a:rPr lang="en-US" sz="1000">
                <a:solidFill>
                  <a:prstClr val="white"/>
                </a:solidFill>
                <a:latin typeface="Arial"/>
              </a:rPr>
              <a:t>Reefer </a:t>
            </a:r>
            <a:r>
              <a:rPr lang="en-US" sz="1000" dirty="0">
                <a:solidFill>
                  <a:prstClr val="white"/>
                </a:solidFill>
                <a:latin typeface="Arial"/>
              </a:rPr>
              <a:t>Simulator</a:t>
            </a:r>
          </a:p>
        </p:txBody>
      </p:sp>
      <p:sp>
        <p:nvSpPr>
          <p:cNvPr id="28" name="Oval 27">
            <a:extLst>
              <a:ext uri="{FF2B5EF4-FFF2-40B4-BE49-F238E27FC236}">
                <a16:creationId xmlns:a16="http://schemas.microsoft.com/office/drawing/2014/main" id="{1B75F909-1AEE-E24C-BB83-9694F642796B}"/>
              </a:ext>
            </a:extLst>
          </p:cNvPr>
          <p:cNvSpPr/>
          <p:nvPr/>
        </p:nvSpPr>
        <p:spPr>
          <a:xfrm>
            <a:off x="672346" y="2214165"/>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783"/>
            <a:endParaRPr lang="en-US" sz="1000"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568615" y="2104231"/>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783"/>
            <a:endParaRPr lang="en-US" sz="1000"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26794" y="2314146"/>
            <a:ext cx="1114408" cy="253916"/>
          </a:xfrm>
          <a:prstGeom prst="rect">
            <a:avLst/>
          </a:prstGeom>
          <a:noFill/>
        </p:spPr>
        <p:txBody>
          <a:bodyPr wrap="none" rtlCol="0">
            <a:spAutoFit/>
          </a:bodyPr>
          <a:lstStyle/>
          <a:p>
            <a:r>
              <a:rPr lang="en-US" sz="105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2210910" y="2295385"/>
            <a:ext cx="1874041" cy="386540"/>
          </a:xfrm>
          <a:prstGeom prst="bentConnector2">
            <a:avLst/>
          </a:prstGeom>
          <a:ln w="254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57200" y="2766624"/>
            <a:ext cx="1753712" cy="461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783"/>
            <a:r>
              <a:rPr lang="en-US" sz="1000"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429" y="3050419"/>
            <a:ext cx="1060650" cy="393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7"/>
          <a:stretch>
            <a:fillRect/>
          </a:stretch>
        </p:blipFill>
        <p:spPr>
          <a:xfrm>
            <a:off x="1338735" y="2811850"/>
            <a:ext cx="872177" cy="349232"/>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35455" y="4245612"/>
            <a:ext cx="2398782" cy="370098"/>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5779827" y="4093215"/>
            <a:ext cx="1889793" cy="685800"/>
          </a:xfrm>
          <a:prstGeom prst="rect">
            <a:avLst/>
          </a:prstGeom>
          <a:solidFill>
            <a:schemeClr val="accent2">
              <a:lumMod val="75000"/>
            </a:schemeClr>
          </a:solidFill>
          <a:ln>
            <a:noFill/>
          </a:ln>
          <a:effectLst>
            <a:outerShdw blurRad="50800" dist="38100" dir="5400000" algn="t" rotWithShape="0">
              <a:srgbClr val="0000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Container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52" idx="2"/>
            <a:endCxn id="41" idx="0"/>
          </p:cNvCxnSpPr>
          <p:nvPr/>
        </p:nvCxnSpPr>
        <p:spPr>
          <a:xfrm rot="16200000" flipH="1">
            <a:off x="4922565" y="2291055"/>
            <a:ext cx="229042" cy="3375278"/>
          </a:xfrm>
          <a:prstGeom prst="bentConnector3">
            <a:avLst>
              <a:gd name="adj1" fmla="val 50000"/>
            </a:avLst>
          </a:prstGeom>
          <a:ln w="254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3"/>
          <a:stretch>
            <a:fillRect/>
          </a:stretch>
        </p:blipFill>
        <p:spPr>
          <a:xfrm>
            <a:off x="642946" y="3536306"/>
            <a:ext cx="976677" cy="408428"/>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221544" y="1617867"/>
            <a:ext cx="370098" cy="37009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1</a:t>
            </a:r>
          </a:p>
        </p:txBody>
      </p:sp>
      <p:sp>
        <p:nvSpPr>
          <p:cNvPr id="43" name="Oval 42">
            <a:extLst>
              <a:ext uri="{FF2B5EF4-FFF2-40B4-BE49-F238E27FC236}">
                <a16:creationId xmlns:a16="http://schemas.microsoft.com/office/drawing/2014/main" id="{0B463E3E-E509-6845-BA10-D875995E76EC}"/>
              </a:ext>
            </a:extLst>
          </p:cNvPr>
          <p:cNvSpPr/>
          <p:nvPr/>
        </p:nvSpPr>
        <p:spPr>
          <a:xfrm>
            <a:off x="1404725" y="827576"/>
            <a:ext cx="370098" cy="37009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2</a:t>
            </a:r>
          </a:p>
        </p:txBody>
      </p:sp>
      <p:sp>
        <p:nvSpPr>
          <p:cNvPr id="44" name="Oval 43">
            <a:extLst>
              <a:ext uri="{FF2B5EF4-FFF2-40B4-BE49-F238E27FC236}">
                <a16:creationId xmlns:a16="http://schemas.microsoft.com/office/drawing/2014/main" id="{27C0D551-A11B-8943-AA74-FD26C662C073}"/>
              </a:ext>
            </a:extLst>
          </p:cNvPr>
          <p:cNvSpPr/>
          <p:nvPr/>
        </p:nvSpPr>
        <p:spPr>
          <a:xfrm>
            <a:off x="6676378" y="1068079"/>
            <a:ext cx="370098" cy="37009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4</a:t>
            </a:r>
          </a:p>
        </p:txBody>
      </p:sp>
      <p:sp>
        <p:nvSpPr>
          <p:cNvPr id="46" name="Rectangle 45">
            <a:extLst>
              <a:ext uri="{FF2B5EF4-FFF2-40B4-BE49-F238E27FC236}">
                <a16:creationId xmlns:a16="http://schemas.microsoft.com/office/drawing/2014/main" id="{933A44B2-E63D-E342-8ABD-A5E573F303A0}"/>
              </a:ext>
            </a:extLst>
          </p:cNvPr>
          <p:cNvSpPr/>
          <p:nvPr/>
        </p:nvSpPr>
        <p:spPr>
          <a:xfrm>
            <a:off x="365147" y="878137"/>
            <a:ext cx="1006454" cy="34574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00B050"/>
                </a:solidFill>
              </a:rPr>
              <a:t>Curl …</a:t>
            </a:r>
          </a:p>
        </p:txBody>
      </p:sp>
      <p:sp>
        <p:nvSpPr>
          <p:cNvPr id="49" name="Rounded Rectangle 48">
            <a:extLst>
              <a:ext uri="{FF2B5EF4-FFF2-40B4-BE49-F238E27FC236}">
                <a16:creationId xmlns:a16="http://schemas.microsoft.com/office/drawing/2014/main" id="{11ADA361-45D0-7D48-8AA6-00F437048503}"/>
              </a:ext>
            </a:extLst>
          </p:cNvPr>
          <p:cNvSpPr/>
          <p:nvPr/>
        </p:nvSpPr>
        <p:spPr bwMode="auto">
          <a:xfrm>
            <a:off x="2707434" y="3315539"/>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914355">
              <a:lnSpc>
                <a:spcPct val="90000"/>
              </a:lnSpc>
              <a:defRPr/>
            </a:pPr>
            <a:r>
              <a:rPr lang="en-US" sz="900" kern="0" dirty="0">
                <a:solidFill>
                  <a:srgbClr val="FFFFFF"/>
                </a:solidFill>
                <a:latin typeface="Arial"/>
              </a:rPr>
              <a:t>0</a:t>
            </a:r>
            <a:endParaRPr lang="en-US" sz="500" kern="0" dirty="0">
              <a:solidFill>
                <a:srgbClr val="FFFFFF"/>
              </a:solidFill>
              <a:latin typeface="Arial"/>
            </a:endParaRPr>
          </a:p>
        </p:txBody>
      </p:sp>
      <p:sp>
        <p:nvSpPr>
          <p:cNvPr id="50" name="Rounded Rectangle 49">
            <a:extLst>
              <a:ext uri="{FF2B5EF4-FFF2-40B4-BE49-F238E27FC236}">
                <a16:creationId xmlns:a16="http://schemas.microsoft.com/office/drawing/2014/main" id="{380231F1-D2A6-4043-A04C-C1D9EEC40F41}"/>
              </a:ext>
            </a:extLst>
          </p:cNvPr>
          <p:cNvSpPr/>
          <p:nvPr/>
        </p:nvSpPr>
        <p:spPr bwMode="auto">
          <a:xfrm>
            <a:off x="2890311" y="3315539"/>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914355">
              <a:lnSpc>
                <a:spcPct val="90000"/>
              </a:lnSpc>
              <a:defRPr/>
            </a:pPr>
            <a:r>
              <a:rPr lang="en-US" sz="900" kern="0" dirty="0">
                <a:solidFill>
                  <a:srgbClr val="FFFFFF"/>
                </a:solidFill>
                <a:latin typeface="Arial"/>
              </a:rPr>
              <a:t>1</a:t>
            </a:r>
            <a:endParaRPr lang="en-US" sz="500" kern="0" dirty="0">
              <a:solidFill>
                <a:srgbClr val="FFFFFF"/>
              </a:solidFill>
              <a:latin typeface="Arial"/>
            </a:endParaRPr>
          </a:p>
        </p:txBody>
      </p:sp>
      <p:sp>
        <p:nvSpPr>
          <p:cNvPr id="51" name="Rounded Rectangle 50">
            <a:extLst>
              <a:ext uri="{FF2B5EF4-FFF2-40B4-BE49-F238E27FC236}">
                <a16:creationId xmlns:a16="http://schemas.microsoft.com/office/drawing/2014/main" id="{6F1D4C22-AEFF-D644-85EE-3A57F4CE4BA2}"/>
              </a:ext>
            </a:extLst>
          </p:cNvPr>
          <p:cNvSpPr/>
          <p:nvPr/>
        </p:nvSpPr>
        <p:spPr bwMode="auto">
          <a:xfrm>
            <a:off x="3074483" y="3315539"/>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914355">
              <a:lnSpc>
                <a:spcPct val="90000"/>
              </a:lnSpc>
              <a:defRPr/>
            </a:pPr>
            <a:r>
              <a:rPr lang="en-US" sz="900" kern="0" dirty="0">
                <a:solidFill>
                  <a:srgbClr val="FFFFFF"/>
                </a:solidFill>
                <a:latin typeface="Arial"/>
              </a:rPr>
              <a:t>2</a:t>
            </a:r>
            <a:endParaRPr lang="en-US" sz="500" kern="0" dirty="0">
              <a:solidFill>
                <a:srgbClr val="FFFFFF"/>
              </a:solidFill>
              <a:latin typeface="Arial"/>
            </a:endParaRPr>
          </a:p>
        </p:txBody>
      </p:sp>
      <p:sp>
        <p:nvSpPr>
          <p:cNvPr id="52" name="Rounded Rectangle 51">
            <a:extLst>
              <a:ext uri="{FF2B5EF4-FFF2-40B4-BE49-F238E27FC236}">
                <a16:creationId xmlns:a16="http://schemas.microsoft.com/office/drawing/2014/main" id="{F482CCFC-6D95-024D-B505-7809055E37A8}"/>
              </a:ext>
            </a:extLst>
          </p:cNvPr>
          <p:cNvSpPr/>
          <p:nvPr/>
        </p:nvSpPr>
        <p:spPr bwMode="auto">
          <a:xfrm>
            <a:off x="3257361" y="3315539"/>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914355">
              <a:lnSpc>
                <a:spcPct val="90000"/>
              </a:lnSpc>
              <a:defRPr/>
            </a:pPr>
            <a:r>
              <a:rPr lang="en-US" sz="900" kern="0" dirty="0">
                <a:solidFill>
                  <a:srgbClr val="FFFFFF"/>
                </a:solidFill>
                <a:latin typeface="Arial"/>
              </a:rPr>
              <a:t>3</a:t>
            </a:r>
            <a:endParaRPr lang="en-US" sz="500" kern="0" dirty="0">
              <a:solidFill>
                <a:srgbClr val="FFFFFF"/>
              </a:solidFill>
              <a:latin typeface="Arial"/>
            </a:endParaRPr>
          </a:p>
        </p:txBody>
      </p:sp>
      <p:sp>
        <p:nvSpPr>
          <p:cNvPr id="53" name="Rounded Rectangle 52">
            <a:extLst>
              <a:ext uri="{FF2B5EF4-FFF2-40B4-BE49-F238E27FC236}">
                <a16:creationId xmlns:a16="http://schemas.microsoft.com/office/drawing/2014/main" id="{667E19DD-868A-9D48-B243-C3FCA73E1EBF}"/>
              </a:ext>
            </a:extLst>
          </p:cNvPr>
          <p:cNvSpPr/>
          <p:nvPr/>
        </p:nvSpPr>
        <p:spPr bwMode="auto">
          <a:xfrm>
            <a:off x="3441531" y="3315539"/>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914355">
              <a:lnSpc>
                <a:spcPct val="90000"/>
              </a:lnSpc>
              <a:defRPr/>
            </a:pPr>
            <a:r>
              <a:rPr lang="en-US" sz="900" kern="0" dirty="0">
                <a:solidFill>
                  <a:srgbClr val="FFFFFF"/>
                </a:solidFill>
                <a:latin typeface="Arial"/>
              </a:rPr>
              <a:t>4</a:t>
            </a:r>
            <a:endParaRPr lang="en-US" sz="500" kern="0" dirty="0">
              <a:solidFill>
                <a:srgbClr val="FFFFFF"/>
              </a:solidFill>
              <a:latin typeface="Arial"/>
            </a:endParaRPr>
          </a:p>
        </p:txBody>
      </p:sp>
      <p:sp>
        <p:nvSpPr>
          <p:cNvPr id="59" name="Rectangle 58">
            <a:extLst>
              <a:ext uri="{FF2B5EF4-FFF2-40B4-BE49-F238E27FC236}">
                <a16:creationId xmlns:a16="http://schemas.microsoft.com/office/drawing/2014/main" id="{7864BCDF-68E5-7D4B-9B08-95786978D748}"/>
              </a:ext>
            </a:extLst>
          </p:cNvPr>
          <p:cNvSpPr/>
          <p:nvPr/>
        </p:nvSpPr>
        <p:spPr>
          <a:xfrm>
            <a:off x="5148144" y="1329666"/>
            <a:ext cx="1528234" cy="6582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Predictive Scoring</a:t>
            </a:r>
          </a:p>
        </p:txBody>
      </p:sp>
      <p:cxnSp>
        <p:nvCxnSpPr>
          <p:cNvPr id="60" name="Elbow Connector 59">
            <a:extLst>
              <a:ext uri="{FF2B5EF4-FFF2-40B4-BE49-F238E27FC236}">
                <a16:creationId xmlns:a16="http://schemas.microsoft.com/office/drawing/2014/main" id="{77D9884B-3087-424E-A2BC-EC424765E22D}"/>
              </a:ext>
            </a:extLst>
          </p:cNvPr>
          <p:cNvCxnSpPr>
            <a:cxnSpLocks/>
            <a:stCxn id="10" idx="0"/>
            <a:endCxn id="59" idx="1"/>
          </p:cNvCxnSpPr>
          <p:nvPr/>
        </p:nvCxnSpPr>
        <p:spPr>
          <a:xfrm rot="5400000" flipH="1" flipV="1">
            <a:off x="3924723" y="1458505"/>
            <a:ext cx="1023109" cy="1423733"/>
          </a:xfrm>
          <a:prstGeom prst="bentConnector2">
            <a:avLst/>
          </a:prstGeom>
          <a:ln w="254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BE21F0D6-90D7-9746-9DB7-8D9E0F93208B}"/>
              </a:ext>
            </a:extLst>
          </p:cNvPr>
          <p:cNvCxnSpPr>
            <a:cxnSpLocks/>
            <a:stCxn id="59" idx="2"/>
            <a:endCxn id="53" idx="0"/>
          </p:cNvCxnSpPr>
          <p:nvPr/>
        </p:nvCxnSpPr>
        <p:spPr>
          <a:xfrm rot="5400000">
            <a:off x="4059153" y="1462429"/>
            <a:ext cx="1327574" cy="2378645"/>
          </a:xfrm>
          <a:prstGeom prst="bentConnector3">
            <a:avLst>
              <a:gd name="adj1" fmla="val 95918"/>
            </a:avLst>
          </a:prstGeom>
          <a:ln w="254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C2BCFF22-6649-CE4D-9FD0-D9525854F5FC}"/>
              </a:ext>
            </a:extLst>
          </p:cNvPr>
          <p:cNvSpPr/>
          <p:nvPr/>
        </p:nvSpPr>
        <p:spPr>
          <a:xfrm>
            <a:off x="4175232" y="2552458"/>
            <a:ext cx="370098" cy="37009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3</a:t>
            </a:r>
          </a:p>
        </p:txBody>
      </p:sp>
      <p:sp>
        <p:nvSpPr>
          <p:cNvPr id="68" name="Oval 67">
            <a:extLst>
              <a:ext uri="{FF2B5EF4-FFF2-40B4-BE49-F238E27FC236}">
                <a16:creationId xmlns:a16="http://schemas.microsoft.com/office/drawing/2014/main" id="{754FD17E-5F4F-F045-AE86-D2BB597E7036}"/>
              </a:ext>
            </a:extLst>
          </p:cNvPr>
          <p:cNvSpPr/>
          <p:nvPr/>
        </p:nvSpPr>
        <p:spPr>
          <a:xfrm>
            <a:off x="3627651" y="3572540"/>
            <a:ext cx="370098" cy="37009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5</a:t>
            </a:r>
          </a:p>
        </p:txBody>
      </p:sp>
      <p:sp>
        <p:nvSpPr>
          <p:cNvPr id="69" name="Oval 68">
            <a:extLst>
              <a:ext uri="{FF2B5EF4-FFF2-40B4-BE49-F238E27FC236}">
                <a16:creationId xmlns:a16="http://schemas.microsoft.com/office/drawing/2014/main" id="{342F7D2D-0555-5843-B7F5-DB8F43D5907E}"/>
              </a:ext>
            </a:extLst>
          </p:cNvPr>
          <p:cNvSpPr/>
          <p:nvPr/>
        </p:nvSpPr>
        <p:spPr>
          <a:xfrm>
            <a:off x="6936429" y="3679124"/>
            <a:ext cx="370098" cy="37009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6</a:t>
            </a:r>
          </a:p>
        </p:txBody>
      </p:sp>
      <p:sp>
        <p:nvSpPr>
          <p:cNvPr id="72" name="TextBox 71">
            <a:extLst>
              <a:ext uri="{FF2B5EF4-FFF2-40B4-BE49-F238E27FC236}">
                <a16:creationId xmlns:a16="http://schemas.microsoft.com/office/drawing/2014/main" id="{F571294C-7499-1447-A682-927CCDE80F36}"/>
              </a:ext>
            </a:extLst>
          </p:cNvPr>
          <p:cNvSpPr txBox="1"/>
          <p:nvPr/>
        </p:nvSpPr>
        <p:spPr>
          <a:xfrm>
            <a:off x="2515207" y="3854994"/>
            <a:ext cx="785793" cy="248209"/>
          </a:xfrm>
          <a:prstGeom prst="rect">
            <a:avLst/>
          </a:prstGeom>
          <a:noFill/>
        </p:spPr>
        <p:txBody>
          <a:bodyPr wrap="none" rtlCol="0">
            <a:spAutoFit/>
          </a:bodyPr>
          <a:lstStyle/>
          <a:p>
            <a:pPr defTabSz="914378">
              <a:defRPr/>
            </a:pPr>
            <a:r>
              <a:rPr lang="en-US" sz="1013" kern="0" dirty="0">
                <a:solidFill>
                  <a:srgbClr val="C8D2D2">
                    <a:lumMod val="25000"/>
                  </a:srgbClr>
                </a:solidFill>
              </a:rPr>
              <a:t>containers</a:t>
            </a:r>
          </a:p>
        </p:txBody>
      </p:sp>
      <p:cxnSp>
        <p:nvCxnSpPr>
          <p:cNvPr id="73" name="Elbow Connector 72">
            <a:extLst>
              <a:ext uri="{FF2B5EF4-FFF2-40B4-BE49-F238E27FC236}">
                <a16:creationId xmlns:a16="http://schemas.microsoft.com/office/drawing/2014/main" id="{A0F13774-75A5-034C-8EB8-777C27E1DF76}"/>
              </a:ext>
            </a:extLst>
          </p:cNvPr>
          <p:cNvCxnSpPr>
            <a:cxnSpLocks/>
            <a:stCxn id="46" idx="2"/>
            <a:endCxn id="22" idx="0"/>
          </p:cNvCxnSpPr>
          <p:nvPr/>
        </p:nvCxnSpPr>
        <p:spPr>
          <a:xfrm rot="16200000" flipH="1">
            <a:off x="731150" y="1361105"/>
            <a:ext cx="370088" cy="95641"/>
          </a:xfrm>
          <a:prstGeom prst="bentConnector3">
            <a:avLst>
              <a:gd name="adj1" fmla="val 50000"/>
            </a:avLst>
          </a:prstGeom>
          <a:ln w="254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6" name="Picture 40">
            <a:extLst>
              <a:ext uri="{FF2B5EF4-FFF2-40B4-BE49-F238E27FC236}">
                <a16:creationId xmlns:a16="http://schemas.microsoft.com/office/drawing/2014/main" id="{1A1BFCF5-E8F6-6A42-B2B8-BFD66819149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39130" y="1827093"/>
            <a:ext cx="1060650" cy="393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hlinkClick r:id="rId9"/>
            <a:extLst>
              <a:ext uri="{FF2B5EF4-FFF2-40B4-BE49-F238E27FC236}">
                <a16:creationId xmlns:a16="http://schemas.microsoft.com/office/drawing/2014/main" id="{8B4DB9CB-34BE-954D-AB7E-E3B31A782304}"/>
              </a:ext>
            </a:extLst>
          </p:cNvPr>
          <p:cNvSpPr/>
          <p:nvPr/>
        </p:nvSpPr>
        <p:spPr>
          <a:xfrm>
            <a:off x="426794" y="4741930"/>
            <a:ext cx="4503156" cy="300082"/>
          </a:xfrm>
          <a:prstGeom prst="rect">
            <a:avLst/>
          </a:prstGeom>
        </p:spPr>
        <p:txBody>
          <a:bodyPr wrap="none">
            <a:spAutoFit/>
          </a:bodyPr>
          <a:lstStyle/>
          <a:p>
            <a:r>
              <a:rPr lang="en-US" dirty="0">
                <a:hlinkClick r:id="rId9"/>
              </a:rPr>
              <a:t>https://ibm-cloud-architecture.github.io/refarch-reefer-ml/</a:t>
            </a:r>
            <a:endParaRPr lang="en-US" dirty="0"/>
          </a:p>
        </p:txBody>
      </p:sp>
    </p:spTree>
    <p:extLst>
      <p:ext uri="{BB962C8B-B14F-4D97-AF65-F5344CB8AC3E}">
        <p14:creationId xmlns:p14="http://schemas.microsoft.com/office/powerpoint/2010/main" val="20785790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8700C-BFF7-EC49-AE15-262BA16D5D80}"/>
              </a:ext>
            </a:extLst>
          </p:cNvPr>
          <p:cNvSpPr>
            <a:spLocks noGrp="1"/>
          </p:cNvSpPr>
          <p:nvPr>
            <p:ph type="title"/>
          </p:nvPr>
        </p:nvSpPr>
        <p:spPr/>
        <p:txBody>
          <a:bodyPr/>
          <a:lstStyle/>
          <a:p>
            <a:r>
              <a:rPr lang="en-US" dirty="0"/>
              <a:t>Integrate to Partition from ML </a:t>
            </a:r>
            <a:r>
              <a:rPr lang="en-US" dirty="0" err="1"/>
              <a:t>env</a:t>
            </a:r>
            <a:endParaRPr lang="en-US" dirty="0"/>
          </a:p>
        </p:txBody>
      </p:sp>
      <p:sp>
        <p:nvSpPr>
          <p:cNvPr id="3" name="Slide Number Placeholder 2">
            <a:extLst>
              <a:ext uri="{FF2B5EF4-FFF2-40B4-BE49-F238E27FC236}">
                <a16:creationId xmlns:a16="http://schemas.microsoft.com/office/drawing/2014/main" id="{130AEAEC-7A78-4841-BD66-874B19F2554A}"/>
              </a:ext>
            </a:extLst>
          </p:cNvPr>
          <p:cNvSpPr>
            <a:spLocks noGrp="1"/>
          </p:cNvSpPr>
          <p:nvPr>
            <p:ph type="sldNum" sz="quarter" idx="10"/>
          </p:nvPr>
        </p:nvSpPr>
        <p:spPr/>
        <p:txBody>
          <a:bodyPr/>
          <a:lstStyle/>
          <a:p>
            <a:fld id="{D0BE6F14-FF48-0F4F-A8AA-2E3F25371E4A}" type="slidenum">
              <a:rPr lang="en-US" smtClean="0"/>
              <a:pPr/>
              <a:t>75</a:t>
            </a:fld>
            <a:endParaRPr lang="en-US"/>
          </a:p>
        </p:txBody>
      </p:sp>
      <p:sp>
        <p:nvSpPr>
          <p:cNvPr id="7" name="Rounded Rectangle 6">
            <a:extLst>
              <a:ext uri="{FF2B5EF4-FFF2-40B4-BE49-F238E27FC236}">
                <a16:creationId xmlns:a16="http://schemas.microsoft.com/office/drawing/2014/main" id="{5846CB17-3992-C345-AB25-A9CD9A69CB60}"/>
              </a:ext>
            </a:extLst>
          </p:cNvPr>
          <p:cNvSpPr/>
          <p:nvPr/>
        </p:nvSpPr>
        <p:spPr bwMode="auto">
          <a:xfrm>
            <a:off x="2992245" y="1494966"/>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0</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8" name="Rounded Rectangle 7">
            <a:extLst>
              <a:ext uri="{FF2B5EF4-FFF2-40B4-BE49-F238E27FC236}">
                <a16:creationId xmlns:a16="http://schemas.microsoft.com/office/drawing/2014/main" id="{0E797CBD-4582-7E4D-892C-7BBD2BD68E77}"/>
              </a:ext>
            </a:extLst>
          </p:cNvPr>
          <p:cNvSpPr/>
          <p:nvPr/>
        </p:nvSpPr>
        <p:spPr bwMode="auto">
          <a:xfrm>
            <a:off x="3175123" y="1494966"/>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1</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9" name="Rounded Rectangle 8">
            <a:extLst>
              <a:ext uri="{FF2B5EF4-FFF2-40B4-BE49-F238E27FC236}">
                <a16:creationId xmlns:a16="http://schemas.microsoft.com/office/drawing/2014/main" id="{0598D7D2-BD89-F447-9525-CE99B969A5AC}"/>
              </a:ext>
            </a:extLst>
          </p:cNvPr>
          <p:cNvSpPr/>
          <p:nvPr/>
        </p:nvSpPr>
        <p:spPr bwMode="auto">
          <a:xfrm>
            <a:off x="3359294" y="1494966"/>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2</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0" name="Rounded Rectangle 9">
            <a:extLst>
              <a:ext uri="{FF2B5EF4-FFF2-40B4-BE49-F238E27FC236}">
                <a16:creationId xmlns:a16="http://schemas.microsoft.com/office/drawing/2014/main" id="{EB602DF8-8305-8442-8955-0CE7D6F1DC0A}"/>
              </a:ext>
            </a:extLst>
          </p:cNvPr>
          <p:cNvSpPr/>
          <p:nvPr/>
        </p:nvSpPr>
        <p:spPr bwMode="auto">
          <a:xfrm>
            <a:off x="3542172" y="1494966"/>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3</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1" name="Rounded Rectangle 10">
            <a:extLst>
              <a:ext uri="{FF2B5EF4-FFF2-40B4-BE49-F238E27FC236}">
                <a16:creationId xmlns:a16="http://schemas.microsoft.com/office/drawing/2014/main" id="{4B392529-7A4B-6B40-9C85-58618C8E8683}"/>
              </a:ext>
            </a:extLst>
          </p:cNvPr>
          <p:cNvSpPr/>
          <p:nvPr/>
        </p:nvSpPr>
        <p:spPr bwMode="auto">
          <a:xfrm>
            <a:off x="3726343" y="1494966"/>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4</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2" name="Rounded Rectangle 11">
            <a:extLst>
              <a:ext uri="{FF2B5EF4-FFF2-40B4-BE49-F238E27FC236}">
                <a16:creationId xmlns:a16="http://schemas.microsoft.com/office/drawing/2014/main" id="{0280DA53-2A75-014B-99A9-F90F14861A8E}"/>
              </a:ext>
            </a:extLst>
          </p:cNvPr>
          <p:cNvSpPr/>
          <p:nvPr/>
        </p:nvSpPr>
        <p:spPr bwMode="auto">
          <a:xfrm>
            <a:off x="3913122" y="1494966"/>
            <a:ext cx="184171" cy="548634"/>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5</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Rounded Rectangle 12">
            <a:extLst>
              <a:ext uri="{FF2B5EF4-FFF2-40B4-BE49-F238E27FC236}">
                <a16:creationId xmlns:a16="http://schemas.microsoft.com/office/drawing/2014/main" id="{6B35A8B7-26CB-9D4D-8036-DC8DC582F699}"/>
              </a:ext>
            </a:extLst>
          </p:cNvPr>
          <p:cNvSpPr/>
          <p:nvPr/>
        </p:nvSpPr>
        <p:spPr bwMode="auto">
          <a:xfrm>
            <a:off x="4093392" y="1494966"/>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6</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Rounded Rectangle 13">
            <a:extLst>
              <a:ext uri="{FF2B5EF4-FFF2-40B4-BE49-F238E27FC236}">
                <a16:creationId xmlns:a16="http://schemas.microsoft.com/office/drawing/2014/main" id="{304F3FC7-75AF-3E4E-A3DA-AB7C6FE92AC8}"/>
              </a:ext>
            </a:extLst>
          </p:cNvPr>
          <p:cNvSpPr/>
          <p:nvPr/>
        </p:nvSpPr>
        <p:spPr bwMode="auto">
          <a:xfrm>
            <a:off x="4273662" y="1494966"/>
            <a:ext cx="184171" cy="548634"/>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378"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7</a:t>
            </a:r>
            <a:endParaRPr kumimoji="0" lang="en-US" sz="500" b="0" i="0" u="none" strike="noStrike" kern="0" cap="none" spc="0" normalizeH="0" baseline="0" noProof="0" dirty="0">
              <a:ln>
                <a:noFill/>
              </a:ln>
              <a:solidFill>
                <a:srgbClr val="FFFFFF"/>
              </a:solidFill>
              <a:effectLst/>
              <a:uLnTx/>
              <a:uFillTx/>
              <a:latin typeface="Arial"/>
              <a:ea typeface="+mn-ea"/>
              <a:cs typeface="+mn-cs"/>
            </a:endParaRPr>
          </a:p>
        </p:txBody>
      </p:sp>
      <p:sp>
        <p:nvSpPr>
          <p:cNvPr id="15" name="AutoShape 4">
            <a:extLst>
              <a:ext uri="{FF2B5EF4-FFF2-40B4-BE49-F238E27FC236}">
                <a16:creationId xmlns:a16="http://schemas.microsoft.com/office/drawing/2014/main" id="{FDA0AF64-B38F-0F46-87ED-7E9A64554D3B}"/>
              </a:ext>
            </a:extLst>
          </p:cNvPr>
          <p:cNvSpPr>
            <a:spLocks noChangeArrowheads="1"/>
          </p:cNvSpPr>
          <p:nvPr/>
        </p:nvSpPr>
        <p:spPr bwMode="auto">
          <a:xfrm>
            <a:off x="2754352" y="1275743"/>
            <a:ext cx="2398782" cy="89965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6D7777"/>
              </a:solidFill>
              <a:effectLst/>
              <a:uLnTx/>
              <a:uFillTx/>
            </a:endParaRPr>
          </a:p>
        </p:txBody>
      </p:sp>
      <p:pic>
        <p:nvPicPr>
          <p:cNvPr id="16" name="Picture 15">
            <a:extLst>
              <a:ext uri="{FF2B5EF4-FFF2-40B4-BE49-F238E27FC236}">
                <a16:creationId xmlns:a16="http://schemas.microsoft.com/office/drawing/2014/main" id="{7C87DBCA-0B79-3847-89B7-9F3E6E3899AE}"/>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4490169" y="1883800"/>
            <a:ext cx="719507" cy="378203"/>
          </a:xfrm>
          <a:prstGeom prst="rect">
            <a:avLst/>
          </a:prstGeom>
        </p:spPr>
      </p:pic>
      <p:sp>
        <p:nvSpPr>
          <p:cNvPr id="17" name="TextBox 16">
            <a:extLst>
              <a:ext uri="{FF2B5EF4-FFF2-40B4-BE49-F238E27FC236}">
                <a16:creationId xmlns:a16="http://schemas.microsoft.com/office/drawing/2014/main" id="{3235123B-1276-BE4B-B574-F8CB4C323DDF}"/>
              </a:ext>
            </a:extLst>
          </p:cNvPr>
          <p:cNvSpPr txBox="1"/>
          <p:nvPr/>
        </p:nvSpPr>
        <p:spPr>
          <a:xfrm>
            <a:off x="2935703" y="1258334"/>
            <a:ext cx="1170513" cy="24820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13" b="0" i="0" u="none" strike="noStrike" kern="0" cap="none" spc="0" normalizeH="0" baseline="0" noProof="0" dirty="0" err="1">
                <a:ln>
                  <a:noFill/>
                </a:ln>
                <a:solidFill>
                  <a:srgbClr val="C8D2D2">
                    <a:lumMod val="25000"/>
                  </a:srgbClr>
                </a:solidFill>
                <a:effectLst/>
                <a:uLnTx/>
                <a:uFillTx/>
              </a:rPr>
              <a:t>ContainerMetrics</a:t>
            </a:r>
            <a:endParaRPr kumimoji="0" lang="en-US" sz="1013" b="0" i="0" u="none" strike="noStrike" kern="0" cap="none" spc="0" normalizeH="0" baseline="0" noProof="0" dirty="0">
              <a:ln>
                <a:noFill/>
              </a:ln>
              <a:solidFill>
                <a:srgbClr val="C8D2D2">
                  <a:lumMod val="25000"/>
                </a:srgbClr>
              </a:solidFill>
              <a:effectLst/>
              <a:uLnTx/>
              <a:uFillTx/>
            </a:endParaRPr>
          </a:p>
        </p:txBody>
      </p:sp>
      <p:sp>
        <p:nvSpPr>
          <p:cNvPr id="18" name="Can 17">
            <a:extLst>
              <a:ext uri="{FF2B5EF4-FFF2-40B4-BE49-F238E27FC236}">
                <a16:creationId xmlns:a16="http://schemas.microsoft.com/office/drawing/2014/main" id="{F18D9605-F9BF-074A-9446-20A0C634AA4C}"/>
              </a:ext>
            </a:extLst>
          </p:cNvPr>
          <p:cNvSpPr/>
          <p:nvPr/>
        </p:nvSpPr>
        <p:spPr>
          <a:xfrm>
            <a:off x="7974002" y="1508235"/>
            <a:ext cx="790288" cy="429491"/>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Training Set</a:t>
            </a:r>
          </a:p>
        </p:txBody>
      </p:sp>
      <p:sp>
        <p:nvSpPr>
          <p:cNvPr id="19" name="Can 18">
            <a:extLst>
              <a:ext uri="{FF2B5EF4-FFF2-40B4-BE49-F238E27FC236}">
                <a16:creationId xmlns:a16="http://schemas.microsoft.com/office/drawing/2014/main" id="{2BBB0134-37A8-8B4B-ACE8-77E37C8D1EF5}"/>
              </a:ext>
            </a:extLst>
          </p:cNvPr>
          <p:cNvSpPr/>
          <p:nvPr/>
        </p:nvSpPr>
        <p:spPr>
          <a:xfrm>
            <a:off x="7989500" y="2142260"/>
            <a:ext cx="790288" cy="429491"/>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rPr>
              <a:t>Test Set</a:t>
            </a:r>
          </a:p>
        </p:txBody>
      </p:sp>
      <p:sp>
        <p:nvSpPr>
          <p:cNvPr id="21" name="Can 20">
            <a:extLst>
              <a:ext uri="{FF2B5EF4-FFF2-40B4-BE49-F238E27FC236}">
                <a16:creationId xmlns:a16="http://schemas.microsoft.com/office/drawing/2014/main" id="{872459E6-3944-534F-9508-504FDFA12DEB}"/>
              </a:ext>
            </a:extLst>
          </p:cNvPr>
          <p:cNvSpPr/>
          <p:nvPr/>
        </p:nvSpPr>
        <p:spPr>
          <a:xfrm>
            <a:off x="5359938" y="2711235"/>
            <a:ext cx="1025363" cy="91439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srgbClr val="4178BE">
                    <a:lumMod val="25000"/>
                  </a:srgbClr>
                </a:solidFill>
                <a:effectLst/>
                <a:uLnTx/>
                <a:uFillTx/>
                <a:latin typeface="Arial"/>
                <a:ea typeface="+mn-ea"/>
                <a:cs typeface="+mn-cs"/>
              </a:rPr>
              <a:t>Maintenanc</a:t>
            </a:r>
            <a:r>
              <a:rPr lang="en-US" sz="1050" dirty="0">
                <a:solidFill>
                  <a:srgbClr val="4178BE">
                    <a:lumMod val="25000"/>
                  </a:srgbClr>
                </a:solidFill>
                <a:latin typeface="Arial"/>
              </a:rPr>
              <a:t>e Manual Transcript Notes</a:t>
            </a:r>
            <a:endParaRPr kumimoji="0" lang="en-US" sz="1050" b="0" i="0" u="none" strike="noStrike" kern="1200" cap="none" spc="0" normalizeH="0" baseline="0" noProof="0" dirty="0">
              <a:ln>
                <a:noFill/>
              </a:ln>
              <a:solidFill>
                <a:srgbClr val="4178BE">
                  <a:lumMod val="25000"/>
                </a:srgbClr>
              </a:solidFill>
              <a:effectLst/>
              <a:uLnTx/>
              <a:uFillTx/>
              <a:latin typeface="Arial"/>
              <a:ea typeface="+mn-ea"/>
              <a:cs typeface="+mn-cs"/>
            </a:endParaRPr>
          </a:p>
        </p:txBody>
      </p:sp>
      <p:cxnSp>
        <p:nvCxnSpPr>
          <p:cNvPr id="22" name="Elbow Connector 21">
            <a:extLst>
              <a:ext uri="{FF2B5EF4-FFF2-40B4-BE49-F238E27FC236}">
                <a16:creationId xmlns:a16="http://schemas.microsoft.com/office/drawing/2014/main" id="{6E580208-131C-2B43-BE6C-83FB55E839A8}"/>
              </a:ext>
            </a:extLst>
          </p:cNvPr>
          <p:cNvCxnSpPr>
            <a:cxnSpLocks/>
            <a:stCxn id="7" idx="0"/>
            <a:endCxn id="48" idx="1"/>
          </p:cNvCxnSpPr>
          <p:nvPr/>
        </p:nvCxnSpPr>
        <p:spPr>
          <a:xfrm rot="16200000" flipH="1">
            <a:off x="4561166" y="18131"/>
            <a:ext cx="400254" cy="3353924"/>
          </a:xfrm>
          <a:prstGeom prst="bentConnector4">
            <a:avLst>
              <a:gd name="adj1" fmla="val -152056"/>
              <a:gd name="adj2" fmla="val 8359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7795ACB1-0595-4040-A6B1-FB79FF2161D9}"/>
              </a:ext>
            </a:extLst>
          </p:cNvPr>
          <p:cNvCxnSpPr>
            <a:cxnSpLocks/>
            <a:endCxn id="18" idx="2"/>
          </p:cNvCxnSpPr>
          <p:nvPr/>
        </p:nvCxnSpPr>
        <p:spPr>
          <a:xfrm>
            <a:off x="7678891" y="1478888"/>
            <a:ext cx="295111" cy="244093"/>
          </a:xfrm>
          <a:prstGeom prst="bentConnector3">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408B555F-FAEF-814B-A0C0-F45DE281A81A}"/>
              </a:ext>
            </a:extLst>
          </p:cNvPr>
          <p:cNvCxnSpPr>
            <a:cxnSpLocks/>
            <a:stCxn id="48" idx="3"/>
            <a:endCxn id="19" idx="2"/>
          </p:cNvCxnSpPr>
          <p:nvPr/>
        </p:nvCxnSpPr>
        <p:spPr>
          <a:xfrm>
            <a:off x="7678891" y="1895220"/>
            <a:ext cx="310609" cy="461786"/>
          </a:xfrm>
          <a:prstGeom prst="bentConnector3">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4" name="Folded Corner 33">
            <a:extLst>
              <a:ext uri="{FF2B5EF4-FFF2-40B4-BE49-F238E27FC236}">
                <a16:creationId xmlns:a16="http://schemas.microsoft.com/office/drawing/2014/main" id="{0F69F2E9-A0AF-2D46-85E8-40181D3E595C}"/>
              </a:ext>
            </a:extLst>
          </p:cNvPr>
          <p:cNvSpPr/>
          <p:nvPr/>
        </p:nvSpPr>
        <p:spPr>
          <a:xfrm>
            <a:off x="6779514" y="2908566"/>
            <a:ext cx="570301" cy="660400"/>
          </a:xfrm>
          <a:prstGeom prst="foldedCorner">
            <a:avLst/>
          </a:prstGeom>
          <a:solidFill>
            <a:srgbClr val="8AA4F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prstClr val="white"/>
                </a:solidFill>
                <a:effectLst/>
                <a:uLnTx/>
                <a:uFillTx/>
                <a:latin typeface="Arial"/>
                <a:ea typeface="+mn-ea"/>
                <a:cs typeface="+mn-cs"/>
              </a:rPr>
              <a:t>Model</a:t>
            </a:r>
          </a:p>
        </p:txBody>
      </p:sp>
      <p:cxnSp>
        <p:nvCxnSpPr>
          <p:cNvPr id="36" name="Elbow Connector 35">
            <a:extLst>
              <a:ext uri="{FF2B5EF4-FFF2-40B4-BE49-F238E27FC236}">
                <a16:creationId xmlns:a16="http://schemas.microsoft.com/office/drawing/2014/main" id="{3091F208-AE5C-7A40-ACC7-D86038FCC396}"/>
              </a:ext>
            </a:extLst>
          </p:cNvPr>
          <p:cNvCxnSpPr>
            <a:cxnSpLocks/>
            <a:stCxn id="48" idx="2"/>
            <a:endCxn id="34" idx="0"/>
          </p:cNvCxnSpPr>
          <p:nvPr/>
        </p:nvCxnSpPr>
        <p:spPr>
          <a:xfrm rot="16200000" flipH="1">
            <a:off x="6831702" y="2675603"/>
            <a:ext cx="459834" cy="6092"/>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Elbow Connector 36">
            <a:extLst>
              <a:ext uri="{FF2B5EF4-FFF2-40B4-BE49-F238E27FC236}">
                <a16:creationId xmlns:a16="http://schemas.microsoft.com/office/drawing/2014/main" id="{6C25CDFD-122B-2749-A5F8-B8E9B5EE0428}"/>
              </a:ext>
            </a:extLst>
          </p:cNvPr>
          <p:cNvCxnSpPr>
            <a:cxnSpLocks/>
            <a:stCxn id="21" idx="1"/>
          </p:cNvCxnSpPr>
          <p:nvPr/>
        </p:nvCxnSpPr>
        <p:spPr>
          <a:xfrm rot="5400000" flipH="1" flipV="1">
            <a:off x="5901399" y="2227332"/>
            <a:ext cx="455125" cy="51268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Rounded Rectangle 47">
            <a:extLst>
              <a:ext uri="{FF2B5EF4-FFF2-40B4-BE49-F238E27FC236}">
                <a16:creationId xmlns:a16="http://schemas.microsoft.com/office/drawing/2014/main" id="{1F54B8BB-72D0-D84C-AA1C-D1D48E95E285}"/>
              </a:ext>
            </a:extLst>
          </p:cNvPr>
          <p:cNvSpPr/>
          <p:nvPr/>
        </p:nvSpPr>
        <p:spPr>
          <a:xfrm>
            <a:off x="6438255" y="1341708"/>
            <a:ext cx="1240636" cy="110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Jupiter notebook</a:t>
            </a:r>
          </a:p>
        </p:txBody>
      </p:sp>
      <p:sp>
        <p:nvSpPr>
          <p:cNvPr id="54" name="Rectangle 53">
            <a:extLst>
              <a:ext uri="{FF2B5EF4-FFF2-40B4-BE49-F238E27FC236}">
                <a16:creationId xmlns:a16="http://schemas.microsoft.com/office/drawing/2014/main" id="{B59D21E4-0D17-D846-A1CE-B876075004E1}"/>
              </a:ext>
            </a:extLst>
          </p:cNvPr>
          <p:cNvSpPr/>
          <p:nvPr/>
        </p:nvSpPr>
        <p:spPr>
          <a:xfrm>
            <a:off x="945397" y="2711236"/>
            <a:ext cx="914400" cy="914400"/>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Simulator </a:t>
            </a:r>
          </a:p>
          <a:p>
            <a:pPr marL="0" marR="0" indent="0" algn="l" defTabSz="685800" rtl="0" eaLnBrk="1" fontAlgn="auto" latinLnBrk="0" hangingPunct="1">
              <a:lnSpc>
                <a:spcPct val="100000"/>
              </a:lnSpc>
              <a:spcBef>
                <a:spcPts val="0"/>
              </a:spcBef>
              <a:spcAft>
                <a:spcPts val="0"/>
              </a:spcAft>
              <a:buClrTx/>
              <a:buSzTx/>
              <a:buFontTx/>
              <a:buNone/>
              <a:tabLst/>
            </a:pPr>
            <a:endParaRPr lang="en-US" sz="1000" dirty="0">
              <a:solidFill>
                <a:prstClr val="white"/>
              </a:solidFill>
              <a:latin typeface="Arial"/>
            </a:endParaRPr>
          </a:p>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Create Container Metrics</a:t>
            </a:r>
          </a:p>
        </p:txBody>
      </p:sp>
      <p:cxnSp>
        <p:nvCxnSpPr>
          <p:cNvPr id="55" name="Elbow Connector 54">
            <a:extLst>
              <a:ext uri="{FF2B5EF4-FFF2-40B4-BE49-F238E27FC236}">
                <a16:creationId xmlns:a16="http://schemas.microsoft.com/office/drawing/2014/main" id="{6A9ED0BC-1622-1E4C-87B9-3439B6F6A352}"/>
              </a:ext>
            </a:extLst>
          </p:cNvPr>
          <p:cNvCxnSpPr>
            <a:cxnSpLocks/>
            <a:stCxn id="54" idx="0"/>
            <a:endCxn id="14" idx="2"/>
          </p:cNvCxnSpPr>
          <p:nvPr/>
        </p:nvCxnSpPr>
        <p:spPr>
          <a:xfrm rot="5400000" flipH="1" flipV="1">
            <a:off x="2550354" y="895843"/>
            <a:ext cx="667636" cy="2963151"/>
          </a:xfrm>
          <a:prstGeom prst="bentConnector3">
            <a:avLst>
              <a:gd name="adj1" fmla="val 500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9B5D4BE6-1579-EC43-B82E-294042A8DEBF}"/>
              </a:ext>
            </a:extLst>
          </p:cNvPr>
          <p:cNvSpPr txBox="1"/>
          <p:nvPr/>
        </p:nvSpPr>
        <p:spPr>
          <a:xfrm>
            <a:off x="410978" y="4107244"/>
            <a:ext cx="1983235" cy="715581"/>
          </a:xfrm>
          <a:prstGeom prst="rect">
            <a:avLst/>
          </a:prstGeom>
          <a:noFill/>
        </p:spPr>
        <p:txBody>
          <a:bodyPr wrap="none" rtlCol="0">
            <a:spAutoFit/>
          </a:bodyPr>
          <a:lstStyle/>
          <a:p>
            <a:r>
              <a:rPr lang="en-US" dirty="0"/>
              <a:t>Predictive maintenance</a:t>
            </a:r>
          </a:p>
          <a:p>
            <a:endParaRPr lang="en-US" dirty="0"/>
          </a:p>
          <a:p>
            <a:r>
              <a:rPr lang="en-US" dirty="0"/>
              <a:t>Data Scientist focus </a:t>
            </a:r>
          </a:p>
        </p:txBody>
      </p:sp>
      <p:sp>
        <p:nvSpPr>
          <p:cNvPr id="82" name="TextBox 81">
            <a:extLst>
              <a:ext uri="{FF2B5EF4-FFF2-40B4-BE49-F238E27FC236}">
                <a16:creationId xmlns:a16="http://schemas.microsoft.com/office/drawing/2014/main" id="{06BE8F6D-DB9C-874A-9383-2E3701B705E9}"/>
              </a:ext>
            </a:extLst>
          </p:cNvPr>
          <p:cNvSpPr txBox="1"/>
          <p:nvPr/>
        </p:nvSpPr>
        <p:spPr>
          <a:xfrm>
            <a:off x="7391380" y="2955924"/>
            <a:ext cx="1146196" cy="715581"/>
          </a:xfrm>
          <a:prstGeom prst="rect">
            <a:avLst/>
          </a:prstGeom>
          <a:noFill/>
        </p:spPr>
        <p:txBody>
          <a:bodyPr wrap="square" rtlCol="0">
            <a:spAutoFit/>
          </a:bodyPr>
          <a:lstStyle/>
          <a:p>
            <a:r>
              <a:rPr lang="en-US" dirty="0"/>
              <a:t>Scoring risk of failure in next x hours</a:t>
            </a:r>
          </a:p>
        </p:txBody>
      </p:sp>
    </p:spTree>
    <p:extLst>
      <p:ext uri="{BB962C8B-B14F-4D97-AF65-F5344CB8AC3E}">
        <p14:creationId xmlns:p14="http://schemas.microsoft.com/office/powerpoint/2010/main" val="5171739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19688A1-8D63-814F-B34D-0A23D3419284}"/>
              </a:ext>
            </a:extLst>
          </p:cNvPr>
          <p:cNvSpPr>
            <a:spLocks noGrp="1"/>
          </p:cNvSpPr>
          <p:nvPr>
            <p:ph type="title"/>
          </p:nvPr>
        </p:nvSpPr>
        <p:spPr/>
        <p:txBody>
          <a:bodyPr/>
          <a:lstStyle/>
          <a:p>
            <a:r>
              <a:rPr lang="en-GB" dirty="0"/>
              <a:t>IBM Streaming Analytics</a:t>
            </a:r>
            <a:endParaRPr lang="en-US" dirty="0"/>
          </a:p>
        </p:txBody>
      </p:sp>
      <p:sp>
        <p:nvSpPr>
          <p:cNvPr id="2" name="Slide Number Placeholder 1">
            <a:extLst>
              <a:ext uri="{FF2B5EF4-FFF2-40B4-BE49-F238E27FC236}">
                <a16:creationId xmlns:a16="http://schemas.microsoft.com/office/drawing/2014/main" id="{70997411-1B2D-1F46-A858-6C73B69ABD50}"/>
              </a:ext>
            </a:extLst>
          </p:cNvPr>
          <p:cNvSpPr>
            <a:spLocks noGrp="1"/>
          </p:cNvSpPr>
          <p:nvPr>
            <p:ph type="sldNum" sz="quarter" idx="10"/>
          </p:nvPr>
        </p:nvSpPr>
        <p:spPr/>
        <p:txBody>
          <a:bodyPr/>
          <a:lstStyle/>
          <a:p>
            <a:fld id="{D0BE6F14-FF48-0F4F-A8AA-2E3F25371E4A}" type="slidenum">
              <a:rPr lang="en-US" smtClean="0"/>
              <a:pPr/>
              <a:t>76</a:t>
            </a:fld>
            <a:endParaRPr lang="en-US"/>
          </a:p>
        </p:txBody>
      </p:sp>
      <p:pic>
        <p:nvPicPr>
          <p:cNvPr id="118" name="Picture 27" descr="strems">
            <a:extLst>
              <a:ext uri="{FF2B5EF4-FFF2-40B4-BE49-F238E27FC236}">
                <a16:creationId xmlns:a16="http://schemas.microsoft.com/office/drawing/2014/main" id="{832BD575-1992-C949-8F7D-ACA85F155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9320" y="1189249"/>
            <a:ext cx="5057270" cy="3112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7" descr="wht-spot">
            <a:extLst>
              <a:ext uri="{FF2B5EF4-FFF2-40B4-BE49-F238E27FC236}">
                <a16:creationId xmlns:a16="http://schemas.microsoft.com/office/drawing/2014/main" id="{D218C84A-3E56-B949-9FA0-58105EA50E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185" y="1942091"/>
            <a:ext cx="2059186"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32" descr="rfid-tags-shadow">
            <a:extLst>
              <a:ext uri="{FF2B5EF4-FFF2-40B4-BE49-F238E27FC236}">
                <a16:creationId xmlns:a16="http://schemas.microsoft.com/office/drawing/2014/main" id="{8D8EE329-5871-1343-A0BC-897F8EBB49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4591" y="3503821"/>
            <a:ext cx="376833" cy="41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35" descr="facebook-shadow">
            <a:extLst>
              <a:ext uri="{FF2B5EF4-FFF2-40B4-BE49-F238E27FC236}">
                <a16:creationId xmlns:a16="http://schemas.microsoft.com/office/drawing/2014/main" id="{C3ADEC2E-7EED-994B-BEE0-8D97D7E56B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4591" y="2168834"/>
            <a:ext cx="514350" cy="20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3">
            <a:extLst>
              <a:ext uri="{FF2B5EF4-FFF2-40B4-BE49-F238E27FC236}">
                <a16:creationId xmlns:a16="http://schemas.microsoft.com/office/drawing/2014/main" id="{72A4ADFE-95A9-3A44-BE4D-D63007794FE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86517" y="1293722"/>
            <a:ext cx="616148" cy="41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3" name="Group 7">
            <a:extLst>
              <a:ext uri="{FF2B5EF4-FFF2-40B4-BE49-F238E27FC236}">
                <a16:creationId xmlns:a16="http://schemas.microsoft.com/office/drawing/2014/main" id="{20BCA6E3-7DA8-AD48-B777-171150D9D82C}"/>
              </a:ext>
            </a:extLst>
          </p:cNvPr>
          <p:cNvGrpSpPr>
            <a:grpSpLocks/>
          </p:cNvGrpSpPr>
          <p:nvPr/>
        </p:nvGrpSpPr>
        <p:grpSpPr bwMode="auto">
          <a:xfrm>
            <a:off x="1394592" y="2303669"/>
            <a:ext cx="612577" cy="634008"/>
            <a:chOff x="2363" y="3682"/>
            <a:chExt cx="820" cy="849"/>
          </a:xfrm>
        </p:grpSpPr>
        <p:pic>
          <p:nvPicPr>
            <p:cNvPr id="124" name="Picture 8" descr="Twitter.png">
              <a:extLst>
                <a:ext uri="{FF2B5EF4-FFF2-40B4-BE49-F238E27FC236}">
                  <a16:creationId xmlns:a16="http://schemas.microsoft.com/office/drawing/2014/main" id="{39934B42-3445-FE4E-87DD-F6667B9D50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r="61218" b="29"/>
            <a:stretch>
              <a:fillRect/>
            </a:stretch>
          </p:blipFill>
          <p:spPr bwMode="auto">
            <a:xfrm>
              <a:off x="2437" y="3969"/>
              <a:ext cx="503"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Picture 9" descr="Twitter.png">
              <a:extLst>
                <a:ext uri="{FF2B5EF4-FFF2-40B4-BE49-F238E27FC236}">
                  <a16:creationId xmlns:a16="http://schemas.microsoft.com/office/drawing/2014/main" id="{E6AF0AEF-400B-CE41-96AA-9B96B4A97A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36777" t="10674" b="48767"/>
            <a:stretch>
              <a:fillRect/>
            </a:stretch>
          </p:blipFill>
          <p:spPr bwMode="auto">
            <a:xfrm>
              <a:off x="2363" y="3682"/>
              <a:ext cx="820"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6" name="Picture 46" descr="datamart">
            <a:extLst>
              <a:ext uri="{FF2B5EF4-FFF2-40B4-BE49-F238E27FC236}">
                <a16:creationId xmlns:a16="http://schemas.microsoft.com/office/drawing/2014/main" id="{0D2D7A23-5CAF-2749-951D-5639988AC6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4592" y="1242823"/>
            <a:ext cx="372368" cy="49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Picture 47" descr="server_database">
            <a:extLst>
              <a:ext uri="{FF2B5EF4-FFF2-40B4-BE49-F238E27FC236}">
                <a16:creationId xmlns:a16="http://schemas.microsoft.com/office/drawing/2014/main" id="{C5A5FAA3-D257-2448-98EE-6E31BAB54E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94592" y="3627051"/>
            <a:ext cx="332185" cy="41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44" descr="cellphone">
            <a:extLst>
              <a:ext uri="{FF2B5EF4-FFF2-40B4-BE49-F238E27FC236}">
                <a16:creationId xmlns:a16="http://schemas.microsoft.com/office/drawing/2014/main" id="{128031A0-C795-0A45-902C-AA0998ABD5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94592" y="3332372"/>
            <a:ext cx="399158" cy="38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45" descr="telco">
            <a:extLst>
              <a:ext uri="{FF2B5EF4-FFF2-40B4-BE49-F238E27FC236}">
                <a16:creationId xmlns:a16="http://schemas.microsoft.com/office/drawing/2014/main" id="{C2621295-A0E9-2045-87D2-A29C6F2B3A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94592" y="1538394"/>
            <a:ext cx="25806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26" descr="camescope-256">
            <a:extLst>
              <a:ext uri="{FF2B5EF4-FFF2-40B4-BE49-F238E27FC236}">
                <a16:creationId xmlns:a16="http://schemas.microsoft.com/office/drawing/2014/main" id="{CB9D66D6-DF64-8141-9486-3C3193600E3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94592" y="2818023"/>
            <a:ext cx="400943" cy="400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 name="Picture 46" descr="datamart">
            <a:extLst>
              <a:ext uri="{FF2B5EF4-FFF2-40B4-BE49-F238E27FC236}">
                <a16:creationId xmlns:a16="http://schemas.microsoft.com/office/drawing/2014/main" id="{75F15D32-385A-2442-B3D6-66234ADD29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4592" y="3118057"/>
            <a:ext cx="372368" cy="49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Picture 47" descr="server_database">
            <a:extLst>
              <a:ext uri="{FF2B5EF4-FFF2-40B4-BE49-F238E27FC236}">
                <a16:creationId xmlns:a16="http://schemas.microsoft.com/office/drawing/2014/main" id="{DFBF447C-E0DA-F445-94C9-28F734DC37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94592" y="1723242"/>
            <a:ext cx="332185" cy="41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16" descr="Growth">
            <a:extLst>
              <a:ext uri="{FF2B5EF4-FFF2-40B4-BE49-F238E27FC236}">
                <a16:creationId xmlns:a16="http://schemas.microsoft.com/office/drawing/2014/main" id="{CFC9E290-7ABA-8544-A27B-A2B0EA2D4B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42681" y="2151582"/>
            <a:ext cx="1234249" cy="1009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Rectangle 2">
            <a:extLst>
              <a:ext uri="{FF2B5EF4-FFF2-40B4-BE49-F238E27FC236}">
                <a16:creationId xmlns:a16="http://schemas.microsoft.com/office/drawing/2014/main" id="{378C6496-2B04-4145-B904-4BE91C814EF4}"/>
              </a:ext>
            </a:extLst>
          </p:cNvPr>
          <p:cNvSpPr>
            <a:spLocks noChangeAspect="1" noChangeArrowheads="1"/>
          </p:cNvSpPr>
          <p:nvPr/>
        </p:nvSpPr>
        <p:spPr bwMode="black">
          <a:xfrm>
            <a:off x="1961925" y="1961062"/>
            <a:ext cx="2246116" cy="1318022"/>
          </a:xfrm>
          <a:prstGeom prst="rect">
            <a:avLst/>
          </a:prstGeom>
          <a:solidFill>
            <a:srgbClr val="666699">
              <a:alpha val="50196"/>
            </a:srgbClr>
          </a:solidFill>
          <a:ln w="9525">
            <a:miter lim="800000"/>
            <a:headEnd/>
            <a:tailEnd/>
          </a:ln>
          <a:scene3d>
            <a:camera prst="legacyPerspectiveTopRight"/>
            <a:lightRig rig="legacyFlat3" dir="b"/>
          </a:scene3d>
          <a:sp3d extrusionH="146050" prstMaterial="legacyMatte">
            <a:bevelT w="12700" h="12700" prst="angle"/>
            <a:bevelB w="12700" h="6350" prst="angle"/>
            <a:extrusionClr>
              <a:srgbClr val="666699"/>
            </a:extrusionClr>
            <a:contourClr>
              <a:srgbClr val="666699"/>
            </a:contourClr>
          </a:sp3d>
        </p:spPr>
        <p:txBody>
          <a:bodyPr wrap="none" lIns="68522" tIns="34262" rIns="68522" bIns="34262" anchor="ctr">
            <a:flatTx/>
          </a:bodyP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35" name="Rectangle 5">
            <a:extLst>
              <a:ext uri="{FF2B5EF4-FFF2-40B4-BE49-F238E27FC236}">
                <a16:creationId xmlns:a16="http://schemas.microsoft.com/office/drawing/2014/main" id="{7597FD48-1637-AE47-A354-42A463538F46}"/>
              </a:ext>
            </a:extLst>
          </p:cNvPr>
          <p:cNvSpPr>
            <a:spLocks noChangeAspect="1" noChangeArrowheads="1"/>
          </p:cNvSpPr>
          <p:nvPr/>
        </p:nvSpPr>
        <p:spPr bwMode="black">
          <a:xfrm>
            <a:off x="4352373" y="2195018"/>
            <a:ext cx="687050" cy="837009"/>
          </a:xfrm>
          <a:prstGeom prst="rect">
            <a:avLst/>
          </a:prstGeom>
          <a:solidFill>
            <a:srgbClr val="666699">
              <a:alpha val="50196"/>
            </a:srgbClr>
          </a:solidFill>
          <a:ln w="9525">
            <a:miter lim="800000"/>
            <a:headEnd/>
            <a:tailEnd/>
          </a:ln>
          <a:scene3d>
            <a:camera prst="legacyPerspectiveTopRight"/>
            <a:lightRig rig="legacyFlat3" dir="b"/>
          </a:scene3d>
          <a:sp3d extrusionH="146050" prstMaterial="legacyMatte">
            <a:bevelT w="12700" h="12700" prst="angle"/>
            <a:bevelB w="12700" h="6350" prst="angle"/>
            <a:extrusionClr>
              <a:srgbClr val="666699"/>
            </a:extrusionClr>
            <a:contourClr>
              <a:srgbClr val="666699"/>
            </a:contourClr>
          </a:sp3d>
        </p:spPr>
        <p:txBody>
          <a:bodyPr wrap="none" lIns="68522" tIns="34262" rIns="68522" bIns="34262" anchor="ctr">
            <a:flatTx/>
          </a:bodyP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36" name="Rectangle 7">
            <a:extLst>
              <a:ext uri="{FF2B5EF4-FFF2-40B4-BE49-F238E27FC236}">
                <a16:creationId xmlns:a16="http://schemas.microsoft.com/office/drawing/2014/main" id="{330ECA2B-8E1A-F14C-B584-5B3230D8E8AB}"/>
              </a:ext>
            </a:extLst>
          </p:cNvPr>
          <p:cNvSpPr>
            <a:spLocks noChangeAspect="1" noChangeArrowheads="1"/>
          </p:cNvSpPr>
          <p:nvPr/>
        </p:nvSpPr>
        <p:spPr bwMode="black">
          <a:xfrm>
            <a:off x="5146550" y="2190202"/>
            <a:ext cx="1489710" cy="1308497"/>
          </a:xfrm>
          <a:prstGeom prst="rect">
            <a:avLst/>
          </a:prstGeom>
          <a:solidFill>
            <a:srgbClr val="666699">
              <a:alpha val="50196"/>
            </a:srgbClr>
          </a:solidFill>
          <a:ln w="9525">
            <a:miter lim="800000"/>
            <a:headEnd/>
            <a:tailEnd/>
          </a:ln>
          <a:scene3d>
            <a:camera prst="legacyPerspectiveTopRight"/>
            <a:lightRig rig="legacyFlat3" dir="b"/>
          </a:scene3d>
          <a:sp3d extrusionH="146050" prstMaterial="legacyMatte">
            <a:bevelT w="12700" h="12700" prst="angle"/>
            <a:bevelB w="12700" h="6350" prst="angle"/>
            <a:extrusionClr>
              <a:srgbClr val="666699"/>
            </a:extrusionClr>
            <a:contourClr>
              <a:srgbClr val="666699"/>
            </a:contourClr>
          </a:sp3d>
        </p:spPr>
        <p:txBody>
          <a:bodyPr wrap="none" lIns="68522" tIns="34262" rIns="68522" bIns="34262" anchor="ctr">
            <a:flatTx/>
          </a:bodyP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cxnSp>
        <p:nvCxnSpPr>
          <p:cNvPr id="137" name="AutoShape 8">
            <a:extLst>
              <a:ext uri="{FF2B5EF4-FFF2-40B4-BE49-F238E27FC236}">
                <a16:creationId xmlns:a16="http://schemas.microsoft.com/office/drawing/2014/main" id="{A01AFBF8-8955-9D4A-B3BA-1719314F50B6}"/>
              </a:ext>
            </a:extLst>
          </p:cNvPr>
          <p:cNvCxnSpPr>
            <a:cxnSpLocks noChangeAspect="1" noChangeShapeType="1"/>
            <a:stCxn id="183" idx="1"/>
            <a:endCxn id="196" idx="3"/>
          </p:cNvCxnSpPr>
          <p:nvPr/>
        </p:nvCxnSpPr>
        <p:spPr bwMode="black">
          <a:xfrm flipH="1" flipV="1">
            <a:off x="4887944" y="2596206"/>
            <a:ext cx="344091" cy="10119"/>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138" name="AutoShape 9">
            <a:extLst>
              <a:ext uri="{FF2B5EF4-FFF2-40B4-BE49-F238E27FC236}">
                <a16:creationId xmlns:a16="http://schemas.microsoft.com/office/drawing/2014/main" id="{CAC1785B-941C-1343-B434-58DBA938BC62}"/>
              </a:ext>
            </a:extLst>
          </p:cNvPr>
          <p:cNvCxnSpPr>
            <a:cxnSpLocks noChangeAspect="1" noChangeShapeType="1"/>
            <a:stCxn id="183" idx="3"/>
            <a:endCxn id="206" idx="1"/>
          </p:cNvCxnSpPr>
          <p:nvPr/>
        </p:nvCxnSpPr>
        <p:spPr bwMode="black">
          <a:xfrm>
            <a:off x="5545168" y="2606326"/>
            <a:ext cx="252416" cy="1787"/>
          </a:xfrm>
          <a:prstGeom prst="straightConnector1">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39" name="AutoShape 10">
            <a:extLst>
              <a:ext uri="{FF2B5EF4-FFF2-40B4-BE49-F238E27FC236}">
                <a16:creationId xmlns:a16="http://schemas.microsoft.com/office/drawing/2014/main" id="{B97DECD2-8AE0-3643-8A03-68C914CC3A77}"/>
              </a:ext>
            </a:extLst>
          </p:cNvPr>
          <p:cNvCxnSpPr>
            <a:cxnSpLocks noChangeAspect="1" noChangeShapeType="1"/>
            <a:stCxn id="196" idx="3"/>
            <a:endCxn id="209" idx="1"/>
          </p:cNvCxnSpPr>
          <p:nvPr/>
        </p:nvCxnSpPr>
        <p:spPr bwMode="black">
          <a:xfrm>
            <a:off x="4887944" y="2596207"/>
            <a:ext cx="441723" cy="626269"/>
          </a:xfrm>
          <a:prstGeom prst="curvedConnector3">
            <a:avLst>
              <a:gd name="adj1" fmla="val 50000"/>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40" name="AutoShape 13">
            <a:extLst>
              <a:ext uri="{FF2B5EF4-FFF2-40B4-BE49-F238E27FC236}">
                <a16:creationId xmlns:a16="http://schemas.microsoft.com/office/drawing/2014/main" id="{8D400D3C-6CB6-B248-915D-BECEE0A3D0B7}"/>
              </a:ext>
            </a:extLst>
          </p:cNvPr>
          <p:cNvCxnSpPr>
            <a:cxnSpLocks noChangeAspect="1" noChangeShapeType="1"/>
            <a:stCxn id="212" idx="1"/>
            <a:endCxn id="209" idx="3"/>
          </p:cNvCxnSpPr>
          <p:nvPr/>
        </p:nvCxnSpPr>
        <p:spPr bwMode="black">
          <a:xfrm flipH="1">
            <a:off x="5643993" y="3219601"/>
            <a:ext cx="631901" cy="2874"/>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141" name="AutoShape 15">
            <a:extLst>
              <a:ext uri="{FF2B5EF4-FFF2-40B4-BE49-F238E27FC236}">
                <a16:creationId xmlns:a16="http://schemas.microsoft.com/office/drawing/2014/main" id="{3E8386A3-92B7-D64E-B1AA-DD80CFD6E950}"/>
              </a:ext>
            </a:extLst>
          </p:cNvPr>
          <p:cNvCxnSpPr>
            <a:cxnSpLocks noChangeAspect="1" noChangeShapeType="1"/>
            <a:stCxn id="210" idx="0"/>
            <a:endCxn id="207" idx="2"/>
          </p:cNvCxnSpPr>
          <p:nvPr/>
        </p:nvCxnSpPr>
        <p:spPr bwMode="black">
          <a:xfrm flipV="1">
            <a:off x="5564816" y="2690919"/>
            <a:ext cx="235092" cy="394087"/>
          </a:xfrm>
          <a:prstGeom prst="curvedConnector3">
            <a:avLst>
              <a:gd name="adj1" fmla="val 50000"/>
            </a:avLst>
          </a:prstGeom>
          <a:noFill/>
          <a:ln w="25400">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42" name="AutoShape 16">
            <a:extLst>
              <a:ext uri="{FF2B5EF4-FFF2-40B4-BE49-F238E27FC236}">
                <a16:creationId xmlns:a16="http://schemas.microsoft.com/office/drawing/2014/main" id="{D40BC0EC-D06B-344D-BDD8-4A560C6FA854}"/>
              </a:ext>
            </a:extLst>
          </p:cNvPr>
          <p:cNvCxnSpPr>
            <a:cxnSpLocks noChangeAspect="1" noChangeShapeType="1"/>
            <a:stCxn id="213" idx="1"/>
            <a:endCxn id="206" idx="3"/>
          </p:cNvCxnSpPr>
          <p:nvPr/>
        </p:nvCxnSpPr>
        <p:spPr bwMode="black">
          <a:xfrm rot="10800000">
            <a:off x="6110721" y="2608114"/>
            <a:ext cx="182149" cy="538265"/>
          </a:xfrm>
          <a:prstGeom prst="curvedConnector3">
            <a:avLst>
              <a:gd name="adj1" fmla="val 50000"/>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sp>
        <p:nvSpPr>
          <p:cNvPr id="143" name="Rectangle 17">
            <a:extLst>
              <a:ext uri="{FF2B5EF4-FFF2-40B4-BE49-F238E27FC236}">
                <a16:creationId xmlns:a16="http://schemas.microsoft.com/office/drawing/2014/main" id="{E75CBDFF-A47F-7A4C-B023-131FCE391B54}"/>
              </a:ext>
            </a:extLst>
          </p:cNvPr>
          <p:cNvSpPr>
            <a:spLocks noChangeAspect="1" noChangeArrowheads="1"/>
          </p:cNvSpPr>
          <p:nvPr/>
        </p:nvSpPr>
        <p:spPr bwMode="auto">
          <a:xfrm>
            <a:off x="4891517" y="2524766"/>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44" name="Rectangle 21">
            <a:extLst>
              <a:ext uri="{FF2B5EF4-FFF2-40B4-BE49-F238E27FC236}">
                <a16:creationId xmlns:a16="http://schemas.microsoft.com/office/drawing/2014/main" id="{987C554A-3100-5E49-96B5-6A7ED63EB457}"/>
              </a:ext>
            </a:extLst>
          </p:cNvPr>
          <p:cNvSpPr>
            <a:spLocks noChangeAspect="1" noChangeArrowheads="1"/>
          </p:cNvSpPr>
          <p:nvPr/>
        </p:nvSpPr>
        <p:spPr bwMode="auto">
          <a:xfrm>
            <a:off x="5541597" y="2517625"/>
            <a:ext cx="57150" cy="5596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45" name="Rectangle 22">
            <a:extLst>
              <a:ext uri="{FF2B5EF4-FFF2-40B4-BE49-F238E27FC236}">
                <a16:creationId xmlns:a16="http://schemas.microsoft.com/office/drawing/2014/main" id="{200CD82D-0044-8047-9503-7506078B1BF3}"/>
              </a:ext>
            </a:extLst>
          </p:cNvPr>
          <p:cNvSpPr>
            <a:spLocks noChangeAspect="1" noChangeArrowheads="1"/>
          </p:cNvSpPr>
          <p:nvPr/>
        </p:nvSpPr>
        <p:spPr bwMode="auto">
          <a:xfrm>
            <a:off x="6108338" y="2528338"/>
            <a:ext cx="5834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46" name="Rectangle 23">
            <a:extLst>
              <a:ext uri="{FF2B5EF4-FFF2-40B4-BE49-F238E27FC236}">
                <a16:creationId xmlns:a16="http://schemas.microsoft.com/office/drawing/2014/main" id="{5818FE33-3F75-BB40-B0D5-AF1C846CF53A}"/>
              </a:ext>
            </a:extLst>
          </p:cNvPr>
          <p:cNvSpPr>
            <a:spLocks noChangeAspect="1" noChangeArrowheads="1"/>
          </p:cNvSpPr>
          <p:nvPr/>
        </p:nvSpPr>
        <p:spPr bwMode="auto">
          <a:xfrm>
            <a:off x="5605892" y="3133179"/>
            <a:ext cx="55959" cy="5834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47" name="Rectangle 24">
            <a:extLst>
              <a:ext uri="{FF2B5EF4-FFF2-40B4-BE49-F238E27FC236}">
                <a16:creationId xmlns:a16="http://schemas.microsoft.com/office/drawing/2014/main" id="{CE3C4532-A083-E442-8B4C-425C45F7C742}"/>
              </a:ext>
            </a:extLst>
          </p:cNvPr>
          <p:cNvSpPr>
            <a:spLocks noChangeAspect="1" noChangeArrowheads="1"/>
          </p:cNvSpPr>
          <p:nvPr/>
        </p:nvSpPr>
        <p:spPr bwMode="auto">
          <a:xfrm>
            <a:off x="4891517" y="2639066"/>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48" name="Rectangle 25">
            <a:extLst>
              <a:ext uri="{FF2B5EF4-FFF2-40B4-BE49-F238E27FC236}">
                <a16:creationId xmlns:a16="http://schemas.microsoft.com/office/drawing/2014/main" id="{31D77136-0810-6A44-8544-52323844E5E7}"/>
              </a:ext>
            </a:extLst>
          </p:cNvPr>
          <p:cNvSpPr>
            <a:spLocks noChangeAspect="1" noChangeArrowheads="1"/>
          </p:cNvSpPr>
          <p:nvPr/>
        </p:nvSpPr>
        <p:spPr bwMode="auto">
          <a:xfrm>
            <a:off x="5502306" y="2984350"/>
            <a:ext cx="57150" cy="54769"/>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49" name="Rectangle 26">
            <a:extLst>
              <a:ext uri="{FF2B5EF4-FFF2-40B4-BE49-F238E27FC236}">
                <a16:creationId xmlns:a16="http://schemas.microsoft.com/office/drawing/2014/main" id="{95660499-BC60-394A-A92B-42DDC2B3026B}"/>
              </a:ext>
            </a:extLst>
          </p:cNvPr>
          <p:cNvSpPr>
            <a:spLocks noChangeAspect="1" noChangeArrowheads="1"/>
          </p:cNvSpPr>
          <p:nvPr/>
        </p:nvSpPr>
        <p:spPr bwMode="black">
          <a:xfrm>
            <a:off x="6314611" y="3102327"/>
            <a:ext cx="113109" cy="11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50" name="Rectangle 27">
            <a:extLst>
              <a:ext uri="{FF2B5EF4-FFF2-40B4-BE49-F238E27FC236}">
                <a16:creationId xmlns:a16="http://schemas.microsoft.com/office/drawing/2014/main" id="{EB80003D-15AE-B842-A544-2E5DDB9688F2}"/>
              </a:ext>
            </a:extLst>
          </p:cNvPr>
          <p:cNvSpPr>
            <a:spLocks noChangeAspect="1" noChangeArrowheads="1"/>
          </p:cNvSpPr>
          <p:nvPr/>
        </p:nvSpPr>
        <p:spPr bwMode="black">
          <a:xfrm>
            <a:off x="6314611" y="3215434"/>
            <a:ext cx="113109"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51" name="Line 28">
            <a:extLst>
              <a:ext uri="{FF2B5EF4-FFF2-40B4-BE49-F238E27FC236}">
                <a16:creationId xmlns:a16="http://schemas.microsoft.com/office/drawing/2014/main" id="{6572F47B-B85E-D443-9ED4-8EDB67A23B3B}"/>
              </a:ext>
            </a:extLst>
          </p:cNvPr>
          <p:cNvSpPr>
            <a:spLocks noChangeAspect="1" noChangeShapeType="1"/>
          </p:cNvSpPr>
          <p:nvPr/>
        </p:nvSpPr>
        <p:spPr bwMode="black">
          <a:xfrm>
            <a:off x="6593219" y="3221282"/>
            <a:ext cx="612875" cy="0"/>
          </a:xfrm>
          <a:prstGeom prst="line">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txBody>
          <a:bodyPr lIns="68531" tIns="34266" rIns="68531" bIns="34266" anchor="ctr"/>
          <a:lstStyle/>
          <a:p>
            <a:pPr hangingPunct="0">
              <a:defRPr/>
            </a:pPr>
            <a:endParaRPr lang="en-US" kern="0">
              <a:solidFill>
                <a:srgbClr val="000000"/>
              </a:solidFill>
              <a:latin typeface="Arial"/>
              <a:cs typeface="Arial"/>
              <a:sym typeface="Arial"/>
            </a:endParaRPr>
          </a:p>
        </p:txBody>
      </p:sp>
      <p:sp>
        <p:nvSpPr>
          <p:cNvPr id="152" name="Oval 30">
            <a:extLst>
              <a:ext uri="{FF2B5EF4-FFF2-40B4-BE49-F238E27FC236}">
                <a16:creationId xmlns:a16="http://schemas.microsoft.com/office/drawing/2014/main" id="{AE256406-4EF0-1247-8A2E-E57D062E6030}"/>
              </a:ext>
            </a:extLst>
          </p:cNvPr>
          <p:cNvSpPr>
            <a:spLocks noChangeAspect="1" noChangeArrowheads="1"/>
          </p:cNvSpPr>
          <p:nvPr/>
        </p:nvSpPr>
        <p:spPr bwMode="black">
          <a:xfrm>
            <a:off x="5235608" y="2460475"/>
            <a:ext cx="291704" cy="288131"/>
          </a:xfrm>
          <a:prstGeom prst="ellipse">
            <a:avLst/>
          </a:prstGeom>
          <a:solidFill>
            <a:srgbClr val="FF00FF"/>
          </a:solidFill>
          <a:ln w="9525">
            <a:solidFill>
              <a:srgbClr val="000000"/>
            </a:solidFill>
            <a:round/>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525" b="0" kern="0">
              <a:solidFill>
                <a:srgbClr val="000000"/>
              </a:solidFill>
              <a:ea typeface="MS PGothic" panose="020B0600070205080204" pitchFamily="34" charset="-128"/>
              <a:sym typeface="Arial"/>
            </a:endParaRPr>
          </a:p>
        </p:txBody>
      </p:sp>
      <p:sp>
        <p:nvSpPr>
          <p:cNvPr id="153" name="Oval 31">
            <a:extLst>
              <a:ext uri="{FF2B5EF4-FFF2-40B4-BE49-F238E27FC236}">
                <a16:creationId xmlns:a16="http://schemas.microsoft.com/office/drawing/2014/main" id="{0782DA33-101F-0F41-882E-ACA4D596C438}"/>
              </a:ext>
            </a:extLst>
          </p:cNvPr>
          <p:cNvSpPr>
            <a:spLocks noChangeAspect="1" noChangeArrowheads="1"/>
          </p:cNvSpPr>
          <p:nvPr/>
        </p:nvSpPr>
        <p:spPr bwMode="black">
          <a:xfrm>
            <a:off x="5334430" y="3072457"/>
            <a:ext cx="289322" cy="289322"/>
          </a:xfrm>
          <a:prstGeom prst="ellipse">
            <a:avLst/>
          </a:prstGeom>
          <a:solidFill>
            <a:srgbClr val="FF00FF"/>
          </a:solidFill>
          <a:ln w="9525">
            <a:solidFill>
              <a:srgbClr val="000000"/>
            </a:solidFill>
            <a:round/>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525" b="0" kern="0">
              <a:solidFill>
                <a:srgbClr val="000000"/>
              </a:solidFill>
              <a:ea typeface="MS PGothic" panose="020B0600070205080204" pitchFamily="34" charset="-128"/>
              <a:sym typeface="Arial"/>
            </a:endParaRPr>
          </a:p>
        </p:txBody>
      </p:sp>
      <p:sp>
        <p:nvSpPr>
          <p:cNvPr id="154" name="Oval 34">
            <a:extLst>
              <a:ext uri="{FF2B5EF4-FFF2-40B4-BE49-F238E27FC236}">
                <a16:creationId xmlns:a16="http://schemas.microsoft.com/office/drawing/2014/main" id="{46121EA3-74C8-B548-AEB7-E5880E048C1C}"/>
              </a:ext>
            </a:extLst>
          </p:cNvPr>
          <p:cNvSpPr>
            <a:spLocks noChangeAspect="1" noChangeArrowheads="1"/>
          </p:cNvSpPr>
          <p:nvPr/>
        </p:nvSpPr>
        <p:spPr bwMode="black">
          <a:xfrm>
            <a:off x="5803537" y="2460475"/>
            <a:ext cx="290513" cy="288131"/>
          </a:xfrm>
          <a:prstGeom prst="ellipse">
            <a:avLst/>
          </a:prstGeom>
          <a:solidFill>
            <a:srgbClr val="FF00FF"/>
          </a:solidFill>
          <a:ln w="9525">
            <a:solidFill>
              <a:srgbClr val="000000"/>
            </a:solidFill>
            <a:round/>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525" b="0" kern="0">
              <a:solidFill>
                <a:srgbClr val="000000"/>
              </a:solidFill>
              <a:ea typeface="MS PGothic" panose="020B0600070205080204" pitchFamily="34" charset="-128"/>
              <a:sym typeface="Arial"/>
            </a:endParaRPr>
          </a:p>
        </p:txBody>
      </p:sp>
      <p:sp>
        <p:nvSpPr>
          <p:cNvPr id="155" name="Oval 35">
            <a:extLst>
              <a:ext uri="{FF2B5EF4-FFF2-40B4-BE49-F238E27FC236}">
                <a16:creationId xmlns:a16="http://schemas.microsoft.com/office/drawing/2014/main" id="{4F2F7E2D-932A-BE44-84F6-B25D400FD8B3}"/>
              </a:ext>
            </a:extLst>
          </p:cNvPr>
          <p:cNvSpPr>
            <a:spLocks noChangeAspect="1" noChangeArrowheads="1"/>
          </p:cNvSpPr>
          <p:nvPr/>
        </p:nvSpPr>
        <p:spPr bwMode="black">
          <a:xfrm>
            <a:off x="6305089" y="3068991"/>
            <a:ext cx="288131" cy="288131"/>
          </a:xfrm>
          <a:prstGeom prst="ellipse">
            <a:avLst/>
          </a:prstGeom>
          <a:solidFill>
            <a:srgbClr val="FF00FF"/>
          </a:solidFill>
          <a:ln w="9525">
            <a:solidFill>
              <a:srgbClr val="000000"/>
            </a:solidFill>
            <a:round/>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300" b="0" kern="0">
              <a:solidFill>
                <a:srgbClr val="000000"/>
              </a:solidFill>
              <a:ea typeface="MS PGothic" panose="020B0600070205080204" pitchFamily="34" charset="-128"/>
              <a:sym typeface="Arial"/>
            </a:endParaRPr>
          </a:p>
        </p:txBody>
      </p:sp>
      <p:cxnSp>
        <p:nvCxnSpPr>
          <p:cNvPr id="156" name="AutoShape 36">
            <a:extLst>
              <a:ext uri="{FF2B5EF4-FFF2-40B4-BE49-F238E27FC236}">
                <a16:creationId xmlns:a16="http://schemas.microsoft.com/office/drawing/2014/main" id="{2339E881-B961-5548-8649-D828022BDB2E}"/>
              </a:ext>
            </a:extLst>
          </p:cNvPr>
          <p:cNvCxnSpPr>
            <a:cxnSpLocks noChangeAspect="1" noChangeShapeType="1"/>
            <a:stCxn id="189" idx="1"/>
          </p:cNvCxnSpPr>
          <p:nvPr/>
        </p:nvCxnSpPr>
        <p:spPr bwMode="black">
          <a:xfrm flipH="1">
            <a:off x="1822028" y="2156916"/>
            <a:ext cx="226218" cy="596"/>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157" name="AutoShape 37">
            <a:extLst>
              <a:ext uri="{FF2B5EF4-FFF2-40B4-BE49-F238E27FC236}">
                <a16:creationId xmlns:a16="http://schemas.microsoft.com/office/drawing/2014/main" id="{5D1B7C8E-DBF1-744A-9AC7-A2A03A11E781}"/>
              </a:ext>
            </a:extLst>
          </p:cNvPr>
          <p:cNvCxnSpPr>
            <a:cxnSpLocks noChangeAspect="1" noChangeShapeType="1"/>
            <a:stCxn id="190" idx="1"/>
          </p:cNvCxnSpPr>
          <p:nvPr/>
        </p:nvCxnSpPr>
        <p:spPr bwMode="black">
          <a:xfrm flipH="1">
            <a:off x="2360192" y="2156916"/>
            <a:ext cx="275031" cy="596"/>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158" name="AutoShape 38">
            <a:extLst>
              <a:ext uri="{FF2B5EF4-FFF2-40B4-BE49-F238E27FC236}">
                <a16:creationId xmlns:a16="http://schemas.microsoft.com/office/drawing/2014/main" id="{A20275E8-DDF3-5B45-975B-90FFF69D0289}"/>
              </a:ext>
            </a:extLst>
          </p:cNvPr>
          <p:cNvCxnSpPr>
            <a:cxnSpLocks noChangeAspect="1" noChangeShapeType="1"/>
            <a:stCxn id="190" idx="3"/>
            <a:endCxn id="191" idx="1"/>
          </p:cNvCxnSpPr>
          <p:nvPr/>
        </p:nvCxnSpPr>
        <p:spPr bwMode="black">
          <a:xfrm flipV="1">
            <a:off x="2949548" y="2155728"/>
            <a:ext cx="266700" cy="1188"/>
          </a:xfrm>
          <a:prstGeom prst="straightConnector1">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59" name="AutoShape 39">
            <a:extLst>
              <a:ext uri="{FF2B5EF4-FFF2-40B4-BE49-F238E27FC236}">
                <a16:creationId xmlns:a16="http://schemas.microsoft.com/office/drawing/2014/main" id="{662D80DC-ACAB-8241-BF16-C10E8F36383D}"/>
              </a:ext>
            </a:extLst>
          </p:cNvPr>
          <p:cNvCxnSpPr>
            <a:cxnSpLocks noChangeAspect="1" noChangeShapeType="1"/>
            <a:stCxn id="189" idx="3"/>
            <a:endCxn id="203" idx="1"/>
          </p:cNvCxnSpPr>
          <p:nvPr/>
        </p:nvCxnSpPr>
        <p:spPr bwMode="black">
          <a:xfrm>
            <a:off x="2360190" y="2156917"/>
            <a:ext cx="844154" cy="456607"/>
          </a:xfrm>
          <a:prstGeom prst="curvedConnector3">
            <a:avLst>
              <a:gd name="adj1" fmla="val 50000"/>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60" name="AutoShape 40">
            <a:extLst>
              <a:ext uri="{FF2B5EF4-FFF2-40B4-BE49-F238E27FC236}">
                <a16:creationId xmlns:a16="http://schemas.microsoft.com/office/drawing/2014/main" id="{94A7ACA9-24D9-6D49-ADAC-80FE16811A06}"/>
              </a:ext>
            </a:extLst>
          </p:cNvPr>
          <p:cNvCxnSpPr>
            <a:cxnSpLocks noChangeAspect="1" noChangeShapeType="1"/>
            <a:stCxn id="194" idx="1"/>
          </p:cNvCxnSpPr>
          <p:nvPr/>
        </p:nvCxnSpPr>
        <p:spPr bwMode="black">
          <a:xfrm flipH="1" flipV="1">
            <a:off x="1822028" y="3019525"/>
            <a:ext cx="226218" cy="2"/>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161" name="AutoShape 41">
            <a:extLst>
              <a:ext uri="{FF2B5EF4-FFF2-40B4-BE49-F238E27FC236}">
                <a16:creationId xmlns:a16="http://schemas.microsoft.com/office/drawing/2014/main" id="{B061E4A5-CCD6-A24A-A44B-783339823575}"/>
              </a:ext>
            </a:extLst>
          </p:cNvPr>
          <p:cNvCxnSpPr>
            <a:cxnSpLocks noChangeAspect="1" noChangeShapeType="1"/>
          </p:cNvCxnSpPr>
          <p:nvPr/>
        </p:nvCxnSpPr>
        <p:spPr bwMode="black">
          <a:xfrm flipH="1">
            <a:off x="2360192" y="3019524"/>
            <a:ext cx="332185" cy="0"/>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162" name="AutoShape 42">
            <a:extLst>
              <a:ext uri="{FF2B5EF4-FFF2-40B4-BE49-F238E27FC236}">
                <a16:creationId xmlns:a16="http://schemas.microsoft.com/office/drawing/2014/main" id="{CB09511D-3C22-BD45-9E97-D0E658312425}"/>
              </a:ext>
            </a:extLst>
          </p:cNvPr>
          <p:cNvCxnSpPr>
            <a:cxnSpLocks noChangeAspect="1" noChangeShapeType="1"/>
          </p:cNvCxnSpPr>
          <p:nvPr/>
        </p:nvCxnSpPr>
        <p:spPr bwMode="black">
          <a:xfrm>
            <a:off x="3006698" y="3019524"/>
            <a:ext cx="332184" cy="0"/>
          </a:xfrm>
          <a:prstGeom prst="straightConnector1">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63" name="AutoShape 43">
            <a:extLst>
              <a:ext uri="{FF2B5EF4-FFF2-40B4-BE49-F238E27FC236}">
                <a16:creationId xmlns:a16="http://schemas.microsoft.com/office/drawing/2014/main" id="{48AC4721-C2F4-4B4A-B387-822B392143D0}"/>
              </a:ext>
            </a:extLst>
          </p:cNvPr>
          <p:cNvCxnSpPr>
            <a:cxnSpLocks noChangeAspect="1" noChangeShapeType="1"/>
          </p:cNvCxnSpPr>
          <p:nvPr/>
        </p:nvCxnSpPr>
        <p:spPr bwMode="black">
          <a:xfrm flipH="1">
            <a:off x="3518669" y="2146796"/>
            <a:ext cx="335756" cy="0"/>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164" name="AutoShape 44">
            <a:extLst>
              <a:ext uri="{FF2B5EF4-FFF2-40B4-BE49-F238E27FC236}">
                <a16:creationId xmlns:a16="http://schemas.microsoft.com/office/drawing/2014/main" id="{5BADA0E6-7D62-FE4A-9D03-41FE09FB33BD}"/>
              </a:ext>
            </a:extLst>
          </p:cNvPr>
          <p:cNvCxnSpPr>
            <a:cxnSpLocks noChangeAspect="1" noChangeShapeType="1"/>
            <a:stCxn id="196" idx="1"/>
          </p:cNvCxnSpPr>
          <p:nvPr/>
        </p:nvCxnSpPr>
        <p:spPr bwMode="black">
          <a:xfrm flipH="1">
            <a:off x="3382997" y="2596206"/>
            <a:ext cx="1191813" cy="7487"/>
          </a:xfrm>
          <a:prstGeom prst="straightConnector1">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165" name="AutoShape 45">
            <a:extLst>
              <a:ext uri="{FF2B5EF4-FFF2-40B4-BE49-F238E27FC236}">
                <a16:creationId xmlns:a16="http://schemas.microsoft.com/office/drawing/2014/main" id="{6466305C-D734-5F4A-A2EF-C1603E1DDC36}"/>
              </a:ext>
            </a:extLst>
          </p:cNvPr>
          <p:cNvCxnSpPr>
            <a:cxnSpLocks noChangeAspect="1" noChangeShapeType="1"/>
            <a:stCxn id="198" idx="1"/>
          </p:cNvCxnSpPr>
          <p:nvPr/>
        </p:nvCxnSpPr>
        <p:spPr bwMode="black">
          <a:xfrm rot="10800000" flipV="1">
            <a:off x="3508017" y="2654546"/>
            <a:ext cx="1081681" cy="346469"/>
          </a:xfrm>
          <a:prstGeom prst="curvedConnector3">
            <a:avLst>
              <a:gd name="adj1" fmla="val 50000"/>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cxnSp>
        <p:nvCxnSpPr>
          <p:cNvPr id="166" name="AutoShape 46">
            <a:extLst>
              <a:ext uri="{FF2B5EF4-FFF2-40B4-BE49-F238E27FC236}">
                <a16:creationId xmlns:a16="http://schemas.microsoft.com/office/drawing/2014/main" id="{265A3BCF-1FDA-384D-9712-33045C93C97D}"/>
              </a:ext>
            </a:extLst>
          </p:cNvPr>
          <p:cNvCxnSpPr>
            <a:cxnSpLocks noChangeAspect="1" noChangeShapeType="1"/>
            <a:stCxn id="204" idx="0"/>
            <a:endCxn id="201" idx="2"/>
          </p:cNvCxnSpPr>
          <p:nvPr/>
        </p:nvCxnSpPr>
        <p:spPr bwMode="black">
          <a:xfrm flipV="1">
            <a:off x="3468719" y="2259529"/>
            <a:ext cx="423480" cy="248567"/>
          </a:xfrm>
          <a:prstGeom prst="curvedConnector3">
            <a:avLst>
              <a:gd name="adj1" fmla="val 50000"/>
            </a:avLst>
          </a:prstGeom>
          <a:noFill/>
          <a:ln w="25400">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167" name="AutoShape 47">
            <a:extLst>
              <a:ext uri="{FF2B5EF4-FFF2-40B4-BE49-F238E27FC236}">
                <a16:creationId xmlns:a16="http://schemas.microsoft.com/office/drawing/2014/main" id="{5478EFA4-E5B0-7C4D-850D-06A8FE057CCD}"/>
              </a:ext>
            </a:extLst>
          </p:cNvPr>
          <p:cNvCxnSpPr>
            <a:cxnSpLocks noChangeAspect="1" noChangeShapeType="1"/>
            <a:stCxn id="197" idx="1"/>
          </p:cNvCxnSpPr>
          <p:nvPr/>
        </p:nvCxnSpPr>
        <p:spPr bwMode="black">
          <a:xfrm rot="10800000">
            <a:off x="3767569" y="2147492"/>
            <a:ext cx="822128" cy="377871"/>
          </a:xfrm>
          <a:prstGeom prst="curvedConnector3">
            <a:avLst>
              <a:gd name="adj1" fmla="val 50000"/>
            </a:avLst>
          </a:prstGeom>
          <a:noFill/>
          <a:ln w="28575">
            <a:solidFill>
              <a:srgbClr val="0066FF"/>
            </a:solidFill>
            <a:round/>
            <a:headEnd type="triangle" w="med" len="med"/>
            <a:tailEnd/>
          </a:ln>
          <a:extLst>
            <a:ext uri="{909E8E84-426E-40DD-AFC4-6F175D3DCCD1}">
              <a14:hiddenFill xmlns:a14="http://schemas.microsoft.com/office/drawing/2010/main">
                <a:noFill/>
              </a14:hiddenFill>
            </a:ext>
          </a:extLst>
        </p:spPr>
      </p:cxnSp>
      <p:sp>
        <p:nvSpPr>
          <p:cNvPr id="168" name="Rectangle 48">
            <a:extLst>
              <a:ext uri="{FF2B5EF4-FFF2-40B4-BE49-F238E27FC236}">
                <a16:creationId xmlns:a16="http://schemas.microsoft.com/office/drawing/2014/main" id="{E5B797BB-D70A-184C-8F10-058CE078A1D6}"/>
              </a:ext>
            </a:extLst>
          </p:cNvPr>
          <p:cNvSpPr>
            <a:spLocks noChangeAspect="1" noChangeArrowheads="1"/>
          </p:cNvSpPr>
          <p:nvPr/>
        </p:nvSpPr>
        <p:spPr bwMode="auto">
          <a:xfrm>
            <a:off x="1726775" y="2059881"/>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69" name="Rectangle 49">
            <a:extLst>
              <a:ext uri="{FF2B5EF4-FFF2-40B4-BE49-F238E27FC236}">
                <a16:creationId xmlns:a16="http://schemas.microsoft.com/office/drawing/2014/main" id="{9498F589-327E-DF48-AFBD-9A99A99522B9}"/>
              </a:ext>
            </a:extLst>
          </p:cNvPr>
          <p:cNvSpPr>
            <a:spLocks noChangeAspect="1" noChangeArrowheads="1"/>
          </p:cNvSpPr>
          <p:nvPr/>
        </p:nvSpPr>
        <p:spPr bwMode="auto">
          <a:xfrm>
            <a:off x="2369714" y="2067024"/>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70" name="Rectangle 50">
            <a:extLst>
              <a:ext uri="{FF2B5EF4-FFF2-40B4-BE49-F238E27FC236}">
                <a16:creationId xmlns:a16="http://schemas.microsoft.com/office/drawing/2014/main" id="{1D94E318-A1D1-C14E-9888-1519039EC415}"/>
              </a:ext>
            </a:extLst>
          </p:cNvPr>
          <p:cNvSpPr>
            <a:spLocks noChangeAspect="1" noChangeArrowheads="1"/>
          </p:cNvSpPr>
          <p:nvPr/>
        </p:nvSpPr>
        <p:spPr bwMode="auto">
          <a:xfrm>
            <a:off x="1726775" y="2932608"/>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71" name="Rectangle 51">
            <a:extLst>
              <a:ext uri="{FF2B5EF4-FFF2-40B4-BE49-F238E27FC236}">
                <a16:creationId xmlns:a16="http://schemas.microsoft.com/office/drawing/2014/main" id="{3A036A2B-0663-9447-8523-45471C2E25E4}"/>
              </a:ext>
            </a:extLst>
          </p:cNvPr>
          <p:cNvSpPr>
            <a:spLocks noChangeAspect="1" noChangeArrowheads="1"/>
          </p:cNvSpPr>
          <p:nvPr/>
        </p:nvSpPr>
        <p:spPr bwMode="auto">
          <a:xfrm>
            <a:off x="2028005" y="2932608"/>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72" name="Rectangle 52">
            <a:extLst>
              <a:ext uri="{FF2B5EF4-FFF2-40B4-BE49-F238E27FC236}">
                <a16:creationId xmlns:a16="http://schemas.microsoft.com/office/drawing/2014/main" id="{F010CD5E-3A46-5F4F-B563-09BEAAF50B10}"/>
              </a:ext>
            </a:extLst>
          </p:cNvPr>
          <p:cNvSpPr>
            <a:spLocks noChangeAspect="1" noChangeArrowheads="1"/>
          </p:cNvSpPr>
          <p:nvPr/>
        </p:nvSpPr>
        <p:spPr bwMode="auto">
          <a:xfrm>
            <a:off x="3013841" y="2932608"/>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73" name="Rectangle 53">
            <a:extLst>
              <a:ext uri="{FF2B5EF4-FFF2-40B4-BE49-F238E27FC236}">
                <a16:creationId xmlns:a16="http://schemas.microsoft.com/office/drawing/2014/main" id="{9ACF580E-A813-C745-8C45-1401493254D1}"/>
              </a:ext>
            </a:extLst>
          </p:cNvPr>
          <p:cNvSpPr>
            <a:spLocks noChangeAspect="1" noChangeArrowheads="1"/>
          </p:cNvSpPr>
          <p:nvPr/>
        </p:nvSpPr>
        <p:spPr bwMode="auto">
          <a:xfrm>
            <a:off x="3631779" y="2932608"/>
            <a:ext cx="5596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74" name="Rectangle 54">
            <a:extLst>
              <a:ext uri="{FF2B5EF4-FFF2-40B4-BE49-F238E27FC236}">
                <a16:creationId xmlns:a16="http://schemas.microsoft.com/office/drawing/2014/main" id="{7ACE0DFE-00DE-444F-B7CD-63EE47BE128F}"/>
              </a:ext>
            </a:extLst>
          </p:cNvPr>
          <p:cNvSpPr>
            <a:spLocks noChangeAspect="1" noChangeArrowheads="1"/>
          </p:cNvSpPr>
          <p:nvPr/>
        </p:nvSpPr>
        <p:spPr bwMode="auto">
          <a:xfrm>
            <a:off x="2945975" y="2058690"/>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75" name="Rectangle 55">
            <a:extLst>
              <a:ext uri="{FF2B5EF4-FFF2-40B4-BE49-F238E27FC236}">
                <a16:creationId xmlns:a16="http://schemas.microsoft.com/office/drawing/2014/main" id="{F11DEB60-7CB9-8F40-8FE1-67F995E1DD01}"/>
              </a:ext>
            </a:extLst>
          </p:cNvPr>
          <p:cNvSpPr>
            <a:spLocks noChangeAspect="1" noChangeArrowheads="1"/>
          </p:cNvSpPr>
          <p:nvPr/>
        </p:nvSpPr>
        <p:spPr bwMode="auto">
          <a:xfrm>
            <a:off x="3519857" y="2062262"/>
            <a:ext cx="58341"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76" name="Rectangle 56">
            <a:extLst>
              <a:ext uri="{FF2B5EF4-FFF2-40B4-BE49-F238E27FC236}">
                <a16:creationId xmlns:a16="http://schemas.microsoft.com/office/drawing/2014/main" id="{6B98A6E1-2218-9A4F-9574-2BE9A7852A78}"/>
              </a:ext>
            </a:extLst>
          </p:cNvPr>
          <p:cNvSpPr>
            <a:spLocks noChangeAspect="1" noChangeArrowheads="1"/>
          </p:cNvSpPr>
          <p:nvPr/>
        </p:nvSpPr>
        <p:spPr bwMode="auto">
          <a:xfrm>
            <a:off x="4159226" y="2069406"/>
            <a:ext cx="5834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77" name="Rectangle 57">
            <a:extLst>
              <a:ext uri="{FF2B5EF4-FFF2-40B4-BE49-F238E27FC236}">
                <a16:creationId xmlns:a16="http://schemas.microsoft.com/office/drawing/2014/main" id="{3E05F16B-3305-0B4A-8306-AFB1C545DD4A}"/>
              </a:ext>
            </a:extLst>
          </p:cNvPr>
          <p:cNvSpPr>
            <a:spLocks noChangeAspect="1" noChangeArrowheads="1"/>
          </p:cNvSpPr>
          <p:nvPr/>
        </p:nvSpPr>
        <p:spPr bwMode="auto">
          <a:xfrm>
            <a:off x="3518666" y="2518271"/>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78" name="Rectangle 58">
            <a:extLst>
              <a:ext uri="{FF2B5EF4-FFF2-40B4-BE49-F238E27FC236}">
                <a16:creationId xmlns:a16="http://schemas.microsoft.com/office/drawing/2014/main" id="{38C9EDD4-2701-6F49-B360-8F5F907DB624}"/>
              </a:ext>
            </a:extLst>
          </p:cNvPr>
          <p:cNvSpPr>
            <a:spLocks noChangeAspect="1" noChangeArrowheads="1"/>
          </p:cNvSpPr>
          <p:nvPr/>
        </p:nvSpPr>
        <p:spPr bwMode="auto">
          <a:xfrm>
            <a:off x="2369714" y="2182515"/>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79" name="Rectangle 59">
            <a:extLst>
              <a:ext uri="{FF2B5EF4-FFF2-40B4-BE49-F238E27FC236}">
                <a16:creationId xmlns:a16="http://schemas.microsoft.com/office/drawing/2014/main" id="{0A8E6DBF-C9B2-724A-BF9E-2504890D75B8}"/>
              </a:ext>
            </a:extLst>
          </p:cNvPr>
          <p:cNvSpPr>
            <a:spLocks noChangeAspect="1" noChangeArrowheads="1"/>
          </p:cNvSpPr>
          <p:nvPr/>
        </p:nvSpPr>
        <p:spPr bwMode="auto">
          <a:xfrm>
            <a:off x="3416273" y="2368252"/>
            <a:ext cx="55959"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80" name="Rectangle 60">
            <a:extLst>
              <a:ext uri="{FF2B5EF4-FFF2-40B4-BE49-F238E27FC236}">
                <a16:creationId xmlns:a16="http://schemas.microsoft.com/office/drawing/2014/main" id="{3090511B-0BF2-4745-AE77-3951ED26D2FE}"/>
              </a:ext>
            </a:extLst>
          </p:cNvPr>
          <p:cNvSpPr>
            <a:spLocks noChangeAspect="1" noChangeArrowheads="1"/>
          </p:cNvSpPr>
          <p:nvPr/>
        </p:nvSpPr>
        <p:spPr bwMode="black">
          <a:xfrm>
            <a:off x="4587909" y="2479525"/>
            <a:ext cx="113110" cy="11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81" name="Rectangle 61">
            <a:extLst>
              <a:ext uri="{FF2B5EF4-FFF2-40B4-BE49-F238E27FC236}">
                <a16:creationId xmlns:a16="http://schemas.microsoft.com/office/drawing/2014/main" id="{19A215C0-8A6A-6344-81F9-56F88B740508}"/>
              </a:ext>
            </a:extLst>
          </p:cNvPr>
          <p:cNvSpPr>
            <a:spLocks noChangeAspect="1" noChangeArrowheads="1"/>
          </p:cNvSpPr>
          <p:nvPr/>
        </p:nvSpPr>
        <p:spPr bwMode="black">
          <a:xfrm>
            <a:off x="4587909" y="2592632"/>
            <a:ext cx="11311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82" name="Oval 62">
            <a:extLst>
              <a:ext uri="{FF2B5EF4-FFF2-40B4-BE49-F238E27FC236}">
                <a16:creationId xmlns:a16="http://schemas.microsoft.com/office/drawing/2014/main" id="{2E2C1E5A-6196-0F40-85E7-9D3AF4FCFF11}"/>
              </a:ext>
            </a:extLst>
          </p:cNvPr>
          <p:cNvSpPr>
            <a:spLocks noChangeAspect="1" noChangeArrowheads="1"/>
          </p:cNvSpPr>
          <p:nvPr/>
        </p:nvSpPr>
        <p:spPr bwMode="black">
          <a:xfrm>
            <a:off x="4578385" y="2446188"/>
            <a:ext cx="288131" cy="289322"/>
          </a:xfrm>
          <a:prstGeom prst="ellipse">
            <a:avLst/>
          </a:prstGeom>
          <a:solidFill>
            <a:srgbClr val="FF00FF"/>
          </a:solidFill>
          <a:ln w="9525">
            <a:solidFill>
              <a:srgbClr val="000000"/>
            </a:solidFill>
            <a:round/>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300" b="0" kern="0">
              <a:solidFill>
                <a:srgbClr val="000000"/>
              </a:solidFill>
              <a:ea typeface="MS PGothic" panose="020B0600070205080204" pitchFamily="34" charset="-128"/>
              <a:sym typeface="Arial"/>
            </a:endParaRPr>
          </a:p>
        </p:txBody>
      </p:sp>
      <p:pic>
        <p:nvPicPr>
          <p:cNvPr id="183" name="Picture 104" descr="orb">
            <a:extLst>
              <a:ext uri="{FF2B5EF4-FFF2-40B4-BE49-F238E27FC236}">
                <a16:creationId xmlns:a16="http://schemas.microsoft.com/office/drawing/2014/main" id="{E7457194-2CDD-7241-86DD-AFC057FCF49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l="5890"/>
          <a:stretch>
            <a:fillRect/>
          </a:stretch>
        </p:blipFill>
        <p:spPr bwMode="auto">
          <a:xfrm>
            <a:off x="5232035" y="2441424"/>
            <a:ext cx="313134" cy="32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Rectangle 29">
            <a:extLst>
              <a:ext uri="{FF2B5EF4-FFF2-40B4-BE49-F238E27FC236}">
                <a16:creationId xmlns:a16="http://schemas.microsoft.com/office/drawing/2014/main" id="{1A979D64-413D-7E4A-9781-D1D106E0B787}"/>
              </a:ext>
            </a:extLst>
          </p:cNvPr>
          <p:cNvSpPr>
            <a:spLocks noChangeAspect="1" noChangeArrowheads="1"/>
          </p:cNvSpPr>
          <p:nvPr/>
        </p:nvSpPr>
        <p:spPr bwMode="auto">
          <a:xfrm>
            <a:off x="6951297" y="3142701"/>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85" name="Rectangle 154">
            <a:extLst>
              <a:ext uri="{FF2B5EF4-FFF2-40B4-BE49-F238E27FC236}">
                <a16:creationId xmlns:a16="http://schemas.microsoft.com/office/drawing/2014/main" id="{D0BAF277-03E7-BE43-BF43-E87E1B17F923}"/>
              </a:ext>
            </a:extLst>
          </p:cNvPr>
          <p:cNvSpPr>
            <a:spLocks noChangeAspect="1" noChangeArrowheads="1"/>
          </p:cNvSpPr>
          <p:nvPr/>
        </p:nvSpPr>
        <p:spPr bwMode="auto">
          <a:xfrm>
            <a:off x="6442007" y="3138043"/>
            <a:ext cx="57150" cy="57150"/>
          </a:xfrm>
          <a:prstGeom prst="rect">
            <a:avLst/>
          </a:prstGeom>
          <a:solidFill>
            <a:srgbClr val="4B6BAF"/>
          </a:solidFill>
          <a:ln w="12700">
            <a:solidFill>
              <a:srgbClr val="4B6BAF"/>
            </a:solidFill>
            <a:miter lim="800000"/>
            <a:headEnd/>
            <a:tailEnd/>
          </a:ln>
        </p:spPr>
        <p:txBody>
          <a:bodyPr wrap="none" lIns="68522" tIns="34262" rIns="68522" bIns="34262" anchor="ct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endParaRPr lang="en-US" altLang="en-US" sz="1350" b="0" kern="0">
              <a:solidFill>
                <a:srgbClr val="000000"/>
              </a:solidFill>
              <a:ea typeface="MS PGothic" panose="020B0600070205080204" pitchFamily="34" charset="-128"/>
              <a:sym typeface="Arial"/>
            </a:endParaRPr>
          </a:p>
        </p:txBody>
      </p:sp>
      <p:sp>
        <p:nvSpPr>
          <p:cNvPr id="186" name="Text Box 140">
            <a:extLst>
              <a:ext uri="{FF2B5EF4-FFF2-40B4-BE49-F238E27FC236}">
                <a16:creationId xmlns:a16="http://schemas.microsoft.com/office/drawing/2014/main" id="{CEBD9C7C-9028-FD43-8CAC-D25EF6166B49}"/>
              </a:ext>
            </a:extLst>
          </p:cNvPr>
          <p:cNvSpPr txBox="1">
            <a:spLocks noChangeAspect="1" noChangeArrowheads="1"/>
          </p:cNvSpPr>
          <p:nvPr/>
        </p:nvSpPr>
        <p:spPr bwMode="auto">
          <a:xfrm>
            <a:off x="4308112" y="1913977"/>
            <a:ext cx="978694" cy="358303"/>
          </a:xfrm>
          <a:prstGeom prst="rect">
            <a:avLst/>
          </a:prstGeom>
          <a:solidFill>
            <a:srgbClr val="FFFF99"/>
          </a:solidFill>
          <a:ln>
            <a:noFill/>
          </a:ln>
          <a:effectLst>
            <a:prstShdw prst="shdw17" dist="17961" dir="2700000">
              <a:srgbClr val="E3953F">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r>
              <a:rPr lang="en-US" altLang="en-US" sz="1200" b="0" kern="0" dirty="0">
                <a:solidFill>
                  <a:srgbClr val="000000"/>
                </a:solidFill>
                <a:ea typeface="MS PGothic" panose="020B0600070205080204" pitchFamily="34" charset="-128"/>
                <a:sym typeface="Arial"/>
              </a:rPr>
              <a:t>Transform</a:t>
            </a:r>
            <a:br>
              <a:rPr lang="en-US" altLang="en-US" sz="1200" b="0" kern="0" dirty="0">
                <a:solidFill>
                  <a:srgbClr val="000000"/>
                </a:solidFill>
                <a:ea typeface="MS PGothic" panose="020B0600070205080204" pitchFamily="34" charset="-128"/>
                <a:sym typeface="Arial"/>
              </a:rPr>
            </a:br>
            <a:r>
              <a:rPr lang="en-US" altLang="en-US" sz="1200" b="0" kern="0" dirty="0">
                <a:solidFill>
                  <a:srgbClr val="000000"/>
                </a:solidFill>
                <a:ea typeface="MS PGothic" panose="020B0600070205080204" pitchFamily="34" charset="-128"/>
                <a:sym typeface="Arial"/>
              </a:rPr>
              <a:t>Correlate</a:t>
            </a:r>
          </a:p>
        </p:txBody>
      </p:sp>
      <p:sp>
        <p:nvSpPr>
          <p:cNvPr id="187" name="Text Box 142">
            <a:extLst>
              <a:ext uri="{FF2B5EF4-FFF2-40B4-BE49-F238E27FC236}">
                <a16:creationId xmlns:a16="http://schemas.microsoft.com/office/drawing/2014/main" id="{C1B0A44E-D863-5249-B85C-432801E14FF0}"/>
              </a:ext>
            </a:extLst>
          </p:cNvPr>
          <p:cNvSpPr txBox="1">
            <a:spLocks noChangeAspect="1" noChangeArrowheads="1"/>
          </p:cNvSpPr>
          <p:nvPr/>
        </p:nvSpPr>
        <p:spPr bwMode="auto">
          <a:xfrm>
            <a:off x="2687613" y="1734840"/>
            <a:ext cx="1033463" cy="179152"/>
          </a:xfrm>
          <a:prstGeom prst="rect">
            <a:avLst/>
          </a:prstGeom>
          <a:solidFill>
            <a:srgbClr val="FFFF99"/>
          </a:solidFill>
          <a:ln>
            <a:noFill/>
          </a:ln>
          <a:effectLst>
            <a:prstShdw prst="shdw17" dist="17961" dir="2700000">
              <a:srgbClr val="E3953F">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r>
              <a:rPr lang="en-US" altLang="en-US" sz="1200" b="0" kern="0">
                <a:solidFill>
                  <a:srgbClr val="000000"/>
                </a:solidFill>
                <a:ea typeface="MS PGothic" panose="020B0600070205080204" pitchFamily="34" charset="-128"/>
                <a:sym typeface="Arial"/>
              </a:rPr>
              <a:t>Filter / Sample</a:t>
            </a:r>
          </a:p>
        </p:txBody>
      </p:sp>
      <p:sp>
        <p:nvSpPr>
          <p:cNvPr id="188" name="Text Box 141">
            <a:extLst>
              <a:ext uri="{FF2B5EF4-FFF2-40B4-BE49-F238E27FC236}">
                <a16:creationId xmlns:a16="http://schemas.microsoft.com/office/drawing/2014/main" id="{D6B0E7C8-9B46-BC48-A932-FA7C431FB523}"/>
              </a:ext>
            </a:extLst>
          </p:cNvPr>
          <p:cNvSpPr txBox="1">
            <a:spLocks noChangeAspect="1" noChangeArrowheads="1"/>
          </p:cNvSpPr>
          <p:nvPr/>
        </p:nvSpPr>
        <p:spPr bwMode="auto">
          <a:xfrm>
            <a:off x="5829791" y="1915132"/>
            <a:ext cx="858440" cy="358303"/>
          </a:xfrm>
          <a:prstGeom prst="rect">
            <a:avLst/>
          </a:prstGeom>
          <a:solidFill>
            <a:srgbClr val="FFFF99"/>
          </a:solidFill>
          <a:ln>
            <a:noFill/>
          </a:ln>
          <a:effectLst>
            <a:prstShdw prst="shdw17" dist="17961" dir="2700000">
              <a:srgbClr val="E3953F">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defTabSz="449263" eaLnBrk="0" hangingPunct="0">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lgn="l" defTabSz="449263" eaLnBrk="0" hangingPunct="0">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lgn="l" defTabSz="449263" eaLnBrk="0" hangingPunct="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lgn="l" defTabSz="449263" eaLnBrk="0" hangingPunct="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lgn="l" defTabSz="449263" eaLnBrk="0" hangingPunct="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defTabSz="336947" eaLnBrk="1" hangingPunct="1">
              <a:lnSpc>
                <a:spcPct val="97000"/>
              </a:lnSpc>
              <a:buClr>
                <a:srgbClr val="000000"/>
              </a:buClr>
              <a:buNone/>
              <a:defRPr/>
            </a:pPr>
            <a:r>
              <a:rPr lang="en-US" altLang="en-US" sz="1200" b="0" kern="0" dirty="0">
                <a:solidFill>
                  <a:srgbClr val="000000"/>
                </a:solidFill>
                <a:ea typeface="MS PGothic" panose="020B0600070205080204" pitchFamily="34" charset="-128"/>
                <a:sym typeface="Arial"/>
              </a:rPr>
              <a:t>Classify</a:t>
            </a:r>
          </a:p>
          <a:p>
            <a:pPr algn="ctr" defTabSz="336947" eaLnBrk="1" hangingPunct="1">
              <a:lnSpc>
                <a:spcPct val="97000"/>
              </a:lnSpc>
              <a:buClr>
                <a:srgbClr val="000000"/>
              </a:buClr>
              <a:buNone/>
              <a:defRPr/>
            </a:pPr>
            <a:r>
              <a:rPr lang="en-US" altLang="en-US" sz="1200" b="0" kern="0" dirty="0">
                <a:solidFill>
                  <a:srgbClr val="000000"/>
                </a:solidFill>
                <a:ea typeface="MS PGothic" panose="020B0600070205080204" pitchFamily="34" charset="-128"/>
                <a:sym typeface="Arial"/>
              </a:rPr>
              <a:t>Annotate</a:t>
            </a:r>
          </a:p>
        </p:txBody>
      </p:sp>
      <p:pic>
        <p:nvPicPr>
          <p:cNvPr id="189" name="Picture 130" descr="orb">
            <a:extLst>
              <a:ext uri="{FF2B5EF4-FFF2-40B4-BE49-F238E27FC236}">
                <a16:creationId xmlns:a16="http://schemas.microsoft.com/office/drawing/2014/main" id="{5B540ECE-EFCF-CC4B-B547-762E8025711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l="5890"/>
          <a:stretch>
            <a:fillRect/>
          </a:stretch>
        </p:blipFill>
        <p:spPr bwMode="auto">
          <a:xfrm>
            <a:off x="2048247" y="1990824"/>
            <a:ext cx="311944" cy="33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 name="Picture 131" descr="orb">
            <a:extLst>
              <a:ext uri="{FF2B5EF4-FFF2-40B4-BE49-F238E27FC236}">
                <a16:creationId xmlns:a16="http://schemas.microsoft.com/office/drawing/2014/main" id="{86146845-3253-514B-A6BB-EF82F4A9F5D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l="5890"/>
          <a:stretch>
            <a:fillRect/>
          </a:stretch>
        </p:blipFill>
        <p:spPr bwMode="auto">
          <a:xfrm>
            <a:off x="2635223" y="1990824"/>
            <a:ext cx="314325" cy="33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132" descr="orb">
            <a:extLst>
              <a:ext uri="{FF2B5EF4-FFF2-40B4-BE49-F238E27FC236}">
                <a16:creationId xmlns:a16="http://schemas.microsoft.com/office/drawing/2014/main" id="{5343AE9D-FF92-8E40-9CF3-86527B7D396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l="5890"/>
          <a:stretch>
            <a:fillRect/>
          </a:stretch>
        </p:blipFill>
        <p:spPr bwMode="auto">
          <a:xfrm>
            <a:off x="3216248" y="1990827"/>
            <a:ext cx="313134" cy="329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134" descr="orb">
            <a:extLst>
              <a:ext uri="{FF2B5EF4-FFF2-40B4-BE49-F238E27FC236}">
                <a16:creationId xmlns:a16="http://schemas.microsoft.com/office/drawing/2014/main" id="{BF79647A-AC10-8149-A8FB-22A01DDE6B9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l="5890"/>
          <a:stretch>
            <a:fillRect/>
          </a:stretch>
        </p:blipFill>
        <p:spPr bwMode="auto">
          <a:xfrm>
            <a:off x="2692373" y="2854030"/>
            <a:ext cx="314325" cy="330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Picture 135" descr="orb">
            <a:extLst>
              <a:ext uri="{FF2B5EF4-FFF2-40B4-BE49-F238E27FC236}">
                <a16:creationId xmlns:a16="http://schemas.microsoft.com/office/drawing/2014/main" id="{2520A46B-865B-B74A-BDD5-E80422835DD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l="5890"/>
          <a:stretch>
            <a:fillRect/>
          </a:stretch>
        </p:blipFill>
        <p:spPr bwMode="auto">
          <a:xfrm>
            <a:off x="3338882" y="2854030"/>
            <a:ext cx="314325" cy="330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137" descr="orb">
            <a:extLst>
              <a:ext uri="{FF2B5EF4-FFF2-40B4-BE49-F238E27FC236}">
                <a16:creationId xmlns:a16="http://schemas.microsoft.com/office/drawing/2014/main" id="{F375504F-EA33-3C4A-8C9C-535131A6268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l="5890"/>
          <a:stretch>
            <a:fillRect/>
          </a:stretch>
        </p:blipFill>
        <p:spPr bwMode="auto">
          <a:xfrm>
            <a:off x="2048247" y="2854030"/>
            <a:ext cx="311944" cy="330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5" name="Group 194">
            <a:extLst>
              <a:ext uri="{FF2B5EF4-FFF2-40B4-BE49-F238E27FC236}">
                <a16:creationId xmlns:a16="http://schemas.microsoft.com/office/drawing/2014/main" id="{94325D63-C0FF-7443-89FB-383838942210}"/>
              </a:ext>
            </a:extLst>
          </p:cNvPr>
          <p:cNvGrpSpPr/>
          <p:nvPr/>
        </p:nvGrpSpPr>
        <p:grpSpPr>
          <a:xfrm>
            <a:off x="4574810" y="2430710"/>
            <a:ext cx="313134" cy="330994"/>
            <a:chOff x="4716463" y="2601916"/>
            <a:chExt cx="417512" cy="441325"/>
          </a:xfrm>
        </p:grpSpPr>
        <p:pic>
          <p:nvPicPr>
            <p:cNvPr id="196" name="Picture 103" descr="orb">
              <a:extLst>
                <a:ext uri="{FF2B5EF4-FFF2-40B4-BE49-F238E27FC236}">
                  <a16:creationId xmlns:a16="http://schemas.microsoft.com/office/drawing/2014/main" id="{268FE34F-D97B-2C47-9644-48F4CF76EA4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l="5890"/>
            <a:stretch>
              <a:fillRect/>
            </a:stretch>
          </p:blipFill>
          <p:spPr bwMode="auto">
            <a:xfrm>
              <a:off x="4716463" y="2601916"/>
              <a:ext cx="41751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 name="Rectangle 196">
              <a:extLst>
                <a:ext uri="{FF2B5EF4-FFF2-40B4-BE49-F238E27FC236}">
                  <a16:creationId xmlns:a16="http://schemas.microsoft.com/office/drawing/2014/main" id="{55969E9A-584B-0743-A448-416C7ED1C6F4}"/>
                </a:ext>
              </a:extLst>
            </p:cNvPr>
            <p:cNvSpPr/>
            <p:nvPr/>
          </p:nvSpPr>
          <p:spPr>
            <a:xfrm>
              <a:off x="4736312" y="2678115"/>
              <a:ext cx="78581" cy="100012"/>
            </a:xfrm>
            <a:prstGeom prst="rect">
              <a:avLst/>
            </a:prstGeom>
            <a:noFill/>
            <a:ln w="9525" cap="flat" cmpd="sng" algn="ctr">
              <a:noFill/>
              <a:prstDash val="solid"/>
            </a:ln>
            <a:effectLst/>
          </p:spPr>
          <p:txBody>
            <a:bodyPr rtlCol="0" anchor="ctr"/>
            <a:lstStyle/>
            <a:p>
              <a:pPr algn="ctr" hangingPunct="0">
                <a:defRPr/>
              </a:pPr>
              <a:endParaRPr lang="en-US" kern="0">
                <a:solidFill>
                  <a:srgbClr val="FFFFFF"/>
                </a:solidFill>
                <a:latin typeface="Calibri"/>
                <a:cs typeface="Calibri"/>
                <a:sym typeface="Arial"/>
              </a:endParaRPr>
            </a:p>
          </p:txBody>
        </p:sp>
        <p:sp>
          <p:nvSpPr>
            <p:cNvPr id="198" name="Rectangle 197">
              <a:extLst>
                <a:ext uri="{FF2B5EF4-FFF2-40B4-BE49-F238E27FC236}">
                  <a16:creationId xmlns:a16="http://schemas.microsoft.com/office/drawing/2014/main" id="{CADD1DF5-D983-C340-86FC-2C7B189FD509}"/>
                </a:ext>
              </a:extLst>
            </p:cNvPr>
            <p:cNvSpPr/>
            <p:nvPr/>
          </p:nvSpPr>
          <p:spPr>
            <a:xfrm>
              <a:off x="4736312" y="2850360"/>
              <a:ext cx="78581" cy="100012"/>
            </a:xfrm>
            <a:prstGeom prst="rect">
              <a:avLst/>
            </a:prstGeom>
            <a:noFill/>
            <a:ln w="9525" cap="flat" cmpd="sng" algn="ctr">
              <a:noFill/>
              <a:prstDash val="solid"/>
            </a:ln>
            <a:effectLst/>
          </p:spPr>
          <p:txBody>
            <a:bodyPr rtlCol="0" anchor="ctr"/>
            <a:lstStyle/>
            <a:p>
              <a:pPr algn="ctr" hangingPunct="0">
                <a:defRPr/>
              </a:pPr>
              <a:endParaRPr lang="en-US" kern="0">
                <a:solidFill>
                  <a:srgbClr val="FFFFFF"/>
                </a:solidFill>
                <a:latin typeface="Calibri"/>
                <a:cs typeface="Calibri"/>
                <a:sym typeface="Arial"/>
              </a:endParaRPr>
            </a:p>
          </p:txBody>
        </p:sp>
      </p:grpSp>
      <p:grpSp>
        <p:nvGrpSpPr>
          <p:cNvPr id="199" name="Group 198">
            <a:extLst>
              <a:ext uri="{FF2B5EF4-FFF2-40B4-BE49-F238E27FC236}">
                <a16:creationId xmlns:a16="http://schemas.microsoft.com/office/drawing/2014/main" id="{95B75749-A1EA-7240-853E-745998D11E21}"/>
              </a:ext>
            </a:extLst>
          </p:cNvPr>
          <p:cNvGrpSpPr/>
          <p:nvPr/>
        </p:nvGrpSpPr>
        <p:grpSpPr>
          <a:xfrm>
            <a:off x="3854423" y="1990827"/>
            <a:ext cx="314325" cy="329803"/>
            <a:chOff x="3598863" y="1998666"/>
            <a:chExt cx="419100" cy="439737"/>
          </a:xfrm>
        </p:grpSpPr>
        <p:pic>
          <p:nvPicPr>
            <p:cNvPr id="200" name="Picture 136" descr="orb">
              <a:extLst>
                <a:ext uri="{FF2B5EF4-FFF2-40B4-BE49-F238E27FC236}">
                  <a16:creationId xmlns:a16="http://schemas.microsoft.com/office/drawing/2014/main" id="{63236CEB-10F0-A549-8C4E-892A57BA86E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l="5890"/>
            <a:stretch>
              <a:fillRect/>
            </a:stretch>
          </p:blipFill>
          <p:spPr bwMode="auto">
            <a:xfrm>
              <a:off x="3598863" y="1998666"/>
              <a:ext cx="4191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Rectangle 200">
              <a:extLst>
                <a:ext uri="{FF2B5EF4-FFF2-40B4-BE49-F238E27FC236}">
                  <a16:creationId xmlns:a16="http://schemas.microsoft.com/office/drawing/2014/main" id="{1EDC0850-9B44-644E-848F-63114DF07D09}"/>
                </a:ext>
              </a:extLst>
            </p:cNvPr>
            <p:cNvSpPr/>
            <p:nvPr/>
          </p:nvSpPr>
          <p:spPr>
            <a:xfrm rot="2700000">
              <a:off x="3645301" y="2271571"/>
              <a:ext cx="78581" cy="100012"/>
            </a:xfrm>
            <a:prstGeom prst="rect">
              <a:avLst/>
            </a:prstGeom>
            <a:noFill/>
            <a:ln w="9525" cap="flat" cmpd="sng" algn="ctr">
              <a:noFill/>
              <a:prstDash val="solid"/>
            </a:ln>
            <a:effectLst/>
          </p:spPr>
          <p:txBody>
            <a:bodyPr rtlCol="0" anchor="ctr"/>
            <a:lstStyle/>
            <a:p>
              <a:pPr algn="ctr" hangingPunct="0">
                <a:defRPr/>
              </a:pPr>
              <a:endParaRPr lang="en-US" kern="0">
                <a:solidFill>
                  <a:srgbClr val="FFFFFF"/>
                </a:solidFill>
                <a:latin typeface="Calibri"/>
                <a:cs typeface="Calibri"/>
                <a:sym typeface="Arial"/>
              </a:endParaRPr>
            </a:p>
          </p:txBody>
        </p:sp>
      </p:grpSp>
      <p:grpSp>
        <p:nvGrpSpPr>
          <p:cNvPr id="202" name="Group 201">
            <a:extLst>
              <a:ext uri="{FF2B5EF4-FFF2-40B4-BE49-F238E27FC236}">
                <a16:creationId xmlns:a16="http://schemas.microsoft.com/office/drawing/2014/main" id="{508D479A-F0B0-F74A-9A0C-16FCF80CCE4C}"/>
              </a:ext>
            </a:extLst>
          </p:cNvPr>
          <p:cNvGrpSpPr/>
          <p:nvPr/>
        </p:nvGrpSpPr>
        <p:grpSpPr>
          <a:xfrm>
            <a:off x="3204345" y="2448027"/>
            <a:ext cx="311944" cy="330994"/>
            <a:chOff x="2732091" y="2608265"/>
            <a:chExt cx="415925" cy="441325"/>
          </a:xfrm>
        </p:grpSpPr>
        <p:pic>
          <p:nvPicPr>
            <p:cNvPr id="203" name="Picture 133" descr="orb">
              <a:extLst>
                <a:ext uri="{FF2B5EF4-FFF2-40B4-BE49-F238E27FC236}">
                  <a16:creationId xmlns:a16="http://schemas.microsoft.com/office/drawing/2014/main" id="{471A5EB3-706D-134A-BEE3-A34B6BBB189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l="5890"/>
            <a:stretch>
              <a:fillRect/>
            </a:stretch>
          </p:blipFill>
          <p:spPr bwMode="auto">
            <a:xfrm>
              <a:off x="2732091" y="2608265"/>
              <a:ext cx="4159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Rectangle 203">
              <a:extLst>
                <a:ext uri="{FF2B5EF4-FFF2-40B4-BE49-F238E27FC236}">
                  <a16:creationId xmlns:a16="http://schemas.microsoft.com/office/drawing/2014/main" id="{CA995B16-BE41-1348-A4D0-78AF0CECA5F3}"/>
                </a:ext>
              </a:extLst>
            </p:cNvPr>
            <p:cNvSpPr/>
            <p:nvPr/>
          </p:nvSpPr>
          <p:spPr>
            <a:xfrm rot="2700000">
              <a:off x="3009942" y="2673712"/>
              <a:ext cx="78581" cy="100012"/>
            </a:xfrm>
            <a:prstGeom prst="rect">
              <a:avLst/>
            </a:prstGeom>
            <a:noFill/>
            <a:ln w="9525" cap="flat" cmpd="sng" algn="ctr">
              <a:noFill/>
              <a:prstDash val="solid"/>
            </a:ln>
            <a:effectLst/>
          </p:spPr>
          <p:txBody>
            <a:bodyPr rtlCol="0" anchor="ctr"/>
            <a:lstStyle/>
            <a:p>
              <a:pPr algn="ctr" hangingPunct="0">
                <a:defRPr/>
              </a:pPr>
              <a:endParaRPr lang="en-US" kern="0">
                <a:solidFill>
                  <a:srgbClr val="FFFFFF"/>
                </a:solidFill>
                <a:latin typeface="Calibri"/>
                <a:cs typeface="Calibri"/>
                <a:sym typeface="Arial"/>
              </a:endParaRPr>
            </a:p>
          </p:txBody>
        </p:sp>
      </p:grpSp>
      <p:grpSp>
        <p:nvGrpSpPr>
          <p:cNvPr id="205" name="Group 204">
            <a:extLst>
              <a:ext uri="{FF2B5EF4-FFF2-40B4-BE49-F238E27FC236}">
                <a16:creationId xmlns:a16="http://schemas.microsoft.com/office/drawing/2014/main" id="{8D415028-9632-BE4B-8C54-ED1150C04240}"/>
              </a:ext>
            </a:extLst>
          </p:cNvPr>
          <p:cNvGrpSpPr/>
          <p:nvPr/>
        </p:nvGrpSpPr>
        <p:grpSpPr>
          <a:xfrm>
            <a:off x="5788924" y="2442616"/>
            <a:ext cx="321796" cy="330994"/>
            <a:chOff x="6335281" y="2617791"/>
            <a:chExt cx="429061" cy="441325"/>
          </a:xfrm>
        </p:grpSpPr>
        <p:pic>
          <p:nvPicPr>
            <p:cNvPr id="206" name="Picture 105" descr="orb">
              <a:extLst>
                <a:ext uri="{FF2B5EF4-FFF2-40B4-BE49-F238E27FC236}">
                  <a16:creationId xmlns:a16="http://schemas.microsoft.com/office/drawing/2014/main" id="{FC0D5092-3978-8844-925C-E7F976056B9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l="5890"/>
            <a:stretch>
              <a:fillRect/>
            </a:stretch>
          </p:blipFill>
          <p:spPr bwMode="auto">
            <a:xfrm>
              <a:off x="6346829" y="2617791"/>
              <a:ext cx="417513"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Rectangle 206">
              <a:extLst>
                <a:ext uri="{FF2B5EF4-FFF2-40B4-BE49-F238E27FC236}">
                  <a16:creationId xmlns:a16="http://schemas.microsoft.com/office/drawing/2014/main" id="{A0D8B02E-4F5F-7146-8461-E2E86E8FA24D}"/>
                </a:ext>
              </a:extLst>
            </p:cNvPr>
            <p:cNvSpPr/>
            <p:nvPr/>
          </p:nvSpPr>
          <p:spPr>
            <a:xfrm rot="2700000">
              <a:off x="6345996" y="2863496"/>
              <a:ext cx="78581" cy="100012"/>
            </a:xfrm>
            <a:prstGeom prst="rect">
              <a:avLst/>
            </a:prstGeom>
            <a:noFill/>
            <a:ln w="9525" cap="flat" cmpd="sng" algn="ctr">
              <a:noFill/>
              <a:prstDash val="solid"/>
            </a:ln>
            <a:effectLst/>
          </p:spPr>
          <p:txBody>
            <a:bodyPr rtlCol="0" anchor="ctr"/>
            <a:lstStyle/>
            <a:p>
              <a:pPr algn="ctr" hangingPunct="0">
                <a:defRPr/>
              </a:pPr>
              <a:endParaRPr lang="en-US" kern="0">
                <a:solidFill>
                  <a:srgbClr val="FFFFFF"/>
                </a:solidFill>
                <a:latin typeface="Calibri"/>
                <a:cs typeface="Calibri"/>
                <a:sym typeface="Arial"/>
              </a:endParaRPr>
            </a:p>
          </p:txBody>
        </p:sp>
      </p:grpSp>
      <p:grpSp>
        <p:nvGrpSpPr>
          <p:cNvPr id="208" name="Group 207">
            <a:extLst>
              <a:ext uri="{FF2B5EF4-FFF2-40B4-BE49-F238E27FC236}">
                <a16:creationId xmlns:a16="http://schemas.microsoft.com/office/drawing/2014/main" id="{BE232FDC-5B59-2B45-8CD0-40C63B10C5A7}"/>
              </a:ext>
            </a:extLst>
          </p:cNvPr>
          <p:cNvGrpSpPr/>
          <p:nvPr/>
        </p:nvGrpSpPr>
        <p:grpSpPr>
          <a:xfrm>
            <a:off x="5329667" y="3056979"/>
            <a:ext cx="314325" cy="330994"/>
            <a:chOff x="5722939" y="3436941"/>
            <a:chExt cx="419100" cy="441325"/>
          </a:xfrm>
        </p:grpSpPr>
        <p:pic>
          <p:nvPicPr>
            <p:cNvPr id="209" name="Picture 106" descr="orb">
              <a:extLst>
                <a:ext uri="{FF2B5EF4-FFF2-40B4-BE49-F238E27FC236}">
                  <a16:creationId xmlns:a16="http://schemas.microsoft.com/office/drawing/2014/main" id="{53A1268E-2D9F-174B-8D82-75843C1A8A9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l="5890"/>
            <a:stretch>
              <a:fillRect/>
            </a:stretch>
          </p:blipFill>
          <p:spPr bwMode="auto">
            <a:xfrm>
              <a:off x="5722939" y="3436941"/>
              <a:ext cx="4191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 name="Rectangle 209">
              <a:extLst>
                <a:ext uri="{FF2B5EF4-FFF2-40B4-BE49-F238E27FC236}">
                  <a16:creationId xmlns:a16="http://schemas.microsoft.com/office/drawing/2014/main" id="{65E5611B-CEBD-1144-B365-74CD6C9526ED}"/>
                </a:ext>
              </a:extLst>
            </p:cNvPr>
            <p:cNvSpPr/>
            <p:nvPr/>
          </p:nvSpPr>
          <p:spPr>
            <a:xfrm rot="2700000">
              <a:off x="5961821" y="3459664"/>
              <a:ext cx="78581" cy="100012"/>
            </a:xfrm>
            <a:prstGeom prst="rect">
              <a:avLst/>
            </a:prstGeom>
            <a:noFill/>
            <a:ln w="9525" cap="flat" cmpd="sng" algn="ctr">
              <a:noFill/>
              <a:prstDash val="solid"/>
            </a:ln>
            <a:effectLst/>
          </p:spPr>
          <p:txBody>
            <a:bodyPr rtlCol="0" anchor="ctr"/>
            <a:lstStyle/>
            <a:p>
              <a:pPr algn="ctr" hangingPunct="0">
                <a:defRPr/>
              </a:pPr>
              <a:endParaRPr lang="en-US" kern="0">
                <a:solidFill>
                  <a:srgbClr val="FFFFFF"/>
                </a:solidFill>
                <a:latin typeface="Calibri"/>
                <a:cs typeface="Calibri"/>
                <a:sym typeface="Arial"/>
              </a:endParaRPr>
            </a:p>
          </p:txBody>
        </p:sp>
      </p:grpSp>
      <p:grpSp>
        <p:nvGrpSpPr>
          <p:cNvPr id="211" name="Group 210">
            <a:extLst>
              <a:ext uri="{FF2B5EF4-FFF2-40B4-BE49-F238E27FC236}">
                <a16:creationId xmlns:a16="http://schemas.microsoft.com/office/drawing/2014/main" id="{3B80CD77-DB54-2A4A-9C6A-8F4843307C53}"/>
              </a:ext>
            </a:extLst>
          </p:cNvPr>
          <p:cNvGrpSpPr/>
          <p:nvPr/>
        </p:nvGrpSpPr>
        <p:grpSpPr>
          <a:xfrm>
            <a:off x="6275894" y="3053509"/>
            <a:ext cx="332185" cy="332184"/>
            <a:chOff x="7470778" y="3440113"/>
            <a:chExt cx="442913" cy="442912"/>
          </a:xfrm>
        </p:grpSpPr>
        <p:pic>
          <p:nvPicPr>
            <p:cNvPr id="212" name="Picture 107" descr="orb">
              <a:extLst>
                <a:ext uri="{FF2B5EF4-FFF2-40B4-BE49-F238E27FC236}">
                  <a16:creationId xmlns:a16="http://schemas.microsoft.com/office/drawing/2014/main" id="{1097328D-A559-1D4E-821D-41D80B15C7B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470778" y="3440113"/>
              <a:ext cx="442913"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Rectangle 212">
              <a:extLst>
                <a:ext uri="{FF2B5EF4-FFF2-40B4-BE49-F238E27FC236}">
                  <a16:creationId xmlns:a16="http://schemas.microsoft.com/office/drawing/2014/main" id="{0AFB302A-78F8-3043-8368-F685146A5FC3}"/>
                </a:ext>
              </a:extLst>
            </p:cNvPr>
            <p:cNvSpPr/>
            <p:nvPr/>
          </p:nvSpPr>
          <p:spPr>
            <a:xfrm>
              <a:off x="7493411" y="3513932"/>
              <a:ext cx="78581" cy="100012"/>
            </a:xfrm>
            <a:prstGeom prst="rect">
              <a:avLst/>
            </a:prstGeom>
            <a:noFill/>
            <a:ln w="9525" cap="flat" cmpd="sng" algn="ctr">
              <a:noFill/>
              <a:prstDash val="solid"/>
            </a:ln>
            <a:effectLst/>
          </p:spPr>
          <p:txBody>
            <a:bodyPr rtlCol="0" anchor="ctr"/>
            <a:lstStyle/>
            <a:p>
              <a:pPr algn="ctr" hangingPunct="0">
                <a:defRPr/>
              </a:pPr>
              <a:endParaRPr lang="en-US" kern="0">
                <a:solidFill>
                  <a:srgbClr val="FFFFFF"/>
                </a:solidFill>
                <a:latin typeface="Calibri"/>
                <a:cs typeface="Calibri"/>
                <a:sym typeface="Arial"/>
              </a:endParaRPr>
            </a:p>
          </p:txBody>
        </p:sp>
      </p:grpSp>
      <p:sp>
        <p:nvSpPr>
          <p:cNvPr id="214" name="Text Placeholder 3">
            <a:extLst>
              <a:ext uri="{FF2B5EF4-FFF2-40B4-BE49-F238E27FC236}">
                <a16:creationId xmlns:a16="http://schemas.microsoft.com/office/drawing/2014/main" id="{8AC6CACD-737A-DF4F-8187-3B9E73A3198C}"/>
              </a:ext>
            </a:extLst>
          </p:cNvPr>
          <p:cNvSpPr txBox="1">
            <a:spLocks/>
          </p:cNvSpPr>
          <p:nvPr/>
        </p:nvSpPr>
        <p:spPr>
          <a:xfrm>
            <a:off x="1700879" y="4298232"/>
            <a:ext cx="6077318" cy="380495"/>
          </a:xfrm>
          <a:prstGeom prst="rect">
            <a:avLst/>
          </a:prstGeom>
        </p:spPr>
        <p:txBody>
          <a:bodyPr vert="horz" lIns="0" tIns="0" rIns="0" bIns="0" rtlCol="0">
            <a:noAutofit/>
          </a:bodyPr>
          <a:lstStyle>
            <a:lvl1pPr marL="0" indent="0" algn="l" defTabSz="609570" rtl="0" eaLnBrk="1" latinLnBrk="0" hangingPunct="1">
              <a:lnSpc>
                <a:spcPct val="100000"/>
              </a:lnSpc>
              <a:spcBef>
                <a:spcPts val="1467"/>
              </a:spcBef>
              <a:buFont typeface="Arial"/>
              <a:buNone/>
              <a:defRPr sz="2133" kern="1200">
                <a:solidFill>
                  <a:schemeClr val="tx1"/>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defTabSz="309563" hangingPunct="0">
              <a:spcBef>
                <a:spcPts val="1100"/>
              </a:spcBef>
            </a:pPr>
            <a:r>
              <a:rPr lang="en-US" altLang="en-US" sz="2400" dirty="0">
                <a:solidFill>
                  <a:srgbClr val="000000"/>
                </a:solidFill>
                <a:latin typeface="IBM Plex Sans"/>
              </a:rPr>
              <a:t>Streams to Act on All Your Data in Real Time</a:t>
            </a:r>
            <a:endParaRPr lang="en-US" sz="2400" b="1" kern="0" dirty="0">
              <a:solidFill>
                <a:srgbClr val="000000"/>
              </a:solidFill>
              <a:latin typeface="IBM Plex Sans Light"/>
              <a:sym typeface="IBM Plex Sans Light"/>
            </a:endParaRPr>
          </a:p>
        </p:txBody>
      </p:sp>
    </p:spTree>
    <p:extLst>
      <p:ext uri="{BB962C8B-B14F-4D97-AF65-F5344CB8AC3E}">
        <p14:creationId xmlns:p14="http://schemas.microsoft.com/office/powerpoint/2010/main" val="142069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slide(fromLeft)">
                                      <p:cBhvr>
                                        <p:cTn id="7" dur="500"/>
                                        <p:tgtEl>
                                          <p:spTgt spid="143"/>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slide(fromLeft)">
                                      <p:cBhvr>
                                        <p:cTn id="10" dur="500"/>
                                        <p:tgtEl>
                                          <p:spTgt spid="144"/>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slide(fromLeft)">
                                      <p:cBhvr>
                                        <p:cTn id="13" dur="500"/>
                                        <p:tgtEl>
                                          <p:spTgt spid="145"/>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146"/>
                                        </p:tgtEl>
                                        <p:attrNameLst>
                                          <p:attrName>style.visibility</p:attrName>
                                        </p:attrNameLst>
                                      </p:cBhvr>
                                      <p:to>
                                        <p:strVal val="visible"/>
                                      </p:to>
                                    </p:set>
                                    <p:animEffect transition="in" filter="slide(fromLeft)">
                                      <p:cBhvr>
                                        <p:cTn id="16" dur="500"/>
                                        <p:tgtEl>
                                          <p:spTgt spid="146"/>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slide(fromLeft)">
                                      <p:cBhvr>
                                        <p:cTn id="19" dur="500"/>
                                        <p:tgtEl>
                                          <p:spTgt spid="147"/>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148"/>
                                        </p:tgtEl>
                                        <p:attrNameLst>
                                          <p:attrName>style.visibility</p:attrName>
                                        </p:attrNameLst>
                                      </p:cBhvr>
                                      <p:to>
                                        <p:strVal val="visible"/>
                                      </p:to>
                                    </p:set>
                                    <p:animEffect transition="in" filter="slide(fromLeft)">
                                      <p:cBhvr>
                                        <p:cTn id="22" dur="500"/>
                                        <p:tgtEl>
                                          <p:spTgt spid="148"/>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184"/>
                                        </p:tgtEl>
                                        <p:attrNameLst>
                                          <p:attrName>style.visibility</p:attrName>
                                        </p:attrNameLst>
                                      </p:cBhvr>
                                      <p:to>
                                        <p:strVal val="visible"/>
                                      </p:to>
                                    </p:set>
                                    <p:animEffect transition="in" filter="slide(fromLeft)">
                                      <p:cBhvr>
                                        <p:cTn id="25" dur="500"/>
                                        <p:tgtEl>
                                          <p:spTgt spid="184"/>
                                        </p:tgtEl>
                                      </p:cBhvr>
                                    </p:animEffect>
                                  </p:childTnLst>
                                </p:cTn>
                              </p:par>
                              <p:par>
                                <p:cTn id="26" presetID="63" presetClass="path" presetSubtype="0" repeatCount="indefinite" fill="hold" grpId="1" nodeType="withEffect">
                                  <p:stCondLst>
                                    <p:cond delay="0"/>
                                  </p:stCondLst>
                                  <p:childTnLst>
                                    <p:animMotion origin="layout" path="M -0.00052 2.22222E-6 L 0.03907 0.00139 " pathEditMode="relative" rAng="0" ptsTypes="AA">
                                      <p:cBhvr>
                                        <p:cTn id="27" dur="500" fill="hold"/>
                                        <p:tgtEl>
                                          <p:spTgt spid="143"/>
                                        </p:tgtEl>
                                        <p:attrNameLst>
                                          <p:attrName>ppt_x</p:attrName>
                                          <p:attrName>ppt_y</p:attrName>
                                        </p:attrNameLst>
                                      </p:cBhvr>
                                      <p:rCtr x="1979" y="69"/>
                                    </p:animMotion>
                                  </p:childTnLst>
                                  <p:subTnLst>
                                    <p:set>
                                      <p:cBhvr override="childStyle">
                                        <p:cTn dur="1" fill="hold" display="0" masterRel="sameClick" afterEffect="1">
                                          <p:stCondLst>
                                            <p:cond evt="end" delay="0">
                                              <p:tn val="26"/>
                                            </p:cond>
                                          </p:stCondLst>
                                        </p:cTn>
                                        <p:tgtEl>
                                          <p:spTgt spid="143"/>
                                        </p:tgtEl>
                                        <p:attrNameLst>
                                          <p:attrName>style.visibility</p:attrName>
                                        </p:attrNameLst>
                                      </p:cBhvr>
                                      <p:to>
                                        <p:strVal val="hidden"/>
                                      </p:to>
                                    </p:set>
                                  </p:subTnLst>
                                </p:cTn>
                              </p:par>
                              <p:par>
                                <p:cTn id="28" presetID="63" presetClass="path" presetSubtype="0" repeatCount="indefinite" fill="hold" grpId="1" nodeType="withEffect">
                                  <p:stCondLst>
                                    <p:cond delay="0"/>
                                  </p:stCondLst>
                                  <p:childTnLst>
                                    <p:animMotion origin="layout" path="M 0.00312 -4.81481E-6 L 0.09635 0.00116 " pathEditMode="relative" rAng="0" ptsTypes="AA">
                                      <p:cBhvr>
                                        <p:cTn id="29" dur="500" fill="hold"/>
                                        <p:tgtEl>
                                          <p:spTgt spid="146"/>
                                        </p:tgtEl>
                                        <p:attrNameLst>
                                          <p:attrName>ppt_x</p:attrName>
                                          <p:attrName>ppt_y</p:attrName>
                                        </p:attrNameLst>
                                      </p:cBhvr>
                                      <p:rCtr x="4653" y="46"/>
                                    </p:animMotion>
                                  </p:childTnLst>
                                  <p:subTnLst>
                                    <p:set>
                                      <p:cBhvr override="childStyle">
                                        <p:cTn dur="1" fill="hold" display="0" masterRel="sameClick" afterEffect="1">
                                          <p:stCondLst>
                                            <p:cond evt="end" delay="0">
                                              <p:tn val="28"/>
                                            </p:cond>
                                          </p:stCondLst>
                                        </p:cTn>
                                        <p:tgtEl>
                                          <p:spTgt spid="146"/>
                                        </p:tgtEl>
                                        <p:attrNameLst>
                                          <p:attrName>style.visibility</p:attrName>
                                        </p:attrNameLst>
                                      </p:cBhvr>
                                      <p:to>
                                        <p:strVal val="hidden"/>
                                      </p:to>
                                    </p:set>
                                  </p:subTnLst>
                                </p:cTn>
                              </p:par>
                              <p:par>
                                <p:cTn id="30" presetID="63" presetClass="path" presetSubtype="0" repeatCount="indefinite" fill="hold" grpId="1" nodeType="withEffect">
                                  <p:stCondLst>
                                    <p:cond delay="0"/>
                                  </p:stCondLst>
                                  <p:childTnLst>
                                    <p:animMotion origin="layout" path="M -0.00052 2.59259E-6 L 0.03906 0.00139 " pathEditMode="relative" rAng="0" ptsTypes="AA">
                                      <p:cBhvr>
                                        <p:cTn id="31" dur="500" fill="hold"/>
                                        <p:tgtEl>
                                          <p:spTgt spid="144"/>
                                        </p:tgtEl>
                                        <p:attrNameLst>
                                          <p:attrName>ppt_x</p:attrName>
                                          <p:attrName>ppt_y</p:attrName>
                                        </p:attrNameLst>
                                      </p:cBhvr>
                                      <p:rCtr x="1979" y="69"/>
                                    </p:animMotion>
                                  </p:childTnLst>
                                  <p:subTnLst>
                                    <p:set>
                                      <p:cBhvr override="childStyle">
                                        <p:cTn dur="1" fill="hold" display="0" masterRel="sameClick" afterEffect="1">
                                          <p:stCondLst>
                                            <p:cond evt="end" delay="0">
                                              <p:tn val="30"/>
                                            </p:cond>
                                          </p:stCondLst>
                                        </p:cTn>
                                        <p:tgtEl>
                                          <p:spTgt spid="144"/>
                                        </p:tgtEl>
                                        <p:attrNameLst>
                                          <p:attrName>style.visibility</p:attrName>
                                        </p:attrNameLst>
                                      </p:cBhvr>
                                      <p:to>
                                        <p:strVal val="hidden"/>
                                      </p:to>
                                    </p:set>
                                  </p:subTnLst>
                                </p:cTn>
                              </p:par>
                              <p:par>
                                <p:cTn id="32" presetID="0" presetClass="path" presetSubtype="0" repeatCount="indefinite" accel="50000" decel="50000" grpId="1" nodeType="withEffect">
                                  <p:stCondLst>
                                    <p:cond delay="0"/>
                                  </p:stCondLst>
                                  <p:childTnLst>
                                    <p:animMotion origin="layout" path="M 5E-6 -2.22222E-6 C 0.00105 0.00162 0.00764 0.00486 0.01007 0.01435 C 0.01337 0.02292 0.01389 0.04329 0.01528 0.05371 C 0.01615 0.06343 0.01719 0.06713 0.01823 0.07593 C 0.02014 0.08472 0.0231 0.10023 0.02535 0.10764 " pathEditMode="relative" rAng="0" ptsTypes="AAAAA">
                                      <p:cBhvr>
                                        <p:cTn id="33" dur="500" fill="hold"/>
                                        <p:tgtEl>
                                          <p:spTgt spid="145"/>
                                        </p:tgtEl>
                                        <p:attrNameLst>
                                          <p:attrName>ppt_x</p:attrName>
                                          <p:attrName>ppt_y</p:attrName>
                                        </p:attrNameLst>
                                      </p:cBhvr>
                                      <p:rCtr x="1267" y="5370"/>
                                    </p:animMotion>
                                  </p:childTnLst>
                                  <p:subTnLst>
                                    <p:set>
                                      <p:cBhvr override="childStyle">
                                        <p:cTn dur="1" fill="hold" display="0" masterRel="sameClick" afterEffect="1">
                                          <p:stCondLst>
                                            <p:cond evt="end" delay="0">
                                              <p:tn val="32"/>
                                            </p:cond>
                                          </p:stCondLst>
                                        </p:cTn>
                                        <p:tgtEl>
                                          <p:spTgt spid="145"/>
                                        </p:tgtEl>
                                        <p:attrNameLst>
                                          <p:attrName>style.visibility</p:attrName>
                                        </p:attrNameLst>
                                      </p:cBhvr>
                                      <p:to>
                                        <p:strVal val="hidden"/>
                                      </p:to>
                                    </p:set>
                                  </p:subTnLst>
                                </p:cTn>
                              </p:par>
                              <p:par>
                                <p:cTn id="34" presetID="0" presetClass="path" presetSubtype="0" repeatCount="indefinite" accel="50000" decel="50000" grpId="1" nodeType="withEffect">
                                  <p:stCondLst>
                                    <p:cond delay="0"/>
                                  </p:stCondLst>
                                  <p:childTnLst>
                                    <p:animMotion origin="layout" path="M -0.00538 -0.01528 C -0.00416 -0.01181 0.00209 -0.00509 0.00417 0.00671 C 0.00643 0.01829 0.00261 0.03935 0.00678 0.05347 C 0.01112 0.06713 0.02153 0.08264 0.03004 0.09074 C 0.03872 0.09931 0.05278 0.10116 0.05886 0.1044 " pathEditMode="relative" rAng="0" ptsTypes="AAAAA">
                                      <p:cBhvr>
                                        <p:cTn id="35" dur="500" fill="hold"/>
                                        <p:tgtEl>
                                          <p:spTgt spid="147"/>
                                        </p:tgtEl>
                                        <p:attrNameLst>
                                          <p:attrName>ppt_x</p:attrName>
                                          <p:attrName>ppt_y</p:attrName>
                                        </p:attrNameLst>
                                      </p:cBhvr>
                                      <p:rCtr x="3212" y="5972"/>
                                    </p:animMotion>
                                  </p:childTnLst>
                                  <p:subTnLst>
                                    <p:set>
                                      <p:cBhvr override="childStyle">
                                        <p:cTn dur="1" fill="hold" display="0" masterRel="sameClick" afterEffect="1">
                                          <p:stCondLst>
                                            <p:cond evt="end" delay="0">
                                              <p:tn val="34"/>
                                            </p:cond>
                                          </p:stCondLst>
                                        </p:cTn>
                                        <p:tgtEl>
                                          <p:spTgt spid="147"/>
                                        </p:tgtEl>
                                        <p:attrNameLst>
                                          <p:attrName>style.visibility</p:attrName>
                                        </p:attrNameLst>
                                      </p:cBhvr>
                                      <p:to>
                                        <p:strVal val="hidden"/>
                                      </p:to>
                                    </p:set>
                                  </p:subTnLst>
                                </p:cTn>
                              </p:par>
                              <p:par>
                                <p:cTn id="36" presetID="0" presetClass="path" presetSubtype="0" repeatCount="indefinite" accel="50000" decel="50000" grpId="1" nodeType="withEffect">
                                  <p:stCondLst>
                                    <p:cond delay="0"/>
                                  </p:stCondLst>
                                  <p:childTnLst>
                                    <p:animMotion origin="layout" path="M 3.05556E-6 1.85185E-6 C 0.00173 -0.00509 0.00694 -0.02315 0.01041 -0.03009 C 0.01389 -0.03727 0.01771 -0.03773 0.021 -0.04329 C 0.02413 -0.04908 0.02777 -0.05926 0.02968 -0.0632 " pathEditMode="relative" rAng="0" ptsTypes="AAAA">
                                      <p:cBhvr>
                                        <p:cTn id="37" dur="500" fill="hold"/>
                                        <p:tgtEl>
                                          <p:spTgt spid="148"/>
                                        </p:tgtEl>
                                        <p:attrNameLst>
                                          <p:attrName>ppt_x</p:attrName>
                                          <p:attrName>ppt_y</p:attrName>
                                        </p:attrNameLst>
                                      </p:cBhvr>
                                      <p:rCtr x="1476" y="-3171"/>
                                    </p:animMotion>
                                  </p:childTnLst>
                                  <p:subTnLst>
                                    <p:set>
                                      <p:cBhvr override="childStyle">
                                        <p:cTn dur="1" fill="hold" display="0" masterRel="sameClick" afterEffect="1">
                                          <p:stCondLst>
                                            <p:cond evt="end" delay="0">
                                              <p:tn val="36"/>
                                            </p:cond>
                                          </p:stCondLst>
                                        </p:cTn>
                                        <p:tgtEl>
                                          <p:spTgt spid="148"/>
                                        </p:tgtEl>
                                        <p:attrNameLst>
                                          <p:attrName>style.visibility</p:attrName>
                                        </p:attrNameLst>
                                      </p:cBhvr>
                                      <p:to>
                                        <p:strVal val="hidden"/>
                                      </p:to>
                                    </p:set>
                                  </p:subTnLst>
                                </p:cTn>
                              </p:par>
                              <p:par>
                                <p:cTn id="38" presetID="63" presetClass="path" presetSubtype="0" repeatCount="indefinite" fill="hold" grpId="1" nodeType="withEffect">
                                  <p:stCondLst>
                                    <p:cond delay="0"/>
                                  </p:stCondLst>
                                  <p:childTnLst>
                                    <p:animMotion origin="layout" path="M -0.05226 0.00023 L 0.03038 0.00115 " pathEditMode="relative" rAng="0" ptsTypes="AA">
                                      <p:cBhvr>
                                        <p:cTn id="39" dur="500" fill="hold"/>
                                        <p:tgtEl>
                                          <p:spTgt spid="184"/>
                                        </p:tgtEl>
                                        <p:attrNameLst>
                                          <p:attrName>ppt_x</p:attrName>
                                          <p:attrName>ppt_y</p:attrName>
                                        </p:attrNameLst>
                                      </p:cBhvr>
                                      <p:rCtr x="4132" y="46"/>
                                    </p:animMotion>
                                  </p:childTnLst>
                                  <p:subTnLst>
                                    <p:set>
                                      <p:cBhvr override="childStyle">
                                        <p:cTn dur="1" fill="hold" display="0" masterRel="sameClick" afterEffect="1">
                                          <p:stCondLst>
                                            <p:cond evt="end" delay="0">
                                              <p:tn val="38"/>
                                            </p:cond>
                                          </p:stCondLst>
                                        </p:cTn>
                                        <p:tgtEl>
                                          <p:spTgt spid="184"/>
                                        </p:tgtEl>
                                        <p:attrNameLst>
                                          <p:attrName>style.visibility</p:attrName>
                                        </p:attrNameLst>
                                      </p:cBhvr>
                                      <p:to>
                                        <p:strVal val="hidden"/>
                                      </p:to>
                                    </p:set>
                                  </p:subTnLst>
                                </p:cTn>
                              </p:par>
                              <p:par>
                                <p:cTn id="40" presetID="1" presetClass="entr" presetSubtype="0" fill="hold" nodeType="withEffect" nodePh="1">
                                  <p:stCondLst>
                                    <p:cond delay="0"/>
                                  </p:stCondLst>
                                  <p:endCondLst>
                                    <p:cond evt="begin" delay="0">
                                      <p:tn val="40"/>
                                    </p:cond>
                                  </p:endCondLst>
                                  <p:childTnLst>
                                    <p:set>
                                      <p:cBhvr>
                                        <p:cTn id="41" dur="1" fill="hold">
                                          <p:stCondLst>
                                            <p:cond delay="0"/>
                                          </p:stCondLst>
                                        </p:cTn>
                                        <p:tgtEl>
                                          <p:spTgt spid="152">
                                            <p:txEl>
                                              <p:pRg st="0" end="0"/>
                                            </p:txEl>
                                          </p:spTgt>
                                        </p:tgtEl>
                                        <p:attrNameLst>
                                          <p:attrName>style.visibility</p:attrName>
                                        </p:attrNameLst>
                                      </p:cBhvr>
                                      <p:to>
                                        <p:strVal val="visible"/>
                                      </p:to>
                                    </p:set>
                                  </p:childTnLst>
                                </p:cTn>
                              </p:par>
                              <p:par>
                                <p:cTn id="42" presetID="1" presetClass="entr" presetSubtype="0" fill="hold" nodeType="withEffect" nodePh="1">
                                  <p:stCondLst>
                                    <p:cond delay="0"/>
                                  </p:stCondLst>
                                  <p:endCondLst>
                                    <p:cond evt="begin" delay="0">
                                      <p:tn val="42"/>
                                    </p:cond>
                                  </p:endCondLst>
                                  <p:childTnLst>
                                    <p:set>
                                      <p:cBhvr>
                                        <p:cTn id="43" dur="1" fill="hold">
                                          <p:stCondLst>
                                            <p:cond delay="0"/>
                                          </p:stCondLst>
                                        </p:cTn>
                                        <p:tgtEl>
                                          <p:spTgt spid="153">
                                            <p:txEl>
                                              <p:pRg st="0" end="0"/>
                                            </p:txEl>
                                          </p:spTgt>
                                        </p:tgtEl>
                                        <p:attrNameLst>
                                          <p:attrName>style.visibility</p:attrName>
                                        </p:attrNameLst>
                                      </p:cBhvr>
                                      <p:to>
                                        <p:strVal val="visible"/>
                                      </p:to>
                                    </p:set>
                                  </p:childTnLst>
                                </p:cTn>
                              </p:par>
                              <p:par>
                                <p:cTn id="44" presetID="1" presetClass="entr" presetSubtype="0" fill="hold" nodeType="withEffect" nodePh="1">
                                  <p:stCondLst>
                                    <p:cond delay="0"/>
                                  </p:stCondLst>
                                  <p:endCondLst>
                                    <p:cond evt="begin" delay="0">
                                      <p:tn val="44"/>
                                    </p:cond>
                                  </p:endCondLst>
                                  <p:childTnLst>
                                    <p:set>
                                      <p:cBhvr>
                                        <p:cTn id="45" dur="1" fill="hold">
                                          <p:stCondLst>
                                            <p:cond delay="0"/>
                                          </p:stCondLst>
                                        </p:cTn>
                                        <p:tgtEl>
                                          <p:spTgt spid="154">
                                            <p:txEl>
                                              <p:pRg st="0" end="0"/>
                                            </p:txEl>
                                          </p:spTgt>
                                        </p:tgtEl>
                                        <p:attrNameLst>
                                          <p:attrName>style.visibility</p:attrName>
                                        </p:attrNameLst>
                                      </p:cBhvr>
                                      <p:to>
                                        <p:strVal val="visible"/>
                                      </p:to>
                                    </p:set>
                                  </p:childTnLst>
                                </p:cTn>
                              </p:par>
                              <p:par>
                                <p:cTn id="46" presetID="22" presetClass="entr" presetSubtype="8" fill="hold" nodeType="withEffect" nodePh="1">
                                  <p:stCondLst>
                                    <p:cond delay="0"/>
                                  </p:stCondLst>
                                  <p:endCondLst>
                                    <p:cond evt="begin" delay="0">
                                      <p:tn val="46"/>
                                    </p:cond>
                                  </p:endCondLst>
                                  <p:childTnLst>
                                    <p:set>
                                      <p:cBhvr>
                                        <p:cTn id="47" dur="1" fill="hold">
                                          <p:stCondLst>
                                            <p:cond delay="0"/>
                                          </p:stCondLst>
                                        </p:cTn>
                                        <p:tgtEl>
                                          <p:spTgt spid="155">
                                            <p:txEl>
                                              <p:pRg st="0" end="0"/>
                                            </p:txEl>
                                          </p:spTgt>
                                        </p:tgtEl>
                                        <p:attrNameLst>
                                          <p:attrName>style.visibility</p:attrName>
                                        </p:attrNameLst>
                                      </p:cBhvr>
                                      <p:to>
                                        <p:strVal val="visible"/>
                                      </p:to>
                                    </p:set>
                                    <p:animEffect transition="in" filter="wipe(left)">
                                      <p:cBhvr>
                                        <p:cTn id="48" dur="500"/>
                                        <p:tgtEl>
                                          <p:spTgt spid="155">
                                            <p:txEl>
                                              <p:pRg st="0" end="0"/>
                                            </p:txEl>
                                          </p:spTgt>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168"/>
                                        </p:tgtEl>
                                        <p:attrNameLst>
                                          <p:attrName>style.visibility</p:attrName>
                                        </p:attrNameLst>
                                      </p:cBhvr>
                                      <p:to>
                                        <p:strVal val="visible"/>
                                      </p:to>
                                    </p:set>
                                    <p:animEffect transition="in" filter="slide(fromLeft)">
                                      <p:cBhvr>
                                        <p:cTn id="51" dur="500"/>
                                        <p:tgtEl>
                                          <p:spTgt spid="168"/>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170"/>
                                        </p:tgtEl>
                                        <p:attrNameLst>
                                          <p:attrName>style.visibility</p:attrName>
                                        </p:attrNameLst>
                                      </p:cBhvr>
                                      <p:to>
                                        <p:strVal val="visible"/>
                                      </p:to>
                                    </p:set>
                                    <p:animEffect transition="in" filter="slide(fromLeft)">
                                      <p:cBhvr>
                                        <p:cTn id="54" dur="500"/>
                                        <p:tgtEl>
                                          <p:spTgt spid="170"/>
                                        </p:tgtEl>
                                      </p:cBhvr>
                                    </p:animEffect>
                                  </p:childTnLst>
                                </p:cTn>
                              </p:par>
                              <p:par>
                                <p:cTn id="55" presetID="12" presetClass="entr" presetSubtype="8" fill="hold" grpId="0" nodeType="withEffect">
                                  <p:stCondLst>
                                    <p:cond delay="0"/>
                                  </p:stCondLst>
                                  <p:childTnLst>
                                    <p:set>
                                      <p:cBhvr>
                                        <p:cTn id="56" dur="1" fill="hold">
                                          <p:stCondLst>
                                            <p:cond delay="0"/>
                                          </p:stCondLst>
                                        </p:cTn>
                                        <p:tgtEl>
                                          <p:spTgt spid="169"/>
                                        </p:tgtEl>
                                        <p:attrNameLst>
                                          <p:attrName>style.visibility</p:attrName>
                                        </p:attrNameLst>
                                      </p:cBhvr>
                                      <p:to>
                                        <p:strVal val="visible"/>
                                      </p:to>
                                    </p:set>
                                    <p:animEffect transition="in" filter="slide(fromLeft)">
                                      <p:cBhvr>
                                        <p:cTn id="57" dur="500"/>
                                        <p:tgtEl>
                                          <p:spTgt spid="169"/>
                                        </p:tgtEl>
                                      </p:cBhvr>
                                    </p:animEffect>
                                  </p:childTnLst>
                                </p:cTn>
                              </p:par>
                              <p:par>
                                <p:cTn id="58" presetID="12" presetClass="entr" presetSubtype="8" fill="hold" grpId="0" nodeType="withEffect">
                                  <p:stCondLst>
                                    <p:cond delay="0"/>
                                  </p:stCondLst>
                                  <p:childTnLst>
                                    <p:set>
                                      <p:cBhvr>
                                        <p:cTn id="59" dur="1" fill="hold">
                                          <p:stCondLst>
                                            <p:cond delay="0"/>
                                          </p:stCondLst>
                                        </p:cTn>
                                        <p:tgtEl>
                                          <p:spTgt spid="171"/>
                                        </p:tgtEl>
                                        <p:attrNameLst>
                                          <p:attrName>style.visibility</p:attrName>
                                        </p:attrNameLst>
                                      </p:cBhvr>
                                      <p:to>
                                        <p:strVal val="visible"/>
                                      </p:to>
                                    </p:set>
                                    <p:animEffect transition="in" filter="slide(fromLeft)">
                                      <p:cBhvr>
                                        <p:cTn id="60" dur="500"/>
                                        <p:tgtEl>
                                          <p:spTgt spid="171"/>
                                        </p:tgtEl>
                                      </p:cBhvr>
                                    </p:animEffect>
                                  </p:childTnLst>
                                </p:cTn>
                              </p:par>
                              <p:par>
                                <p:cTn id="61" presetID="12" presetClass="entr" presetSubtype="8" fill="hold" grpId="0" nodeType="withEffect">
                                  <p:stCondLst>
                                    <p:cond delay="0"/>
                                  </p:stCondLst>
                                  <p:childTnLst>
                                    <p:set>
                                      <p:cBhvr>
                                        <p:cTn id="62" dur="1" fill="hold">
                                          <p:stCondLst>
                                            <p:cond delay="0"/>
                                          </p:stCondLst>
                                        </p:cTn>
                                        <p:tgtEl>
                                          <p:spTgt spid="172"/>
                                        </p:tgtEl>
                                        <p:attrNameLst>
                                          <p:attrName>style.visibility</p:attrName>
                                        </p:attrNameLst>
                                      </p:cBhvr>
                                      <p:to>
                                        <p:strVal val="visible"/>
                                      </p:to>
                                    </p:set>
                                    <p:animEffect transition="in" filter="slide(fromLeft)">
                                      <p:cBhvr>
                                        <p:cTn id="63" dur="500"/>
                                        <p:tgtEl>
                                          <p:spTgt spid="172"/>
                                        </p:tgtEl>
                                      </p:cBhvr>
                                    </p:animEffect>
                                  </p:childTnLst>
                                </p:cTn>
                              </p:par>
                              <p:par>
                                <p:cTn id="64" presetID="12" presetClass="entr" presetSubtype="8" fill="hold" grpId="0" nodeType="withEffect">
                                  <p:stCondLst>
                                    <p:cond delay="0"/>
                                  </p:stCondLst>
                                  <p:childTnLst>
                                    <p:set>
                                      <p:cBhvr>
                                        <p:cTn id="65" dur="1" fill="hold">
                                          <p:stCondLst>
                                            <p:cond delay="0"/>
                                          </p:stCondLst>
                                        </p:cTn>
                                        <p:tgtEl>
                                          <p:spTgt spid="173"/>
                                        </p:tgtEl>
                                        <p:attrNameLst>
                                          <p:attrName>style.visibility</p:attrName>
                                        </p:attrNameLst>
                                      </p:cBhvr>
                                      <p:to>
                                        <p:strVal val="visible"/>
                                      </p:to>
                                    </p:set>
                                    <p:animEffect transition="in" filter="slide(fromLeft)">
                                      <p:cBhvr>
                                        <p:cTn id="66" dur="500"/>
                                        <p:tgtEl>
                                          <p:spTgt spid="173"/>
                                        </p:tgtEl>
                                      </p:cBhvr>
                                    </p:animEffect>
                                  </p:childTnLst>
                                </p:cTn>
                              </p:par>
                              <p:par>
                                <p:cTn id="67" presetID="12" presetClass="entr" presetSubtype="8" fill="hold" grpId="0" nodeType="withEffect">
                                  <p:stCondLst>
                                    <p:cond delay="0"/>
                                  </p:stCondLst>
                                  <p:childTnLst>
                                    <p:set>
                                      <p:cBhvr>
                                        <p:cTn id="68" dur="1" fill="hold">
                                          <p:stCondLst>
                                            <p:cond delay="0"/>
                                          </p:stCondLst>
                                        </p:cTn>
                                        <p:tgtEl>
                                          <p:spTgt spid="174"/>
                                        </p:tgtEl>
                                        <p:attrNameLst>
                                          <p:attrName>style.visibility</p:attrName>
                                        </p:attrNameLst>
                                      </p:cBhvr>
                                      <p:to>
                                        <p:strVal val="visible"/>
                                      </p:to>
                                    </p:set>
                                    <p:animEffect transition="in" filter="slide(fromLeft)">
                                      <p:cBhvr>
                                        <p:cTn id="69" dur="500"/>
                                        <p:tgtEl>
                                          <p:spTgt spid="174"/>
                                        </p:tgtEl>
                                      </p:cBhvr>
                                    </p:animEffect>
                                  </p:childTnLst>
                                </p:cTn>
                              </p:par>
                              <p:par>
                                <p:cTn id="70" presetID="12" presetClass="entr" presetSubtype="8" fill="hold" grpId="0" nodeType="withEffect">
                                  <p:stCondLst>
                                    <p:cond delay="0"/>
                                  </p:stCondLst>
                                  <p:childTnLst>
                                    <p:set>
                                      <p:cBhvr>
                                        <p:cTn id="71" dur="1" fill="hold">
                                          <p:stCondLst>
                                            <p:cond delay="0"/>
                                          </p:stCondLst>
                                        </p:cTn>
                                        <p:tgtEl>
                                          <p:spTgt spid="175"/>
                                        </p:tgtEl>
                                        <p:attrNameLst>
                                          <p:attrName>style.visibility</p:attrName>
                                        </p:attrNameLst>
                                      </p:cBhvr>
                                      <p:to>
                                        <p:strVal val="visible"/>
                                      </p:to>
                                    </p:set>
                                    <p:animEffect transition="in" filter="slide(fromLeft)">
                                      <p:cBhvr>
                                        <p:cTn id="72" dur="500"/>
                                        <p:tgtEl>
                                          <p:spTgt spid="175"/>
                                        </p:tgtEl>
                                      </p:cBhvr>
                                    </p:animEffect>
                                  </p:childTnLst>
                                </p:cTn>
                              </p:par>
                              <p:par>
                                <p:cTn id="73" presetID="12" presetClass="entr" presetSubtype="8" fill="hold" grpId="0" nodeType="withEffect">
                                  <p:stCondLst>
                                    <p:cond delay="0"/>
                                  </p:stCondLst>
                                  <p:childTnLst>
                                    <p:set>
                                      <p:cBhvr>
                                        <p:cTn id="74" dur="1" fill="hold">
                                          <p:stCondLst>
                                            <p:cond delay="0"/>
                                          </p:stCondLst>
                                        </p:cTn>
                                        <p:tgtEl>
                                          <p:spTgt spid="176"/>
                                        </p:tgtEl>
                                        <p:attrNameLst>
                                          <p:attrName>style.visibility</p:attrName>
                                        </p:attrNameLst>
                                      </p:cBhvr>
                                      <p:to>
                                        <p:strVal val="visible"/>
                                      </p:to>
                                    </p:set>
                                    <p:animEffect transition="in" filter="slide(fromLeft)">
                                      <p:cBhvr>
                                        <p:cTn id="75" dur="500"/>
                                        <p:tgtEl>
                                          <p:spTgt spid="176"/>
                                        </p:tgtEl>
                                      </p:cBhvr>
                                    </p:animEffect>
                                  </p:childTnLst>
                                </p:cTn>
                              </p:par>
                              <p:par>
                                <p:cTn id="76" presetID="12" presetClass="entr" presetSubtype="8" fill="hold" grpId="0" nodeType="withEffect">
                                  <p:stCondLst>
                                    <p:cond delay="0"/>
                                  </p:stCondLst>
                                  <p:childTnLst>
                                    <p:set>
                                      <p:cBhvr>
                                        <p:cTn id="77" dur="1" fill="hold">
                                          <p:stCondLst>
                                            <p:cond delay="0"/>
                                          </p:stCondLst>
                                        </p:cTn>
                                        <p:tgtEl>
                                          <p:spTgt spid="177"/>
                                        </p:tgtEl>
                                        <p:attrNameLst>
                                          <p:attrName>style.visibility</p:attrName>
                                        </p:attrNameLst>
                                      </p:cBhvr>
                                      <p:to>
                                        <p:strVal val="visible"/>
                                      </p:to>
                                    </p:set>
                                    <p:animEffect transition="in" filter="slide(fromLeft)">
                                      <p:cBhvr>
                                        <p:cTn id="78" dur="500"/>
                                        <p:tgtEl>
                                          <p:spTgt spid="177"/>
                                        </p:tgtEl>
                                      </p:cBhvr>
                                    </p:animEffect>
                                  </p:childTnLst>
                                </p:cTn>
                              </p:par>
                              <p:par>
                                <p:cTn id="79" presetID="12" presetClass="entr" presetSubtype="8" fill="hold" grpId="0" nodeType="withEffect">
                                  <p:stCondLst>
                                    <p:cond delay="0"/>
                                  </p:stCondLst>
                                  <p:childTnLst>
                                    <p:set>
                                      <p:cBhvr>
                                        <p:cTn id="80" dur="1" fill="hold">
                                          <p:stCondLst>
                                            <p:cond delay="0"/>
                                          </p:stCondLst>
                                        </p:cTn>
                                        <p:tgtEl>
                                          <p:spTgt spid="178"/>
                                        </p:tgtEl>
                                        <p:attrNameLst>
                                          <p:attrName>style.visibility</p:attrName>
                                        </p:attrNameLst>
                                      </p:cBhvr>
                                      <p:to>
                                        <p:strVal val="visible"/>
                                      </p:to>
                                    </p:set>
                                    <p:animEffect transition="in" filter="slide(fromLeft)">
                                      <p:cBhvr>
                                        <p:cTn id="81" dur="500"/>
                                        <p:tgtEl>
                                          <p:spTgt spid="178"/>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179"/>
                                        </p:tgtEl>
                                        <p:attrNameLst>
                                          <p:attrName>style.visibility</p:attrName>
                                        </p:attrNameLst>
                                      </p:cBhvr>
                                      <p:to>
                                        <p:strVal val="visible"/>
                                      </p:to>
                                    </p:set>
                                    <p:animEffect transition="in" filter="slide(fromLeft)">
                                      <p:cBhvr>
                                        <p:cTn id="84" dur="500"/>
                                        <p:tgtEl>
                                          <p:spTgt spid="179"/>
                                        </p:tgtEl>
                                      </p:cBhvr>
                                    </p:animEffect>
                                  </p:childTnLst>
                                </p:cTn>
                              </p:par>
                              <p:par>
                                <p:cTn id="85" presetID="63" presetClass="path" presetSubtype="0" repeatCount="indefinite" fill="hold" grpId="1" nodeType="withEffect">
                                  <p:stCondLst>
                                    <p:cond delay="200"/>
                                  </p:stCondLst>
                                  <p:childTnLst>
                                    <p:animMotion origin="layout" path="M -0.00052 1.48148E-6 L 0.03906 1.48148E-6 " pathEditMode="relative" rAng="0" ptsTypes="AA">
                                      <p:cBhvr>
                                        <p:cTn id="86" dur="500" fill="hold"/>
                                        <p:tgtEl>
                                          <p:spTgt spid="168"/>
                                        </p:tgtEl>
                                        <p:attrNameLst>
                                          <p:attrName>ppt_x</p:attrName>
                                          <p:attrName>ppt_y</p:attrName>
                                        </p:attrNameLst>
                                      </p:cBhvr>
                                      <p:rCtr x="1979" y="0"/>
                                    </p:animMotion>
                                  </p:childTnLst>
                                  <p:subTnLst>
                                    <p:set>
                                      <p:cBhvr override="childStyle">
                                        <p:cTn dur="1" fill="hold" display="0" masterRel="sameClick" afterEffect="1">
                                          <p:stCondLst>
                                            <p:cond evt="end" delay="0">
                                              <p:tn val="85"/>
                                            </p:cond>
                                          </p:stCondLst>
                                        </p:cTn>
                                        <p:tgtEl>
                                          <p:spTgt spid="168"/>
                                        </p:tgtEl>
                                        <p:attrNameLst>
                                          <p:attrName>style.visibility</p:attrName>
                                        </p:attrNameLst>
                                      </p:cBhvr>
                                      <p:to>
                                        <p:strVal val="hidden"/>
                                      </p:to>
                                    </p:set>
                                  </p:subTnLst>
                                </p:cTn>
                              </p:par>
                              <p:par>
                                <p:cTn id="87" presetID="63" presetClass="path" presetSubtype="0" repeatCount="indefinite" fill="hold" grpId="1" nodeType="withEffect">
                                  <p:stCondLst>
                                    <p:cond delay="0"/>
                                  </p:stCondLst>
                                  <p:childTnLst>
                                    <p:animMotion origin="layout" path="M -0.00052 2.59259E-6 L 0.03906 0.00139 " pathEditMode="relative" rAng="0" ptsTypes="AA">
                                      <p:cBhvr>
                                        <p:cTn id="88" dur="500" fill="hold"/>
                                        <p:tgtEl>
                                          <p:spTgt spid="169"/>
                                        </p:tgtEl>
                                        <p:attrNameLst>
                                          <p:attrName>ppt_x</p:attrName>
                                          <p:attrName>ppt_y</p:attrName>
                                        </p:attrNameLst>
                                      </p:cBhvr>
                                      <p:rCtr x="1979" y="69"/>
                                    </p:animMotion>
                                  </p:childTnLst>
                                  <p:subTnLst>
                                    <p:set>
                                      <p:cBhvr override="childStyle">
                                        <p:cTn dur="1" fill="hold" display="0" masterRel="sameClick" afterEffect="1">
                                          <p:stCondLst>
                                            <p:cond evt="end" delay="0">
                                              <p:tn val="87"/>
                                            </p:cond>
                                          </p:stCondLst>
                                        </p:cTn>
                                        <p:tgtEl>
                                          <p:spTgt spid="169"/>
                                        </p:tgtEl>
                                        <p:attrNameLst>
                                          <p:attrName>style.visibility</p:attrName>
                                        </p:attrNameLst>
                                      </p:cBhvr>
                                      <p:to>
                                        <p:strVal val="hidden"/>
                                      </p:to>
                                    </p:set>
                                  </p:subTnLst>
                                </p:cTn>
                              </p:par>
                              <p:par>
                                <p:cTn id="89" presetID="63" presetClass="path" presetSubtype="0" repeatCount="indefinite" fill="hold" grpId="1" nodeType="withEffect">
                                  <p:stCondLst>
                                    <p:cond delay="0"/>
                                  </p:stCondLst>
                                  <p:childTnLst>
                                    <p:animMotion origin="layout" path="M -0.00052 -4.44444E-6 L 0.03906 0.00139 " pathEditMode="relative" rAng="0" ptsTypes="AA">
                                      <p:cBhvr>
                                        <p:cTn id="90" dur="500" fill="hold"/>
                                        <p:tgtEl>
                                          <p:spTgt spid="170"/>
                                        </p:tgtEl>
                                        <p:attrNameLst>
                                          <p:attrName>ppt_x</p:attrName>
                                          <p:attrName>ppt_y</p:attrName>
                                        </p:attrNameLst>
                                      </p:cBhvr>
                                      <p:rCtr x="1979" y="69"/>
                                    </p:animMotion>
                                  </p:childTnLst>
                                  <p:subTnLst>
                                    <p:set>
                                      <p:cBhvr override="childStyle">
                                        <p:cTn dur="1" fill="hold" display="0" masterRel="sameClick" afterEffect="1">
                                          <p:stCondLst>
                                            <p:cond evt="end" delay="0">
                                              <p:tn val="89"/>
                                            </p:cond>
                                          </p:stCondLst>
                                        </p:cTn>
                                        <p:tgtEl>
                                          <p:spTgt spid="170"/>
                                        </p:tgtEl>
                                        <p:attrNameLst>
                                          <p:attrName>style.visibility</p:attrName>
                                        </p:attrNameLst>
                                      </p:cBhvr>
                                      <p:to>
                                        <p:strVal val="hidden"/>
                                      </p:to>
                                    </p:set>
                                  </p:subTnLst>
                                </p:cTn>
                              </p:par>
                              <p:par>
                                <p:cTn id="91" presetID="63" presetClass="path" presetSubtype="0" repeatCount="indefinite" fill="hold" grpId="1" nodeType="withEffect">
                                  <p:stCondLst>
                                    <p:cond delay="0"/>
                                  </p:stCondLst>
                                  <p:childTnLst>
                                    <p:animMotion origin="layout" path="M 0.04427 -4.44444E-6 L 0.08385 0.00139 " pathEditMode="relative" rAng="0" ptsTypes="AA">
                                      <p:cBhvr>
                                        <p:cTn id="92" dur="500" fill="hold"/>
                                        <p:tgtEl>
                                          <p:spTgt spid="171"/>
                                        </p:tgtEl>
                                        <p:attrNameLst>
                                          <p:attrName>ppt_x</p:attrName>
                                          <p:attrName>ppt_y</p:attrName>
                                        </p:attrNameLst>
                                      </p:cBhvr>
                                      <p:rCtr x="1979" y="69"/>
                                    </p:animMotion>
                                  </p:childTnLst>
                                  <p:subTnLst>
                                    <p:set>
                                      <p:cBhvr override="childStyle">
                                        <p:cTn dur="1" fill="hold" display="0" masterRel="sameClick" afterEffect="1">
                                          <p:stCondLst>
                                            <p:cond evt="end" delay="0">
                                              <p:tn val="91"/>
                                            </p:cond>
                                          </p:stCondLst>
                                        </p:cTn>
                                        <p:tgtEl>
                                          <p:spTgt spid="171"/>
                                        </p:tgtEl>
                                        <p:attrNameLst>
                                          <p:attrName>style.visibility</p:attrName>
                                        </p:attrNameLst>
                                      </p:cBhvr>
                                      <p:to>
                                        <p:strVal val="hidden"/>
                                      </p:to>
                                    </p:set>
                                  </p:subTnLst>
                                </p:cTn>
                              </p:par>
                              <p:par>
                                <p:cTn id="93" presetID="63" presetClass="path" presetSubtype="0" repeatCount="indefinite" fill="hold" grpId="1" nodeType="withEffect">
                                  <p:stCondLst>
                                    <p:cond delay="0"/>
                                  </p:stCondLst>
                                  <p:childTnLst>
                                    <p:animMotion origin="layout" path="M -0.00052 -4.44444E-6 L 0.03906 0.00139 " pathEditMode="relative" rAng="0" ptsTypes="AA">
                                      <p:cBhvr>
                                        <p:cTn id="94" dur="500" fill="hold"/>
                                        <p:tgtEl>
                                          <p:spTgt spid="172"/>
                                        </p:tgtEl>
                                        <p:attrNameLst>
                                          <p:attrName>ppt_x</p:attrName>
                                          <p:attrName>ppt_y</p:attrName>
                                        </p:attrNameLst>
                                      </p:cBhvr>
                                      <p:rCtr x="1979" y="69"/>
                                    </p:animMotion>
                                  </p:childTnLst>
                                  <p:subTnLst>
                                    <p:set>
                                      <p:cBhvr override="childStyle">
                                        <p:cTn dur="1" fill="hold" display="0" masterRel="sameClick" afterEffect="1">
                                          <p:stCondLst>
                                            <p:cond evt="end" delay="0">
                                              <p:tn val="93"/>
                                            </p:cond>
                                          </p:stCondLst>
                                        </p:cTn>
                                        <p:tgtEl>
                                          <p:spTgt spid="172"/>
                                        </p:tgtEl>
                                        <p:attrNameLst>
                                          <p:attrName>style.visibility</p:attrName>
                                        </p:attrNameLst>
                                      </p:cBhvr>
                                      <p:to>
                                        <p:strVal val="hidden"/>
                                      </p:to>
                                    </p:set>
                                  </p:subTnLst>
                                </p:cTn>
                              </p:par>
                              <p:par>
                                <p:cTn id="95" presetID="63" presetClass="path" presetSubtype="0" repeatCount="indefinite" fill="hold" grpId="1" nodeType="withEffect">
                                  <p:stCondLst>
                                    <p:cond delay="0"/>
                                  </p:stCondLst>
                                  <p:childTnLst>
                                    <p:animMotion origin="layout" path="M -0.00052 1.11111E-6 L 0.14601 -0.00023 " pathEditMode="relative" rAng="0" ptsTypes="AA">
                                      <p:cBhvr>
                                        <p:cTn id="96" dur="500" fill="hold"/>
                                        <p:tgtEl>
                                          <p:spTgt spid="177"/>
                                        </p:tgtEl>
                                        <p:attrNameLst>
                                          <p:attrName>ppt_x</p:attrName>
                                          <p:attrName>ppt_y</p:attrName>
                                        </p:attrNameLst>
                                      </p:cBhvr>
                                      <p:rCtr x="7326" y="-23"/>
                                    </p:animMotion>
                                  </p:childTnLst>
                                  <p:subTnLst>
                                    <p:set>
                                      <p:cBhvr override="childStyle">
                                        <p:cTn dur="1" fill="hold" display="0" masterRel="sameClick" afterEffect="1">
                                          <p:stCondLst>
                                            <p:cond evt="end" delay="0">
                                              <p:tn val="95"/>
                                            </p:cond>
                                          </p:stCondLst>
                                        </p:cTn>
                                        <p:tgtEl>
                                          <p:spTgt spid="177"/>
                                        </p:tgtEl>
                                        <p:attrNameLst>
                                          <p:attrName>style.visibility</p:attrName>
                                        </p:attrNameLst>
                                      </p:cBhvr>
                                      <p:to>
                                        <p:strVal val="hidden"/>
                                      </p:to>
                                    </p:set>
                                  </p:subTnLst>
                                </p:cTn>
                              </p:par>
                              <p:par>
                                <p:cTn id="97" presetID="63" presetClass="path" presetSubtype="0" repeatCount="indefinite" fill="hold" grpId="1" nodeType="withEffect">
                                  <p:stCondLst>
                                    <p:cond delay="0"/>
                                  </p:stCondLst>
                                  <p:childTnLst>
                                    <p:animMotion origin="layout" path="M -0.00052 2.96296E-6 L 0.03907 0.00139 " pathEditMode="relative" rAng="0" ptsTypes="AA">
                                      <p:cBhvr>
                                        <p:cTn id="98" dur="500" fill="hold"/>
                                        <p:tgtEl>
                                          <p:spTgt spid="174"/>
                                        </p:tgtEl>
                                        <p:attrNameLst>
                                          <p:attrName>ppt_x</p:attrName>
                                          <p:attrName>ppt_y</p:attrName>
                                        </p:attrNameLst>
                                      </p:cBhvr>
                                      <p:rCtr x="1979" y="69"/>
                                    </p:animMotion>
                                  </p:childTnLst>
                                  <p:subTnLst>
                                    <p:set>
                                      <p:cBhvr override="childStyle">
                                        <p:cTn dur="1" fill="hold" display="0" masterRel="sameClick" afterEffect="1">
                                          <p:stCondLst>
                                            <p:cond evt="end" delay="0">
                                              <p:tn val="97"/>
                                            </p:cond>
                                          </p:stCondLst>
                                        </p:cTn>
                                        <p:tgtEl>
                                          <p:spTgt spid="174"/>
                                        </p:tgtEl>
                                        <p:attrNameLst>
                                          <p:attrName>style.visibility</p:attrName>
                                        </p:attrNameLst>
                                      </p:cBhvr>
                                      <p:to>
                                        <p:strVal val="hidden"/>
                                      </p:to>
                                    </p:set>
                                  </p:subTnLst>
                                </p:cTn>
                              </p:par>
                              <p:par>
                                <p:cTn id="99" presetID="63" presetClass="path" presetSubtype="0" repeatCount="indefinite" fill="hold" grpId="1" nodeType="withEffect">
                                  <p:stCondLst>
                                    <p:cond delay="0"/>
                                  </p:stCondLst>
                                  <p:childTnLst>
                                    <p:animMotion origin="layout" path="M -0.00052 -1.48148E-6 L 0.03907 0.00139 " pathEditMode="relative" rAng="0" ptsTypes="AA">
                                      <p:cBhvr>
                                        <p:cTn id="100" dur="500" fill="hold"/>
                                        <p:tgtEl>
                                          <p:spTgt spid="175"/>
                                        </p:tgtEl>
                                        <p:attrNameLst>
                                          <p:attrName>ppt_x</p:attrName>
                                          <p:attrName>ppt_y</p:attrName>
                                        </p:attrNameLst>
                                      </p:cBhvr>
                                      <p:rCtr x="1979" y="69"/>
                                    </p:animMotion>
                                  </p:childTnLst>
                                  <p:subTnLst>
                                    <p:set>
                                      <p:cBhvr override="childStyle">
                                        <p:cTn dur="1" fill="hold" display="0" masterRel="sameClick" afterEffect="1">
                                          <p:stCondLst>
                                            <p:cond evt="end" delay="0">
                                              <p:tn val="99"/>
                                            </p:cond>
                                          </p:stCondLst>
                                        </p:cTn>
                                        <p:tgtEl>
                                          <p:spTgt spid="175"/>
                                        </p:tgtEl>
                                        <p:attrNameLst>
                                          <p:attrName>style.visibility</p:attrName>
                                        </p:attrNameLst>
                                      </p:cBhvr>
                                      <p:to>
                                        <p:strVal val="hidden"/>
                                      </p:to>
                                    </p:set>
                                  </p:subTnLst>
                                </p:cTn>
                              </p:par>
                              <p:par>
                                <p:cTn id="101" presetID="0" presetClass="path" presetSubtype="0" repeatCount="indefinite" accel="50000" decel="50000" grpId="1" nodeType="withEffect">
                                  <p:stCondLst>
                                    <p:cond delay="0"/>
                                  </p:stCondLst>
                                  <p:childTnLst>
                                    <p:animMotion origin="layout" path="M -0.00052 -4.44444E-6 C 0.00573 -0.00231 0.02969 -0.00625 0.03889 -0.01273 C 0.04809 -0.01898 0.04809 -0.03055 0.05417 -0.03796 C 0.06042 -0.04537 0.07066 -0.05324 0.07622 -0.05694 C 0.0816 -0.06041 0.07934 -0.05648 0.08663 -0.05902 C 0.09462 -0.06157 0.11493 -0.06944 0.12274 -0.07175 " pathEditMode="relative" rAng="0" ptsTypes="AAAAAA">
                                      <p:cBhvr>
                                        <p:cTn id="102" dur="500" fill="hold"/>
                                        <p:tgtEl>
                                          <p:spTgt spid="173"/>
                                        </p:tgtEl>
                                        <p:attrNameLst>
                                          <p:attrName>ppt_x</p:attrName>
                                          <p:attrName>ppt_y</p:attrName>
                                        </p:attrNameLst>
                                      </p:cBhvr>
                                      <p:rCtr x="6163" y="-3588"/>
                                    </p:animMotion>
                                  </p:childTnLst>
                                  <p:subTnLst>
                                    <p:set>
                                      <p:cBhvr override="childStyle">
                                        <p:cTn dur="1" fill="hold" display="0" masterRel="sameClick" afterEffect="1">
                                          <p:stCondLst>
                                            <p:cond evt="end" delay="0">
                                              <p:tn val="101"/>
                                            </p:cond>
                                          </p:stCondLst>
                                        </p:cTn>
                                        <p:tgtEl>
                                          <p:spTgt spid="173"/>
                                        </p:tgtEl>
                                        <p:attrNameLst>
                                          <p:attrName>style.visibility</p:attrName>
                                        </p:attrNameLst>
                                      </p:cBhvr>
                                      <p:to>
                                        <p:strVal val="hidden"/>
                                      </p:to>
                                    </p:set>
                                  </p:subTnLst>
                                </p:cTn>
                              </p:par>
                              <p:par>
                                <p:cTn id="103" presetID="0" presetClass="path" presetSubtype="0" repeatCount="indefinite" accel="50000" decel="50000" grpId="1" nodeType="withEffect">
                                  <p:stCondLst>
                                    <p:cond delay="0"/>
                                  </p:stCondLst>
                                  <p:childTnLst>
                                    <p:animMotion origin="layout" path="M -0.0125 0.00718 C -0.00902 0.01204 0.00052 0.02523 0.00816 0.03611 C 0.0158 0.04699 0.025 0.06574 0.03316 0.07292 C 0.04132 0.08009 0.05191 0.07824 0.05695 0.07963 " pathEditMode="relative" rAng="0" ptsTypes="AAAA">
                                      <p:cBhvr>
                                        <p:cTn id="104" dur="500" fill="hold"/>
                                        <p:tgtEl>
                                          <p:spTgt spid="176"/>
                                        </p:tgtEl>
                                        <p:attrNameLst>
                                          <p:attrName>ppt_x</p:attrName>
                                          <p:attrName>ppt_y</p:attrName>
                                        </p:attrNameLst>
                                      </p:cBhvr>
                                      <p:rCtr x="3472" y="3611"/>
                                    </p:animMotion>
                                  </p:childTnLst>
                                  <p:subTnLst>
                                    <p:set>
                                      <p:cBhvr override="childStyle">
                                        <p:cTn dur="1" fill="hold" display="0" masterRel="sameClick" afterEffect="1">
                                          <p:stCondLst>
                                            <p:cond evt="end" delay="0">
                                              <p:tn val="103"/>
                                            </p:cond>
                                          </p:stCondLst>
                                        </p:cTn>
                                        <p:tgtEl>
                                          <p:spTgt spid="176"/>
                                        </p:tgtEl>
                                        <p:attrNameLst>
                                          <p:attrName>style.visibility</p:attrName>
                                        </p:attrNameLst>
                                      </p:cBhvr>
                                      <p:to>
                                        <p:strVal val="hidden"/>
                                      </p:to>
                                    </p:set>
                                  </p:subTnLst>
                                </p:cTn>
                              </p:par>
                              <p:par>
                                <p:cTn id="105" presetID="0" presetClass="path" presetSubtype="0" repeatCount="indefinite" accel="50000" decel="50000" grpId="1" nodeType="withEffect">
                                  <p:stCondLst>
                                    <p:cond delay="0"/>
                                  </p:stCondLst>
                                  <p:childTnLst>
                                    <p:animMotion origin="layout" path="M -0.00052 -1.11111E-6 C 0.00243 0.00301 0.01354 0.00833 0.01718 0.01736 C 0.02083 0.02639 0.01423 0.04283 0.02187 0.0537 C 0.02951 0.06458 0.04809 0.07639 0.06336 0.08287 C 0.07864 0.08935 0.10347 0.09097 0.11406 0.09306 " pathEditMode="relative" rAng="0" ptsTypes="AAAAA">
                                      <p:cBhvr>
                                        <p:cTn id="106" dur="500" fill="hold"/>
                                        <p:tgtEl>
                                          <p:spTgt spid="178"/>
                                        </p:tgtEl>
                                        <p:attrNameLst>
                                          <p:attrName>ppt_x</p:attrName>
                                          <p:attrName>ppt_y</p:attrName>
                                        </p:attrNameLst>
                                      </p:cBhvr>
                                      <p:rCtr x="5729" y="4653"/>
                                    </p:animMotion>
                                  </p:childTnLst>
                                  <p:subTnLst>
                                    <p:set>
                                      <p:cBhvr override="childStyle">
                                        <p:cTn dur="1" fill="hold" display="0" masterRel="sameClick" afterEffect="1">
                                          <p:stCondLst>
                                            <p:cond evt="end" delay="0">
                                              <p:tn val="105"/>
                                            </p:cond>
                                          </p:stCondLst>
                                        </p:cTn>
                                        <p:tgtEl>
                                          <p:spTgt spid="178"/>
                                        </p:tgtEl>
                                        <p:attrNameLst>
                                          <p:attrName>style.visibility</p:attrName>
                                        </p:attrNameLst>
                                      </p:cBhvr>
                                      <p:to>
                                        <p:strVal val="hidden"/>
                                      </p:to>
                                    </p:set>
                                  </p:subTnLst>
                                </p:cTn>
                              </p:par>
                              <p:par>
                                <p:cTn id="107" presetID="0" presetClass="path" presetSubtype="0" repeatCount="indefinite" accel="50000" decel="50000" grpId="1" nodeType="withEffect">
                                  <p:stCondLst>
                                    <p:cond delay="0"/>
                                  </p:stCondLst>
                                  <p:childTnLst>
                                    <p:animMotion origin="layout" path="M 0.00659 -0.00092 C 0.00972 -0.00393 0.01892 -0.01504 0.025 -0.01944 C 0.03107 -0.02384 0.03784 -0.02407 0.04357 -0.02754 C 0.0493 -0.03102 0.05573 -0.03727 0.05885 -0.03981 " pathEditMode="relative" rAng="0" ptsTypes="AAAA">
                                      <p:cBhvr>
                                        <p:cTn id="108" dur="500" fill="hold"/>
                                        <p:tgtEl>
                                          <p:spTgt spid="179"/>
                                        </p:tgtEl>
                                        <p:attrNameLst>
                                          <p:attrName>ppt_x</p:attrName>
                                          <p:attrName>ppt_y</p:attrName>
                                        </p:attrNameLst>
                                      </p:cBhvr>
                                      <p:rCtr x="2604" y="-1944"/>
                                    </p:animMotion>
                                  </p:childTnLst>
                                  <p:subTnLst>
                                    <p:set>
                                      <p:cBhvr override="childStyle">
                                        <p:cTn dur="1" fill="hold" display="0" masterRel="sameClick" afterEffect="1">
                                          <p:stCondLst>
                                            <p:cond evt="end" delay="0">
                                              <p:tn val="107"/>
                                            </p:cond>
                                          </p:stCondLst>
                                        </p:cTn>
                                        <p:tgtEl>
                                          <p:spTgt spid="179"/>
                                        </p:tgtEl>
                                        <p:attrNameLst>
                                          <p:attrName>style.visibility</p:attrName>
                                        </p:attrNameLst>
                                      </p:cBhvr>
                                      <p:to>
                                        <p:strVal val="hidden"/>
                                      </p:to>
                                    </p:set>
                                  </p:subTnLst>
                                </p:cTn>
                              </p:par>
                              <p:par>
                                <p:cTn id="109" presetID="22" presetClass="entr" presetSubtype="8" fill="hold" nodeType="withEffect" nodePh="1">
                                  <p:stCondLst>
                                    <p:cond delay="0"/>
                                  </p:stCondLst>
                                  <p:endCondLst>
                                    <p:cond evt="begin" delay="0">
                                      <p:tn val="109"/>
                                    </p:cond>
                                  </p:endCondLst>
                                  <p:childTnLst>
                                    <p:set>
                                      <p:cBhvr>
                                        <p:cTn id="110" dur="1" fill="hold">
                                          <p:stCondLst>
                                            <p:cond delay="0"/>
                                          </p:stCondLst>
                                        </p:cTn>
                                        <p:tgtEl>
                                          <p:spTgt spid="182">
                                            <p:txEl>
                                              <p:pRg st="0" end="0"/>
                                            </p:txEl>
                                          </p:spTgt>
                                        </p:tgtEl>
                                        <p:attrNameLst>
                                          <p:attrName>style.visibility</p:attrName>
                                        </p:attrNameLst>
                                      </p:cBhvr>
                                      <p:to>
                                        <p:strVal val="visible"/>
                                      </p:to>
                                    </p:set>
                                    <p:animEffect transition="in" filter="wipe(left)">
                                      <p:cBhvr>
                                        <p:cTn id="111" dur="500"/>
                                        <p:tgtEl>
                                          <p:spTgt spid="182">
                                            <p:txEl>
                                              <p:pRg st="0" end="0"/>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136"/>
                                        </p:tgtEl>
                                        <p:attrNameLst>
                                          <p:attrName>style.visibility</p:attrName>
                                        </p:attrNameLst>
                                      </p:cBhvr>
                                      <p:to>
                                        <p:strVal val="visible"/>
                                      </p:to>
                                    </p:set>
                                    <p:animEffect transition="in" filter="fade">
                                      <p:cBhvr>
                                        <p:cTn id="116" dur="500"/>
                                        <p:tgtEl>
                                          <p:spTgt spid="13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5"/>
                                        </p:tgtEl>
                                        <p:attrNameLst>
                                          <p:attrName>style.visibility</p:attrName>
                                        </p:attrNameLst>
                                      </p:cBhvr>
                                      <p:to>
                                        <p:strVal val="visible"/>
                                      </p:to>
                                    </p:set>
                                    <p:animEffect transition="in" filter="fade">
                                      <p:cBhvr>
                                        <p:cTn id="119" dur="500"/>
                                        <p:tgtEl>
                                          <p:spTgt spid="135"/>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34"/>
                                        </p:tgtEl>
                                        <p:attrNameLst>
                                          <p:attrName>style.visibility</p:attrName>
                                        </p:attrNameLst>
                                      </p:cBhvr>
                                      <p:to>
                                        <p:strVal val="visible"/>
                                      </p:to>
                                    </p:set>
                                    <p:animEffect transition="in" filter="fade">
                                      <p:cBhvr>
                                        <p:cTn id="122" dur="500"/>
                                        <p:tgtEl>
                                          <p:spTgt spid="134"/>
                                        </p:tgtEl>
                                      </p:cBhvr>
                                    </p:animEffect>
                                  </p:childTnLst>
                                </p:cTn>
                              </p:par>
                              <p:par>
                                <p:cTn id="123" presetID="7" presetClass="emph" presetSubtype="2" fill="hold" nodeType="withEffect">
                                  <p:stCondLst>
                                    <p:cond delay="0"/>
                                  </p:stCondLst>
                                  <p:childTnLst>
                                    <p:animClr clrSpc="rgb" dir="cw">
                                      <p:cBhvr>
                                        <p:cTn id="124" dur="1000" fill="hold"/>
                                        <p:tgtEl>
                                          <p:spTgt spid="157"/>
                                        </p:tgtEl>
                                        <p:attrNameLst>
                                          <p:attrName>stroke.color</p:attrName>
                                        </p:attrNameLst>
                                      </p:cBhvr>
                                      <p:to>
                                        <a:srgbClr val="FF3300"/>
                                      </p:to>
                                    </p:animClr>
                                    <p:set>
                                      <p:cBhvr>
                                        <p:cTn id="125" dur="1000" fill="hold"/>
                                        <p:tgtEl>
                                          <p:spTgt spid="157"/>
                                        </p:tgtEl>
                                        <p:attrNameLst>
                                          <p:attrName>stroke.on</p:attrName>
                                        </p:attrNameLst>
                                      </p:cBhvr>
                                      <p:to>
                                        <p:strVal val="true"/>
                                      </p:to>
                                    </p:set>
                                  </p:childTnLst>
                                </p:cTn>
                              </p:par>
                              <p:par>
                                <p:cTn id="126" presetID="7" presetClass="emph" presetSubtype="2" fill="hold" nodeType="withEffect">
                                  <p:stCondLst>
                                    <p:cond delay="0"/>
                                  </p:stCondLst>
                                  <p:childTnLst>
                                    <p:animClr clrSpc="rgb" dir="cw">
                                      <p:cBhvr>
                                        <p:cTn id="127" dur="1000" fill="hold"/>
                                        <p:tgtEl>
                                          <p:spTgt spid="158"/>
                                        </p:tgtEl>
                                        <p:attrNameLst>
                                          <p:attrName>stroke.color</p:attrName>
                                        </p:attrNameLst>
                                      </p:cBhvr>
                                      <p:to>
                                        <a:srgbClr val="FF3300"/>
                                      </p:to>
                                    </p:animClr>
                                    <p:set>
                                      <p:cBhvr>
                                        <p:cTn id="128" dur="1000" fill="hold"/>
                                        <p:tgtEl>
                                          <p:spTgt spid="158"/>
                                        </p:tgtEl>
                                        <p:attrNameLst>
                                          <p:attrName>stroke.on</p:attrName>
                                        </p:attrNameLst>
                                      </p:cBhvr>
                                      <p:to>
                                        <p:strVal val="true"/>
                                      </p:to>
                                    </p:set>
                                  </p:childTnLst>
                                </p:cTn>
                              </p:par>
                              <p:par>
                                <p:cTn id="129" presetID="7" presetClass="emph" presetSubtype="2" fill="hold" nodeType="withEffect">
                                  <p:stCondLst>
                                    <p:cond delay="0"/>
                                  </p:stCondLst>
                                  <p:childTnLst>
                                    <p:animClr clrSpc="rgb" dir="cw">
                                      <p:cBhvr>
                                        <p:cTn id="130" dur="1000" fill="hold"/>
                                        <p:tgtEl>
                                          <p:spTgt spid="161"/>
                                        </p:tgtEl>
                                        <p:attrNameLst>
                                          <p:attrName>stroke.color</p:attrName>
                                        </p:attrNameLst>
                                      </p:cBhvr>
                                      <p:to>
                                        <a:srgbClr val="FF3300"/>
                                      </p:to>
                                    </p:animClr>
                                    <p:set>
                                      <p:cBhvr>
                                        <p:cTn id="131" dur="1000" fill="hold"/>
                                        <p:tgtEl>
                                          <p:spTgt spid="161"/>
                                        </p:tgtEl>
                                        <p:attrNameLst>
                                          <p:attrName>stroke.on</p:attrName>
                                        </p:attrNameLst>
                                      </p:cBhvr>
                                      <p:to>
                                        <p:strVal val="true"/>
                                      </p:to>
                                    </p:set>
                                  </p:childTnLst>
                                </p:cTn>
                              </p:par>
                              <p:par>
                                <p:cTn id="132" presetID="7" presetClass="emph" presetSubtype="2" fill="hold" nodeType="withEffect">
                                  <p:stCondLst>
                                    <p:cond delay="0"/>
                                  </p:stCondLst>
                                  <p:childTnLst>
                                    <p:animClr clrSpc="rgb" dir="cw">
                                      <p:cBhvr>
                                        <p:cTn id="133" dur="1000" fill="hold"/>
                                        <p:tgtEl>
                                          <p:spTgt spid="162"/>
                                        </p:tgtEl>
                                        <p:attrNameLst>
                                          <p:attrName>stroke.color</p:attrName>
                                        </p:attrNameLst>
                                      </p:cBhvr>
                                      <p:to>
                                        <a:srgbClr val="FF3300"/>
                                      </p:to>
                                    </p:animClr>
                                    <p:set>
                                      <p:cBhvr>
                                        <p:cTn id="134" dur="1000" fill="hold"/>
                                        <p:tgtEl>
                                          <p:spTgt spid="162"/>
                                        </p:tgtEl>
                                        <p:attrNameLst>
                                          <p:attrName>stroke.on</p:attrName>
                                        </p:attrNameLst>
                                      </p:cBhvr>
                                      <p:to>
                                        <p:strVal val="true"/>
                                      </p:to>
                                    </p:set>
                                  </p:childTnLst>
                                </p:cTn>
                              </p:par>
                              <p:par>
                                <p:cTn id="135" presetID="7" presetClass="emph" presetSubtype="2" fill="hold" nodeType="withEffect">
                                  <p:stCondLst>
                                    <p:cond delay="0"/>
                                  </p:stCondLst>
                                  <p:childTnLst>
                                    <p:animClr clrSpc="rgb" dir="cw">
                                      <p:cBhvr>
                                        <p:cTn id="136" dur="1000" fill="hold"/>
                                        <p:tgtEl>
                                          <p:spTgt spid="163"/>
                                        </p:tgtEl>
                                        <p:attrNameLst>
                                          <p:attrName>stroke.color</p:attrName>
                                        </p:attrNameLst>
                                      </p:cBhvr>
                                      <p:to>
                                        <a:srgbClr val="FF3300"/>
                                      </p:to>
                                    </p:animClr>
                                    <p:set>
                                      <p:cBhvr>
                                        <p:cTn id="137" dur="1000" fill="hold"/>
                                        <p:tgtEl>
                                          <p:spTgt spid="163"/>
                                        </p:tgtEl>
                                        <p:attrNameLst>
                                          <p:attrName>stroke.on</p:attrName>
                                        </p:attrNameLst>
                                      </p:cBhvr>
                                      <p:to>
                                        <p:strVal val="true"/>
                                      </p:to>
                                    </p:set>
                                  </p:childTnLst>
                                </p:cTn>
                              </p:par>
                              <p:par>
                                <p:cTn id="138" presetID="7" presetClass="emph" presetSubtype="2" fill="hold" nodeType="withEffect">
                                  <p:stCondLst>
                                    <p:cond delay="0"/>
                                  </p:stCondLst>
                                  <p:childTnLst>
                                    <p:animClr clrSpc="rgb" dir="cw">
                                      <p:cBhvr>
                                        <p:cTn id="139" dur="1000" fill="hold"/>
                                        <p:tgtEl>
                                          <p:spTgt spid="138"/>
                                        </p:tgtEl>
                                        <p:attrNameLst>
                                          <p:attrName>stroke.color</p:attrName>
                                        </p:attrNameLst>
                                      </p:cBhvr>
                                      <p:to>
                                        <a:srgbClr val="FF3300"/>
                                      </p:to>
                                    </p:animClr>
                                    <p:set>
                                      <p:cBhvr>
                                        <p:cTn id="140" dur="1000" fill="hold"/>
                                        <p:tgtEl>
                                          <p:spTgt spid="138"/>
                                        </p:tgtEl>
                                        <p:attrNameLst>
                                          <p:attrName>stroke.on</p:attrName>
                                        </p:attrNameLst>
                                      </p:cBhvr>
                                      <p:to>
                                        <p:strVal val="true"/>
                                      </p:to>
                                    </p:set>
                                  </p:childTnLst>
                                </p:cTn>
                              </p:par>
                              <p:par>
                                <p:cTn id="141" presetID="7" presetClass="emph" presetSubtype="2" fill="hold" nodeType="withEffect">
                                  <p:stCondLst>
                                    <p:cond delay="0"/>
                                  </p:stCondLst>
                                  <p:childTnLst>
                                    <p:animClr clrSpc="rgb" dir="cw">
                                      <p:cBhvr>
                                        <p:cTn id="142" dur="1000" fill="hold"/>
                                        <p:tgtEl>
                                          <p:spTgt spid="140"/>
                                        </p:tgtEl>
                                        <p:attrNameLst>
                                          <p:attrName>stroke.color</p:attrName>
                                        </p:attrNameLst>
                                      </p:cBhvr>
                                      <p:to>
                                        <a:srgbClr val="FF3300"/>
                                      </p:to>
                                    </p:animClr>
                                    <p:set>
                                      <p:cBhvr>
                                        <p:cTn id="143" dur="1000" fill="hold"/>
                                        <p:tgtEl>
                                          <p:spTgt spid="140"/>
                                        </p:tgtEl>
                                        <p:attrNameLst>
                                          <p:attrName>stroke.on</p:attrName>
                                        </p:attrNameLst>
                                      </p:cBhvr>
                                      <p:to>
                                        <p:strVal val="true"/>
                                      </p:to>
                                    </p:set>
                                  </p:childTnLst>
                                </p:cTn>
                              </p:par>
                              <p:par>
                                <p:cTn id="144" presetID="7" presetClass="emph" presetSubtype="2" fill="hold" nodeType="withEffect">
                                  <p:stCondLst>
                                    <p:cond delay="0"/>
                                  </p:stCondLst>
                                  <p:childTnLst>
                                    <p:animClr clrSpc="rgb" dir="cw">
                                      <p:cBhvr>
                                        <p:cTn id="145" dur="1000" fill="hold"/>
                                        <p:tgtEl>
                                          <p:spTgt spid="159"/>
                                        </p:tgtEl>
                                        <p:attrNameLst>
                                          <p:attrName>stroke.color</p:attrName>
                                        </p:attrNameLst>
                                      </p:cBhvr>
                                      <p:to>
                                        <a:srgbClr val="FF3300"/>
                                      </p:to>
                                    </p:animClr>
                                    <p:set>
                                      <p:cBhvr>
                                        <p:cTn id="146" dur="1000" fill="hold"/>
                                        <p:tgtEl>
                                          <p:spTgt spid="159"/>
                                        </p:tgtEl>
                                        <p:attrNameLst>
                                          <p:attrName>stroke.on</p:attrName>
                                        </p:attrNameLst>
                                      </p:cBhvr>
                                      <p:to>
                                        <p:strVal val="true"/>
                                      </p:to>
                                    </p:set>
                                  </p:childTnLst>
                                </p:cTn>
                              </p:par>
                              <p:par>
                                <p:cTn id="147" presetID="7" presetClass="emph" presetSubtype="2" fill="hold" nodeType="withEffect">
                                  <p:stCondLst>
                                    <p:cond delay="0"/>
                                  </p:stCondLst>
                                  <p:childTnLst>
                                    <p:animClr clrSpc="rgb" dir="cw">
                                      <p:cBhvr>
                                        <p:cTn id="148" dur="1000" fill="hold"/>
                                        <p:tgtEl>
                                          <p:spTgt spid="166"/>
                                        </p:tgtEl>
                                        <p:attrNameLst>
                                          <p:attrName>stroke.color</p:attrName>
                                        </p:attrNameLst>
                                      </p:cBhvr>
                                      <p:to>
                                        <a:srgbClr val="FF3300"/>
                                      </p:to>
                                    </p:animClr>
                                    <p:set>
                                      <p:cBhvr>
                                        <p:cTn id="149" dur="1000" fill="hold"/>
                                        <p:tgtEl>
                                          <p:spTgt spid="166"/>
                                        </p:tgtEl>
                                        <p:attrNameLst>
                                          <p:attrName>stroke.on</p:attrName>
                                        </p:attrNameLst>
                                      </p:cBhvr>
                                      <p:to>
                                        <p:strVal val="true"/>
                                      </p:to>
                                    </p:set>
                                  </p:childTnLst>
                                </p:cTn>
                              </p:par>
                              <p:par>
                                <p:cTn id="150" presetID="7" presetClass="emph" presetSubtype="2" fill="hold" nodeType="withEffect">
                                  <p:stCondLst>
                                    <p:cond delay="0"/>
                                  </p:stCondLst>
                                  <p:childTnLst>
                                    <p:animClr clrSpc="rgb" dir="cw">
                                      <p:cBhvr>
                                        <p:cTn id="151" dur="1000" fill="hold"/>
                                        <p:tgtEl>
                                          <p:spTgt spid="141"/>
                                        </p:tgtEl>
                                        <p:attrNameLst>
                                          <p:attrName>stroke.color</p:attrName>
                                        </p:attrNameLst>
                                      </p:cBhvr>
                                      <p:to>
                                        <a:srgbClr val="FF3300"/>
                                      </p:to>
                                    </p:animClr>
                                    <p:set>
                                      <p:cBhvr>
                                        <p:cTn id="152" dur="1000" fill="hold"/>
                                        <p:tgtEl>
                                          <p:spTgt spid="141"/>
                                        </p:tgtEl>
                                        <p:attrNameLst>
                                          <p:attrName>stroke.on</p:attrName>
                                        </p:attrNameLst>
                                      </p:cBhvr>
                                      <p:to>
                                        <p:strVal val="true"/>
                                      </p:to>
                                    </p:set>
                                  </p:childTnLst>
                                </p:cTn>
                              </p:par>
                              <p:par>
                                <p:cTn id="153" presetID="7" presetClass="emph" presetSubtype="2" fill="hold" nodeType="withEffect">
                                  <p:stCondLst>
                                    <p:cond delay="0"/>
                                  </p:stCondLst>
                                  <p:childTnLst>
                                    <p:animClr clrSpc="rgb" dir="cw">
                                      <p:cBhvr>
                                        <p:cTn id="154" dur="2000" fill="hold"/>
                                        <p:tgtEl>
                                          <p:spTgt spid="142"/>
                                        </p:tgtEl>
                                        <p:attrNameLst>
                                          <p:attrName>stroke.color</p:attrName>
                                        </p:attrNameLst>
                                      </p:cBhvr>
                                      <p:to>
                                        <a:srgbClr val="FF0000"/>
                                      </p:to>
                                    </p:animClr>
                                    <p:set>
                                      <p:cBhvr>
                                        <p:cTn id="155" dur="2000" fill="hold"/>
                                        <p:tgtEl>
                                          <p:spTgt spid="142"/>
                                        </p:tgtEl>
                                        <p:attrNameLst>
                                          <p:attrName>stroke.on</p:attrName>
                                        </p:attrNameLst>
                                      </p:cBhvr>
                                      <p:to>
                                        <p:strVal val="true"/>
                                      </p:to>
                                    </p:set>
                                  </p:childTnLst>
                                </p:cTn>
                              </p:par>
                              <p:par>
                                <p:cTn id="156" presetID="12" presetClass="entr" presetSubtype="8" fill="hold" grpId="0" nodeType="withEffect">
                                  <p:stCondLst>
                                    <p:cond delay="0"/>
                                  </p:stCondLst>
                                  <p:childTnLst>
                                    <p:set>
                                      <p:cBhvr>
                                        <p:cTn id="157" dur="1" fill="hold">
                                          <p:stCondLst>
                                            <p:cond delay="0"/>
                                          </p:stCondLst>
                                        </p:cTn>
                                        <p:tgtEl>
                                          <p:spTgt spid="185"/>
                                        </p:tgtEl>
                                        <p:attrNameLst>
                                          <p:attrName>style.visibility</p:attrName>
                                        </p:attrNameLst>
                                      </p:cBhvr>
                                      <p:to>
                                        <p:strVal val="visible"/>
                                      </p:to>
                                    </p:set>
                                    <p:animEffect transition="in" filter="slide(fromLeft)">
                                      <p:cBhvr>
                                        <p:cTn id="158" dur="500"/>
                                        <p:tgtEl>
                                          <p:spTgt spid="185"/>
                                        </p:tgtEl>
                                      </p:cBhvr>
                                    </p:animEffect>
                                  </p:childTnLst>
                                </p:cTn>
                              </p:par>
                            </p:childTnLst>
                          </p:cTn>
                        </p:par>
                        <p:par>
                          <p:cTn id="159" fill="hold">
                            <p:stCondLst>
                              <p:cond delay="2000"/>
                            </p:stCondLst>
                            <p:childTnLst>
                              <p:par>
                                <p:cTn id="160" presetID="10" presetClass="entr" presetSubtype="0" fill="hold" grpId="0" nodeType="afterEffect">
                                  <p:stCondLst>
                                    <p:cond delay="4000"/>
                                  </p:stCondLst>
                                  <p:childTnLst>
                                    <p:set>
                                      <p:cBhvr>
                                        <p:cTn id="161" dur="1" fill="hold">
                                          <p:stCondLst>
                                            <p:cond delay="0"/>
                                          </p:stCondLst>
                                        </p:cTn>
                                        <p:tgtEl>
                                          <p:spTgt spid="187"/>
                                        </p:tgtEl>
                                        <p:attrNameLst>
                                          <p:attrName>style.visibility</p:attrName>
                                        </p:attrNameLst>
                                      </p:cBhvr>
                                      <p:to>
                                        <p:strVal val="visible"/>
                                      </p:to>
                                    </p:set>
                                    <p:animEffect transition="in" filter="fade">
                                      <p:cBhvr>
                                        <p:cTn id="162" dur="500"/>
                                        <p:tgtEl>
                                          <p:spTgt spid="187"/>
                                        </p:tgtEl>
                                      </p:cBhvr>
                                    </p:animEffect>
                                  </p:childTnLst>
                                </p:cTn>
                              </p:par>
                            </p:childTnLst>
                          </p:cTn>
                        </p:par>
                        <p:par>
                          <p:cTn id="163" fill="hold">
                            <p:stCondLst>
                              <p:cond delay="6500"/>
                            </p:stCondLst>
                            <p:childTnLst>
                              <p:par>
                                <p:cTn id="164" presetID="10" presetClass="entr" presetSubtype="0" fill="hold" grpId="0" nodeType="afterEffect">
                                  <p:stCondLst>
                                    <p:cond delay="0"/>
                                  </p:stCondLst>
                                  <p:childTnLst>
                                    <p:set>
                                      <p:cBhvr>
                                        <p:cTn id="165" dur="1" fill="hold">
                                          <p:stCondLst>
                                            <p:cond delay="0"/>
                                          </p:stCondLst>
                                        </p:cTn>
                                        <p:tgtEl>
                                          <p:spTgt spid="186"/>
                                        </p:tgtEl>
                                        <p:attrNameLst>
                                          <p:attrName>style.visibility</p:attrName>
                                        </p:attrNameLst>
                                      </p:cBhvr>
                                      <p:to>
                                        <p:strVal val="visible"/>
                                      </p:to>
                                    </p:set>
                                    <p:animEffect transition="in" filter="fade">
                                      <p:cBhvr>
                                        <p:cTn id="166" dur="500"/>
                                        <p:tgtEl>
                                          <p:spTgt spid="186"/>
                                        </p:tgtEl>
                                      </p:cBhvr>
                                    </p:animEffect>
                                  </p:childTnLst>
                                </p:cTn>
                              </p:par>
                            </p:childTnLst>
                          </p:cTn>
                        </p:par>
                        <p:par>
                          <p:cTn id="167" fill="hold">
                            <p:stCondLst>
                              <p:cond delay="7000"/>
                            </p:stCondLst>
                            <p:childTnLst>
                              <p:par>
                                <p:cTn id="168" presetID="10" presetClass="entr" presetSubtype="0" fill="hold" grpId="0" nodeType="afterEffect">
                                  <p:stCondLst>
                                    <p:cond delay="0"/>
                                  </p:stCondLst>
                                  <p:childTnLst>
                                    <p:set>
                                      <p:cBhvr>
                                        <p:cTn id="169" dur="1" fill="hold">
                                          <p:stCondLst>
                                            <p:cond delay="0"/>
                                          </p:stCondLst>
                                        </p:cTn>
                                        <p:tgtEl>
                                          <p:spTgt spid="188"/>
                                        </p:tgtEl>
                                        <p:attrNameLst>
                                          <p:attrName>style.visibility</p:attrName>
                                        </p:attrNameLst>
                                      </p:cBhvr>
                                      <p:to>
                                        <p:strVal val="visible"/>
                                      </p:to>
                                    </p:set>
                                    <p:animEffect transition="in" filter="fade">
                                      <p:cBhvr>
                                        <p:cTn id="170"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animBg="1"/>
      <p:bldP spid="136" grpId="0"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68" grpId="0" animBg="1"/>
      <p:bldP spid="168" grpId="1" animBg="1"/>
      <p:bldP spid="169" grpId="0" animBg="1"/>
      <p:bldP spid="169" grpId="1" animBg="1"/>
      <p:bldP spid="170" grpId="0" animBg="1"/>
      <p:bldP spid="170" grpId="1" animBg="1"/>
      <p:bldP spid="171" grpId="0" animBg="1"/>
      <p:bldP spid="171" grpId="1"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4" grpId="0" animBg="1"/>
      <p:bldP spid="184" grpId="1" animBg="1"/>
      <p:bldP spid="185" grpId="0" animBg="1"/>
      <p:bldP spid="186" grpId="0" animBg="1"/>
      <p:bldP spid="187" grpId="0" animBg="1"/>
      <p:bldP spid="18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19688A1-8D63-814F-B34D-0A23D3419284}"/>
              </a:ext>
            </a:extLst>
          </p:cNvPr>
          <p:cNvSpPr>
            <a:spLocks noGrp="1"/>
          </p:cNvSpPr>
          <p:nvPr>
            <p:ph type="title"/>
          </p:nvPr>
        </p:nvSpPr>
        <p:spPr/>
        <p:txBody>
          <a:bodyPr/>
          <a:lstStyle/>
          <a:p>
            <a:r>
              <a:rPr lang="en-US" altLang="en-US" sz="1800" dirty="0"/>
              <a:t>IBM Streams Analytics</a:t>
            </a:r>
            <a:br>
              <a:rPr lang="en-US" altLang="en-US" sz="1800" dirty="0"/>
            </a:br>
            <a:r>
              <a:rPr lang="en-US" altLang="en-US" sz="1800" dirty="0"/>
              <a:t>Out of the box with over 200 operators with 1300 functions</a:t>
            </a:r>
            <a:endParaRPr lang="en-US" sz="1800" dirty="0"/>
          </a:p>
        </p:txBody>
      </p:sp>
      <p:sp>
        <p:nvSpPr>
          <p:cNvPr id="2" name="Slide Number Placeholder 1">
            <a:extLst>
              <a:ext uri="{FF2B5EF4-FFF2-40B4-BE49-F238E27FC236}">
                <a16:creationId xmlns:a16="http://schemas.microsoft.com/office/drawing/2014/main" id="{F9BF5B0A-5B0F-7945-B8FD-E6B04312CE80}"/>
              </a:ext>
            </a:extLst>
          </p:cNvPr>
          <p:cNvSpPr>
            <a:spLocks noGrp="1"/>
          </p:cNvSpPr>
          <p:nvPr>
            <p:ph type="sldNum" sz="quarter" idx="10"/>
          </p:nvPr>
        </p:nvSpPr>
        <p:spPr/>
        <p:txBody>
          <a:bodyPr/>
          <a:lstStyle/>
          <a:p>
            <a:fld id="{D0BE6F14-FF48-0F4F-A8AA-2E3F25371E4A}" type="slidenum">
              <a:rPr lang="en-US" smtClean="0"/>
              <a:pPr/>
              <a:t>77</a:t>
            </a:fld>
            <a:endParaRPr lang="en-US"/>
          </a:p>
        </p:txBody>
      </p:sp>
      <p:sp>
        <p:nvSpPr>
          <p:cNvPr id="143" name="Rectangle 142">
            <a:extLst>
              <a:ext uri="{FF2B5EF4-FFF2-40B4-BE49-F238E27FC236}">
                <a16:creationId xmlns:a16="http://schemas.microsoft.com/office/drawing/2014/main" id="{327C1864-0D5D-4141-9B12-1F2113E15FB8}"/>
              </a:ext>
            </a:extLst>
          </p:cNvPr>
          <p:cNvSpPr/>
          <p:nvPr/>
        </p:nvSpPr>
        <p:spPr bwMode="auto">
          <a:xfrm>
            <a:off x="6240492" y="1143498"/>
            <a:ext cx="836420" cy="491580"/>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68516" tIns="34259" rIns="68516" bIns="34259" numCol="1" rtlCol="0" anchor="ctr" anchorCtr="0" compatLnSpc="1">
            <a:prstTxWarp prst="textNoShape">
              <a:avLst/>
            </a:prstTxWarp>
          </a:bodyPr>
          <a:lstStyle/>
          <a:p>
            <a:pPr algn="ctr" defTabSz="685149" hangingPunct="0">
              <a:defRPr/>
            </a:pPr>
            <a:r>
              <a:rPr lang="en-US" sz="975" b="1" kern="0" dirty="0" err="1">
                <a:solidFill>
                  <a:srgbClr val="000000"/>
                </a:solidFill>
                <a:latin typeface="IBM Plex Sans" charset="0"/>
                <a:ea typeface="IBM Plex Sans" charset="0"/>
                <a:cs typeface="IBM Plex Sans" charset="0"/>
                <a:sym typeface="Arial"/>
              </a:rPr>
              <a:t>Hadoop</a:t>
            </a:r>
            <a:endParaRPr lang="en-US" sz="975" b="1" kern="0" dirty="0">
              <a:solidFill>
                <a:srgbClr val="000000"/>
              </a:solidFill>
              <a:latin typeface="IBM Plex Sans" charset="0"/>
              <a:ea typeface="IBM Plex Sans" charset="0"/>
              <a:cs typeface="IBM Plex Sans" charset="0"/>
              <a:sym typeface="Arial"/>
            </a:endParaRPr>
          </a:p>
        </p:txBody>
      </p:sp>
      <p:sp>
        <p:nvSpPr>
          <p:cNvPr id="144" name="Magnetic Disk 143">
            <a:extLst>
              <a:ext uri="{FF2B5EF4-FFF2-40B4-BE49-F238E27FC236}">
                <a16:creationId xmlns:a16="http://schemas.microsoft.com/office/drawing/2014/main" id="{F8E0DDA7-87F1-2F42-8D1D-FF14A62DCA03}"/>
              </a:ext>
            </a:extLst>
          </p:cNvPr>
          <p:cNvSpPr/>
          <p:nvPr/>
        </p:nvSpPr>
        <p:spPr bwMode="auto">
          <a:xfrm>
            <a:off x="6267244" y="2078882"/>
            <a:ext cx="836420" cy="628069"/>
          </a:xfrm>
          <a:prstGeom prst="flowChartMagneticDisk">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68516" tIns="34259" rIns="68516" bIns="34259" numCol="1" rtlCol="0" anchor="ctr" anchorCtr="0" compatLnSpc="1">
            <a:prstTxWarp prst="textNoShape">
              <a:avLst/>
            </a:prstTxWarp>
          </a:bodyPr>
          <a:lstStyle/>
          <a:p>
            <a:pPr algn="ctr" defTabSz="685149" hangingPunct="0">
              <a:defRPr/>
            </a:pPr>
            <a:r>
              <a:rPr lang="en-US" sz="975" b="1" kern="0" dirty="0">
                <a:solidFill>
                  <a:srgbClr val="000000"/>
                </a:solidFill>
                <a:latin typeface="IBM Plex Sans" charset="0"/>
                <a:ea typeface="IBM Plex Sans" charset="0"/>
                <a:cs typeface="IBM Plex Sans" charset="0"/>
                <a:sym typeface="Arial"/>
              </a:rPr>
              <a:t>Data Warehouse</a:t>
            </a:r>
          </a:p>
        </p:txBody>
      </p:sp>
      <p:cxnSp>
        <p:nvCxnSpPr>
          <p:cNvPr id="145" name="Straight Arrow Connector 144">
            <a:extLst>
              <a:ext uri="{FF2B5EF4-FFF2-40B4-BE49-F238E27FC236}">
                <a16:creationId xmlns:a16="http://schemas.microsoft.com/office/drawing/2014/main" id="{48CEB43F-485B-ED49-98DF-702EABD794B0}"/>
              </a:ext>
            </a:extLst>
          </p:cNvPr>
          <p:cNvCxnSpPr/>
          <p:nvPr/>
        </p:nvCxnSpPr>
        <p:spPr bwMode="auto">
          <a:xfrm>
            <a:off x="1933412" y="2388539"/>
            <a:ext cx="1371600" cy="0"/>
          </a:xfrm>
          <a:prstGeom prst="straightConnector1">
            <a:avLst/>
          </a:prstGeom>
          <a:ln>
            <a:headEnd type="arrow" w="med" len="med"/>
            <a:tailEnd type="arrow"/>
          </a:ln>
        </p:spPr>
        <p:style>
          <a:lnRef idx="3">
            <a:schemeClr val="dk1"/>
          </a:lnRef>
          <a:fillRef idx="0">
            <a:schemeClr val="dk1"/>
          </a:fillRef>
          <a:effectRef idx="2">
            <a:schemeClr val="dk1"/>
          </a:effectRef>
          <a:fontRef idx="minor">
            <a:schemeClr val="tx1"/>
          </a:fontRef>
        </p:style>
      </p:cxnSp>
      <p:cxnSp>
        <p:nvCxnSpPr>
          <p:cNvPr id="146" name="Straight Arrow Connector 145">
            <a:extLst>
              <a:ext uri="{FF2B5EF4-FFF2-40B4-BE49-F238E27FC236}">
                <a16:creationId xmlns:a16="http://schemas.microsoft.com/office/drawing/2014/main" id="{1AE0D400-6FCC-774A-B92F-D8BB41EB1286}"/>
              </a:ext>
            </a:extLst>
          </p:cNvPr>
          <p:cNvCxnSpPr/>
          <p:nvPr/>
        </p:nvCxnSpPr>
        <p:spPr bwMode="auto">
          <a:xfrm flipV="1">
            <a:off x="4590517" y="1403941"/>
            <a:ext cx="1615535" cy="662531"/>
          </a:xfrm>
          <a:prstGeom prst="straightConnector1">
            <a:avLst/>
          </a:prstGeom>
          <a:ln>
            <a:headEnd type="arrow" w="med" len="med"/>
            <a:tailEnd type="arrow"/>
          </a:ln>
        </p:spPr>
        <p:style>
          <a:lnRef idx="3">
            <a:schemeClr val="dk1"/>
          </a:lnRef>
          <a:fillRef idx="0">
            <a:schemeClr val="dk1"/>
          </a:fillRef>
          <a:effectRef idx="2">
            <a:schemeClr val="dk1"/>
          </a:effectRef>
          <a:fontRef idx="minor">
            <a:schemeClr val="tx1"/>
          </a:fontRef>
        </p:style>
      </p:cxnSp>
      <p:cxnSp>
        <p:nvCxnSpPr>
          <p:cNvPr id="147" name="Straight Arrow Connector 146">
            <a:extLst>
              <a:ext uri="{FF2B5EF4-FFF2-40B4-BE49-F238E27FC236}">
                <a16:creationId xmlns:a16="http://schemas.microsoft.com/office/drawing/2014/main" id="{D0AAD9C0-8FF2-9943-9590-4C256C29B297}"/>
              </a:ext>
            </a:extLst>
          </p:cNvPr>
          <p:cNvCxnSpPr/>
          <p:nvPr/>
        </p:nvCxnSpPr>
        <p:spPr bwMode="auto">
          <a:xfrm flipV="1">
            <a:off x="4590517" y="2250741"/>
            <a:ext cx="1535984" cy="1"/>
          </a:xfrm>
          <a:prstGeom prst="straightConnector1">
            <a:avLst/>
          </a:prstGeom>
          <a:ln>
            <a:headEnd type="arrow" w="med" len="med"/>
            <a:tailEnd type="arrow"/>
          </a:ln>
        </p:spPr>
        <p:style>
          <a:lnRef idx="3">
            <a:schemeClr val="dk1"/>
          </a:lnRef>
          <a:fillRef idx="0">
            <a:schemeClr val="dk1"/>
          </a:fillRef>
          <a:effectRef idx="2">
            <a:schemeClr val="dk1"/>
          </a:effectRef>
          <a:fontRef idx="minor">
            <a:schemeClr val="tx1"/>
          </a:fontRef>
        </p:style>
      </p:cxnSp>
      <p:sp>
        <p:nvSpPr>
          <p:cNvPr id="148" name="TextBox 147">
            <a:extLst>
              <a:ext uri="{FF2B5EF4-FFF2-40B4-BE49-F238E27FC236}">
                <a16:creationId xmlns:a16="http://schemas.microsoft.com/office/drawing/2014/main" id="{91092835-B5D2-F243-A5A5-AAF9488CF8B0}"/>
              </a:ext>
            </a:extLst>
          </p:cNvPr>
          <p:cNvSpPr txBox="1"/>
          <p:nvPr/>
        </p:nvSpPr>
        <p:spPr>
          <a:xfrm>
            <a:off x="3208921" y="1189465"/>
            <a:ext cx="1670207" cy="577081"/>
          </a:xfrm>
          <a:prstGeom prst="rect">
            <a:avLst/>
          </a:prstGeom>
          <a:noFill/>
          <a:ln>
            <a:noFill/>
          </a:ln>
        </p:spPr>
        <p:txBody>
          <a:bodyPr wrap="square" rtlCol="0">
            <a:spAutoFit/>
          </a:bodyPr>
          <a:lstStyle/>
          <a:p>
            <a:pPr algn="ctr" hangingPunct="0">
              <a:defRPr/>
            </a:pPr>
            <a:r>
              <a:rPr lang="en-US" sz="1800" b="1" kern="0" dirty="0">
                <a:solidFill>
                  <a:srgbClr val="000000"/>
                </a:solidFill>
                <a:latin typeface="IBM Plex Sans" charset="0"/>
                <a:ea typeface="IBM Plex Sans" charset="0"/>
                <a:cs typeface="IBM Plex Sans" charset="0"/>
                <a:sym typeface="Arial"/>
              </a:rPr>
              <a:t>IBM Streams</a:t>
            </a:r>
          </a:p>
          <a:p>
            <a:pPr algn="ctr" hangingPunct="0">
              <a:defRPr/>
            </a:pPr>
            <a:r>
              <a:rPr lang="en-US" kern="0" dirty="0">
                <a:solidFill>
                  <a:srgbClr val="000000"/>
                </a:solidFill>
                <a:latin typeface="IBM Plex Sans" charset="0"/>
                <a:ea typeface="IBM Plex Sans" charset="0"/>
                <a:cs typeface="IBM Plex Sans" charset="0"/>
                <a:sym typeface="Arial"/>
              </a:rPr>
              <a:t>Scale-out Runtime</a:t>
            </a:r>
          </a:p>
        </p:txBody>
      </p:sp>
      <p:sp>
        <p:nvSpPr>
          <p:cNvPr id="149" name="Magnetic Disk 9">
            <a:extLst>
              <a:ext uri="{FF2B5EF4-FFF2-40B4-BE49-F238E27FC236}">
                <a16:creationId xmlns:a16="http://schemas.microsoft.com/office/drawing/2014/main" id="{9B8E6735-145F-4442-A36A-C3A71DAA63C5}"/>
              </a:ext>
            </a:extLst>
          </p:cNvPr>
          <p:cNvSpPr/>
          <p:nvPr/>
        </p:nvSpPr>
        <p:spPr bwMode="auto">
          <a:xfrm>
            <a:off x="6265638" y="3100916"/>
            <a:ext cx="836420" cy="628069"/>
          </a:xfrm>
          <a:prstGeom prst="flowChartMagneticDisk">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68516" tIns="34259" rIns="68516" bIns="34259" numCol="1" rtlCol="0" anchor="ctr" anchorCtr="0" compatLnSpc="1">
            <a:prstTxWarp prst="textNoShape">
              <a:avLst/>
            </a:prstTxWarp>
          </a:bodyPr>
          <a:lstStyle/>
          <a:p>
            <a:pPr algn="ctr" defTabSz="685149" hangingPunct="0">
              <a:defRPr/>
            </a:pPr>
            <a:r>
              <a:rPr lang="en-US" sz="975" b="1" kern="0" dirty="0">
                <a:solidFill>
                  <a:srgbClr val="000000"/>
                </a:solidFill>
                <a:latin typeface="IBM Plex Sans" charset="0"/>
                <a:ea typeface="IBM Plex Sans" charset="0"/>
                <a:cs typeface="IBM Plex Sans" charset="0"/>
                <a:sym typeface="Arial"/>
              </a:rPr>
              <a:t>NoSQL</a:t>
            </a:r>
          </a:p>
        </p:txBody>
      </p:sp>
      <p:sp>
        <p:nvSpPr>
          <p:cNvPr id="151" name="Rectangle 150">
            <a:extLst>
              <a:ext uri="{FF2B5EF4-FFF2-40B4-BE49-F238E27FC236}">
                <a16:creationId xmlns:a16="http://schemas.microsoft.com/office/drawing/2014/main" id="{67005B2D-4803-5740-89C3-6E16BA95E703}"/>
              </a:ext>
            </a:extLst>
          </p:cNvPr>
          <p:cNvSpPr/>
          <p:nvPr/>
        </p:nvSpPr>
        <p:spPr>
          <a:xfrm>
            <a:off x="222836" y="1085851"/>
            <a:ext cx="1634849" cy="221556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defRPr/>
            </a:pPr>
            <a:endParaRPr lang="en-US" kern="0">
              <a:solidFill>
                <a:srgbClr val="000000"/>
              </a:solidFill>
              <a:latin typeface="Calibri"/>
              <a:cs typeface="Calibri"/>
              <a:sym typeface="Arial"/>
            </a:endParaRPr>
          </a:p>
        </p:txBody>
      </p:sp>
      <p:sp>
        <p:nvSpPr>
          <p:cNvPr id="152" name="TextBox 151">
            <a:extLst>
              <a:ext uri="{FF2B5EF4-FFF2-40B4-BE49-F238E27FC236}">
                <a16:creationId xmlns:a16="http://schemas.microsoft.com/office/drawing/2014/main" id="{58BF5A57-42CC-0D44-A41E-23A611808D6A}"/>
              </a:ext>
            </a:extLst>
          </p:cNvPr>
          <p:cNvSpPr txBox="1"/>
          <p:nvPr/>
        </p:nvSpPr>
        <p:spPr>
          <a:xfrm>
            <a:off x="228600" y="1085850"/>
            <a:ext cx="1594645" cy="1973617"/>
          </a:xfrm>
          <a:prstGeom prst="rect">
            <a:avLst/>
          </a:prstGeom>
          <a:noFill/>
        </p:spPr>
        <p:txBody>
          <a:bodyPr wrap="square" rtlCol="0">
            <a:spAutoFit/>
          </a:bodyPr>
          <a:lstStyle/>
          <a:p>
            <a:pPr algn="ctr" hangingPunct="0">
              <a:defRPr/>
            </a:pPr>
            <a:r>
              <a:rPr lang="en-US" sz="900" b="1" kern="0" dirty="0">
                <a:solidFill>
                  <a:srgbClr val="000000"/>
                </a:solidFill>
                <a:latin typeface="IBM Plex Sans" charset="0"/>
                <a:ea typeface="IBM Plex Sans" charset="0"/>
                <a:cs typeface="IBM Plex Sans" charset="0"/>
                <a:sym typeface="Arial"/>
              </a:rPr>
              <a:t>Communications Data Sources</a:t>
            </a:r>
          </a:p>
          <a:p>
            <a:pPr algn="ctr" hangingPunct="0">
              <a:defRPr/>
            </a:pPr>
            <a:endParaRPr lang="en-US" sz="525" b="1" kern="0" dirty="0">
              <a:solidFill>
                <a:srgbClr val="000000"/>
              </a:solidFill>
              <a:latin typeface="IBM Plex Sans" charset="0"/>
              <a:ea typeface="IBM Plex Sans" charset="0"/>
              <a:cs typeface="IBM Plex Sans" charset="0"/>
              <a:sym typeface="Arial"/>
            </a:endParaRPr>
          </a:p>
          <a:p>
            <a:pPr marL="136922" indent="-95250" hangingPunct="0">
              <a:buFont typeface="Arial" charset="0"/>
              <a:buChar char="•"/>
              <a:defRPr/>
            </a:pPr>
            <a:r>
              <a:rPr lang="en-US" sz="900" kern="0" dirty="0">
                <a:solidFill>
                  <a:srgbClr val="000000"/>
                </a:solidFill>
                <a:latin typeface="IBM Plex Sans" charset="0"/>
                <a:ea typeface="IBM Plex Sans" charset="0"/>
                <a:cs typeface="IBM Plex Sans" charset="0"/>
                <a:sym typeface="Arial"/>
              </a:rPr>
              <a:t>TCP/IP</a:t>
            </a:r>
          </a:p>
          <a:p>
            <a:pPr marL="136922" indent="-95250" hangingPunct="0">
              <a:buFont typeface="Arial" charset="0"/>
              <a:buChar char="•"/>
              <a:defRPr/>
            </a:pPr>
            <a:r>
              <a:rPr lang="en-US" sz="900" kern="0" dirty="0">
                <a:solidFill>
                  <a:srgbClr val="000000"/>
                </a:solidFill>
                <a:latin typeface="IBM Plex Sans" charset="0"/>
                <a:ea typeface="IBM Plex Sans" charset="0"/>
                <a:cs typeface="IBM Plex Sans" charset="0"/>
                <a:sym typeface="Arial"/>
              </a:rPr>
              <a:t>UDP/IP</a:t>
            </a:r>
          </a:p>
          <a:p>
            <a:pPr marL="136922" indent="-95250" hangingPunct="0">
              <a:buFont typeface="Arial" charset="0"/>
              <a:buChar char="•"/>
              <a:defRPr/>
            </a:pPr>
            <a:r>
              <a:rPr lang="en-US" sz="900" kern="0" dirty="0">
                <a:solidFill>
                  <a:srgbClr val="000000"/>
                </a:solidFill>
                <a:latin typeface="IBM Plex Sans" charset="0"/>
                <a:ea typeface="IBM Plex Sans" charset="0"/>
                <a:cs typeface="IBM Plex Sans" charset="0"/>
                <a:sym typeface="Arial"/>
              </a:rPr>
              <a:t>HTTP</a:t>
            </a:r>
          </a:p>
          <a:p>
            <a:pPr marL="136922" indent="-95250" hangingPunct="0">
              <a:buFont typeface="Arial" charset="0"/>
              <a:buChar char="•"/>
              <a:defRPr/>
            </a:pPr>
            <a:r>
              <a:rPr lang="en-US" sz="900" kern="0" dirty="0">
                <a:solidFill>
                  <a:srgbClr val="000000"/>
                </a:solidFill>
                <a:latin typeface="IBM Plex Sans" charset="0"/>
                <a:ea typeface="IBM Plex Sans" charset="0"/>
                <a:cs typeface="IBM Plex Sans" charset="0"/>
                <a:sym typeface="Arial"/>
              </a:rPr>
              <a:t>FTP</a:t>
            </a:r>
          </a:p>
          <a:p>
            <a:pPr marL="136922" indent="-95250" hangingPunct="0">
              <a:buFont typeface="Arial" charset="0"/>
              <a:buChar char="•"/>
              <a:defRPr/>
            </a:pPr>
            <a:r>
              <a:rPr lang="en-US" sz="900" kern="0" dirty="0">
                <a:solidFill>
                  <a:srgbClr val="000000"/>
                </a:solidFill>
                <a:latin typeface="IBM Plex Sans" charset="0"/>
                <a:ea typeface="IBM Plex Sans" charset="0"/>
                <a:cs typeface="IBM Plex Sans" charset="0"/>
                <a:sym typeface="Arial"/>
              </a:rPr>
              <a:t>RSS</a:t>
            </a:r>
          </a:p>
          <a:p>
            <a:pPr marL="136922" indent="-95250" hangingPunct="0">
              <a:buFont typeface="Arial" charset="0"/>
              <a:buChar char="•"/>
              <a:defRPr/>
            </a:pPr>
            <a:r>
              <a:rPr lang="en-US" sz="900" kern="0" dirty="0">
                <a:solidFill>
                  <a:srgbClr val="000000"/>
                </a:solidFill>
                <a:latin typeface="IBM Plex Sans" charset="0"/>
                <a:ea typeface="IBM Plex Sans" charset="0"/>
                <a:cs typeface="IBM Plex Sans" charset="0"/>
                <a:sym typeface="Arial"/>
              </a:rPr>
              <a:t>Messaging Toolkit (Kafka, XMS, IBM MQ, Apache ActiveMQ, RabbitMQ, MQ TT,  MQ Low Latency Messaging)</a:t>
            </a:r>
          </a:p>
          <a:p>
            <a:pPr marL="136922" indent="-95250" hangingPunct="0">
              <a:buFont typeface="Arial" charset="0"/>
              <a:buChar char="•"/>
              <a:defRPr/>
            </a:pPr>
            <a:r>
              <a:rPr lang="en-US" sz="900" kern="0" dirty="0">
                <a:solidFill>
                  <a:srgbClr val="000000"/>
                </a:solidFill>
                <a:latin typeface="IBM Plex Sans" charset="0"/>
                <a:ea typeface="IBM Plex Sans" charset="0"/>
                <a:cs typeface="IBM Plex Sans" charset="0"/>
                <a:sym typeface="Arial"/>
              </a:rPr>
              <a:t>IBM Data Replication</a:t>
            </a:r>
          </a:p>
        </p:txBody>
      </p:sp>
      <p:sp>
        <p:nvSpPr>
          <p:cNvPr id="153" name="Rectangle 152">
            <a:extLst>
              <a:ext uri="{FF2B5EF4-FFF2-40B4-BE49-F238E27FC236}">
                <a16:creationId xmlns:a16="http://schemas.microsoft.com/office/drawing/2014/main" id="{74354FE1-59BE-7047-9A04-2EA3EC24722B}"/>
              </a:ext>
            </a:extLst>
          </p:cNvPr>
          <p:cNvSpPr/>
          <p:nvPr/>
        </p:nvSpPr>
        <p:spPr>
          <a:xfrm>
            <a:off x="226282" y="3371850"/>
            <a:ext cx="1634849" cy="113136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defRPr/>
            </a:pPr>
            <a:endParaRPr lang="en-US" kern="0">
              <a:solidFill>
                <a:srgbClr val="000000"/>
              </a:solidFill>
              <a:latin typeface="Calibri"/>
              <a:cs typeface="Calibri"/>
              <a:sym typeface="Arial"/>
            </a:endParaRPr>
          </a:p>
        </p:txBody>
      </p:sp>
      <p:sp>
        <p:nvSpPr>
          <p:cNvPr id="154" name="TextBox 153">
            <a:extLst>
              <a:ext uri="{FF2B5EF4-FFF2-40B4-BE49-F238E27FC236}">
                <a16:creationId xmlns:a16="http://schemas.microsoft.com/office/drawing/2014/main" id="{4A2F49CA-E0B3-4440-86F4-62430ED8D06E}"/>
              </a:ext>
            </a:extLst>
          </p:cNvPr>
          <p:cNvSpPr txBox="1"/>
          <p:nvPr/>
        </p:nvSpPr>
        <p:spPr>
          <a:xfrm>
            <a:off x="171451" y="3429000"/>
            <a:ext cx="1754489" cy="1200329"/>
          </a:xfrm>
          <a:prstGeom prst="rect">
            <a:avLst/>
          </a:prstGeom>
          <a:noFill/>
        </p:spPr>
        <p:txBody>
          <a:bodyPr wrap="square" rtlCol="0">
            <a:spAutoFit/>
          </a:bodyPr>
          <a:lstStyle/>
          <a:p>
            <a:pPr algn="ctr" hangingPunct="0">
              <a:defRPr/>
            </a:pPr>
            <a:r>
              <a:rPr lang="en-US" sz="900" b="1" kern="0" dirty="0">
                <a:solidFill>
                  <a:srgbClr val="000000"/>
                </a:solidFill>
                <a:latin typeface="IBM Plex Sans" charset="0"/>
                <a:ea typeface="IBM Plex Sans" charset="0"/>
                <a:cs typeface="IBM Plex Sans" charset="0"/>
                <a:sym typeface="Arial"/>
              </a:rPr>
              <a:t>Application Development</a:t>
            </a:r>
          </a:p>
          <a:p>
            <a:pPr marL="136922" indent="-95250" hangingPunct="0">
              <a:buFont typeface="Arial" charset="0"/>
              <a:buChar char="•"/>
              <a:defRPr/>
            </a:pPr>
            <a:endParaRPr lang="en-US" sz="900" kern="0" dirty="0">
              <a:solidFill>
                <a:srgbClr val="000000"/>
              </a:solidFill>
              <a:latin typeface="IBM Plex Sans" charset="0"/>
              <a:ea typeface="IBM Plex Sans" charset="0"/>
              <a:cs typeface="IBM Plex Sans" charset="0"/>
              <a:sym typeface="Arial"/>
            </a:endParaRPr>
          </a:p>
          <a:p>
            <a:pPr marL="136922" indent="-95250" hangingPunct="0">
              <a:buFont typeface="Arial" charset="0"/>
              <a:buChar char="•"/>
              <a:defRPr/>
            </a:pPr>
            <a:r>
              <a:rPr lang="en-US" sz="900" kern="0" dirty="0">
                <a:solidFill>
                  <a:srgbClr val="000000"/>
                </a:solidFill>
                <a:latin typeface="IBM Plex Sans" charset="0"/>
                <a:ea typeface="IBM Plex Sans" charset="0"/>
                <a:cs typeface="IBM Plex Sans" charset="0"/>
                <a:sym typeface="Arial"/>
              </a:rPr>
              <a:t>Java</a:t>
            </a:r>
          </a:p>
          <a:p>
            <a:pPr marL="136922" indent="-95250" hangingPunct="0">
              <a:buFont typeface="Arial" charset="0"/>
              <a:buChar char="•"/>
              <a:defRPr/>
            </a:pPr>
            <a:r>
              <a:rPr lang="en-US" sz="900" kern="0" dirty="0">
                <a:solidFill>
                  <a:srgbClr val="000000"/>
                </a:solidFill>
                <a:latin typeface="IBM Plex Sans" charset="0"/>
                <a:ea typeface="IBM Plex Sans" charset="0"/>
                <a:cs typeface="IBM Plex Sans" charset="0"/>
                <a:sym typeface="Arial"/>
              </a:rPr>
              <a:t>Scala</a:t>
            </a:r>
          </a:p>
          <a:p>
            <a:pPr marL="136922" indent="-95250" hangingPunct="0">
              <a:buFont typeface="Arial" charset="0"/>
              <a:buChar char="•"/>
              <a:defRPr/>
            </a:pPr>
            <a:r>
              <a:rPr lang="en-US" sz="900" kern="0" dirty="0">
                <a:solidFill>
                  <a:srgbClr val="000000"/>
                </a:solidFill>
                <a:latin typeface="IBM Plex Sans" charset="0"/>
                <a:ea typeface="IBM Plex Sans" charset="0"/>
                <a:cs typeface="IBM Plex Sans" charset="0"/>
                <a:sym typeface="Arial"/>
              </a:rPr>
              <a:t>Python</a:t>
            </a:r>
          </a:p>
          <a:p>
            <a:pPr marL="136922" indent="-95250" hangingPunct="0">
              <a:buFont typeface="Arial" charset="0"/>
              <a:buChar char="•"/>
              <a:defRPr/>
            </a:pPr>
            <a:r>
              <a:rPr lang="en-US" sz="900" kern="0" dirty="0">
                <a:solidFill>
                  <a:srgbClr val="000000"/>
                </a:solidFill>
                <a:latin typeface="IBM Plex Sans" charset="0"/>
                <a:ea typeface="IBM Plex Sans" charset="0"/>
                <a:cs typeface="IBM Plex Sans" charset="0"/>
                <a:sym typeface="Arial"/>
              </a:rPr>
              <a:t>Streams Processing Language (Drag &amp; Drop)</a:t>
            </a:r>
          </a:p>
          <a:p>
            <a:pPr marL="136922" indent="-95250" hangingPunct="0">
              <a:buFont typeface="Arial" charset="0"/>
              <a:buChar char="•"/>
              <a:defRPr/>
            </a:pPr>
            <a:endParaRPr lang="en-US" sz="900" kern="0" dirty="0">
              <a:solidFill>
                <a:srgbClr val="000000"/>
              </a:solidFill>
              <a:latin typeface="IBM Plex Sans" charset="0"/>
              <a:ea typeface="IBM Plex Sans" charset="0"/>
              <a:cs typeface="IBM Plex Sans" charset="0"/>
              <a:sym typeface="Arial"/>
            </a:endParaRPr>
          </a:p>
        </p:txBody>
      </p:sp>
      <p:sp>
        <p:nvSpPr>
          <p:cNvPr id="155" name="Rectangle 154">
            <a:extLst>
              <a:ext uri="{FF2B5EF4-FFF2-40B4-BE49-F238E27FC236}">
                <a16:creationId xmlns:a16="http://schemas.microsoft.com/office/drawing/2014/main" id="{841BFB27-100D-DE47-8B13-EDA2C835571A}"/>
              </a:ext>
            </a:extLst>
          </p:cNvPr>
          <p:cNvSpPr/>
          <p:nvPr/>
        </p:nvSpPr>
        <p:spPr>
          <a:xfrm>
            <a:off x="7226117" y="1085850"/>
            <a:ext cx="1682025" cy="49158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defRPr/>
            </a:pPr>
            <a:r>
              <a:rPr lang="en-US" sz="900" b="1" kern="0">
                <a:solidFill>
                  <a:srgbClr val="000000"/>
                </a:solidFill>
                <a:latin typeface="IBM Plex Sans" charset="0"/>
                <a:ea typeface="IBM Plex Sans" charset="0"/>
                <a:cs typeface="IBM Plex Sans" charset="0"/>
                <a:sym typeface="Arial"/>
              </a:rPr>
              <a:t>Hadoop</a:t>
            </a:r>
          </a:p>
          <a:p>
            <a:pPr hangingPunct="0">
              <a:defRPr/>
            </a:pPr>
            <a:r>
              <a:rPr lang="en-US" sz="900" kern="0">
                <a:solidFill>
                  <a:srgbClr val="000000"/>
                </a:solidFill>
                <a:latin typeface="IBM Plex Sans" charset="0"/>
                <a:ea typeface="IBM Plex Sans" charset="0"/>
                <a:cs typeface="IBM Plex Sans" charset="0"/>
                <a:sym typeface="Arial"/>
              </a:rPr>
              <a:t>HDFS, GPFS, Hive, Hbase, BigSQL, Parquet, Thrift, Avro </a:t>
            </a:r>
            <a:endParaRPr lang="en-US" sz="900" kern="0" dirty="0">
              <a:solidFill>
                <a:srgbClr val="000000"/>
              </a:solidFill>
              <a:latin typeface="IBM Plex Sans" charset="0"/>
              <a:ea typeface="IBM Plex Sans" charset="0"/>
              <a:cs typeface="IBM Plex Sans" charset="0"/>
              <a:sym typeface="Arial"/>
            </a:endParaRPr>
          </a:p>
        </p:txBody>
      </p:sp>
      <p:sp>
        <p:nvSpPr>
          <p:cNvPr id="156" name="Rectangle 155">
            <a:extLst>
              <a:ext uri="{FF2B5EF4-FFF2-40B4-BE49-F238E27FC236}">
                <a16:creationId xmlns:a16="http://schemas.microsoft.com/office/drawing/2014/main" id="{63430685-53E2-EB4A-9F08-4235EB89910F}"/>
              </a:ext>
            </a:extLst>
          </p:cNvPr>
          <p:cNvSpPr/>
          <p:nvPr/>
        </p:nvSpPr>
        <p:spPr>
          <a:xfrm>
            <a:off x="7231162" y="1682025"/>
            <a:ext cx="1671937" cy="1260281"/>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defRPr/>
            </a:pPr>
            <a:r>
              <a:rPr lang="en-US" sz="900" b="1" kern="0" dirty="0">
                <a:solidFill>
                  <a:srgbClr val="000000"/>
                </a:solidFill>
                <a:latin typeface="IBM Plex Sans" charset="0"/>
                <a:ea typeface="IBM Plex Sans" charset="0"/>
                <a:cs typeface="IBM Plex Sans" charset="0"/>
                <a:sym typeface="Arial"/>
              </a:rPr>
              <a:t>RDBMS</a:t>
            </a:r>
          </a:p>
          <a:p>
            <a:pPr hangingPunct="0">
              <a:defRPr/>
            </a:pPr>
            <a:r>
              <a:rPr lang="en-US" sz="900" kern="0" dirty="0">
                <a:solidFill>
                  <a:srgbClr val="000000"/>
                </a:solidFill>
                <a:latin typeface="IBM Plex Sans" charset="0"/>
                <a:ea typeface="IBM Plex Sans" charset="0"/>
                <a:cs typeface="IBM Plex Sans" charset="0"/>
                <a:sym typeface="Arial"/>
              </a:rPr>
              <a:t>IBM DB2, IBM DB2 Parallel writer, IBM Informix, IBM </a:t>
            </a:r>
            <a:r>
              <a:rPr lang="en-US" sz="900" kern="0" dirty="0" err="1">
                <a:solidFill>
                  <a:srgbClr val="000000"/>
                </a:solidFill>
                <a:latin typeface="IBM Plex Sans" charset="0"/>
                <a:ea typeface="IBM Plex Sans" charset="0"/>
                <a:cs typeface="IBM Plex Sans" charset="0"/>
                <a:sym typeface="Arial"/>
              </a:rPr>
              <a:t>BigInsights</a:t>
            </a:r>
            <a:r>
              <a:rPr lang="en-US" sz="900" kern="0" dirty="0">
                <a:solidFill>
                  <a:srgbClr val="000000"/>
                </a:solidFill>
                <a:latin typeface="IBM Plex Sans" charset="0"/>
                <a:ea typeface="IBM Plex Sans" charset="0"/>
                <a:cs typeface="IBM Plex Sans" charset="0"/>
                <a:sym typeface="Arial"/>
              </a:rPr>
              <a:t> </a:t>
            </a:r>
            <a:r>
              <a:rPr lang="en-US" sz="900" kern="0" dirty="0" err="1">
                <a:solidFill>
                  <a:srgbClr val="000000"/>
                </a:solidFill>
                <a:latin typeface="IBM Plex Sans" charset="0"/>
                <a:ea typeface="IBM Plex Sans" charset="0"/>
                <a:cs typeface="IBM Plex Sans" charset="0"/>
                <a:sym typeface="Arial"/>
              </a:rPr>
              <a:t>BigSQL</a:t>
            </a:r>
            <a:r>
              <a:rPr lang="en-US" sz="900" kern="0" dirty="0">
                <a:solidFill>
                  <a:srgbClr val="000000"/>
                </a:solidFill>
                <a:latin typeface="IBM Plex Sans" charset="0"/>
                <a:ea typeface="IBM Plex Sans" charset="0"/>
                <a:cs typeface="IBM Plex Sans" charset="0"/>
                <a:sym typeface="Arial"/>
              </a:rPr>
              <a:t>, IBM </a:t>
            </a:r>
            <a:r>
              <a:rPr lang="en-US" sz="900" kern="0" dirty="0" err="1">
                <a:solidFill>
                  <a:srgbClr val="000000"/>
                </a:solidFill>
                <a:latin typeface="IBM Plex Sans" charset="0"/>
                <a:ea typeface="IBM Plex Sans" charset="0"/>
                <a:cs typeface="IBM Plex Sans" charset="0"/>
                <a:sym typeface="Arial"/>
              </a:rPr>
              <a:t>Netezza</a:t>
            </a:r>
            <a:r>
              <a:rPr lang="en-US" sz="900" kern="0" dirty="0">
                <a:solidFill>
                  <a:srgbClr val="000000"/>
                </a:solidFill>
                <a:latin typeface="IBM Plex Sans" charset="0"/>
                <a:ea typeface="IBM Plex Sans" charset="0"/>
                <a:cs typeface="IBM Plex Sans" charset="0"/>
                <a:sym typeface="Arial"/>
              </a:rPr>
              <a:t>, IBM </a:t>
            </a:r>
            <a:r>
              <a:rPr lang="en-US" sz="900" kern="0" dirty="0" err="1">
                <a:solidFill>
                  <a:srgbClr val="000000"/>
                </a:solidFill>
                <a:latin typeface="IBM Plex Sans" charset="0"/>
                <a:ea typeface="IBM Plex Sans" charset="0"/>
                <a:cs typeface="IBM Plex Sans" charset="0"/>
                <a:sym typeface="Arial"/>
              </a:rPr>
              <a:t>Netezza</a:t>
            </a:r>
            <a:r>
              <a:rPr lang="en-US" sz="900" kern="0" dirty="0">
                <a:solidFill>
                  <a:srgbClr val="000000"/>
                </a:solidFill>
                <a:latin typeface="IBM Plex Sans" charset="0"/>
                <a:ea typeface="IBM Plex Sans" charset="0"/>
                <a:cs typeface="IBM Plex Sans" charset="0"/>
                <a:sym typeface="Arial"/>
              </a:rPr>
              <a:t> </a:t>
            </a:r>
            <a:r>
              <a:rPr lang="en-US" sz="900" kern="0" dirty="0" err="1">
                <a:solidFill>
                  <a:srgbClr val="000000"/>
                </a:solidFill>
                <a:latin typeface="IBM Plex Sans" charset="0"/>
                <a:ea typeface="IBM Plex Sans" charset="0"/>
                <a:cs typeface="IBM Plex Sans" charset="0"/>
                <a:sym typeface="Arial"/>
              </a:rPr>
              <a:t>NZLoad</a:t>
            </a:r>
            <a:r>
              <a:rPr lang="en-US" sz="900" kern="0" dirty="0">
                <a:solidFill>
                  <a:srgbClr val="000000"/>
                </a:solidFill>
                <a:latin typeface="IBM Plex Sans" charset="0"/>
                <a:ea typeface="IBM Plex Sans" charset="0"/>
                <a:cs typeface="IBM Plex Sans" charset="0"/>
                <a:sym typeface="Arial"/>
              </a:rPr>
              <a:t>, </a:t>
            </a:r>
            <a:r>
              <a:rPr lang="en-US" sz="900" kern="0" dirty="0" err="1">
                <a:solidFill>
                  <a:srgbClr val="000000"/>
                </a:solidFill>
                <a:latin typeface="IBM Plex Sans" charset="0"/>
                <a:ea typeface="IBM Plex Sans" charset="0"/>
                <a:cs typeface="IBM Plex Sans" charset="0"/>
                <a:sym typeface="Arial"/>
              </a:rPr>
              <a:t>solidDB</a:t>
            </a:r>
            <a:r>
              <a:rPr lang="en-US" sz="900" kern="0" dirty="0">
                <a:solidFill>
                  <a:srgbClr val="000000"/>
                </a:solidFill>
                <a:latin typeface="IBM Plex Sans" charset="0"/>
                <a:ea typeface="IBM Plex Sans" charset="0"/>
                <a:cs typeface="IBM Plex Sans" charset="0"/>
                <a:sym typeface="Arial"/>
              </a:rPr>
              <a:t>, Oracle, Microsoft SQL Server, MySQL, Teradata, Aster, HP Vertica</a:t>
            </a:r>
          </a:p>
        </p:txBody>
      </p:sp>
      <p:sp>
        <p:nvSpPr>
          <p:cNvPr id="157" name="Rectangle 156">
            <a:extLst>
              <a:ext uri="{FF2B5EF4-FFF2-40B4-BE49-F238E27FC236}">
                <a16:creationId xmlns:a16="http://schemas.microsoft.com/office/drawing/2014/main" id="{6135EB57-A82B-C444-90C6-5E6A93F1A1CE}"/>
              </a:ext>
            </a:extLst>
          </p:cNvPr>
          <p:cNvSpPr/>
          <p:nvPr/>
        </p:nvSpPr>
        <p:spPr>
          <a:xfrm>
            <a:off x="7229881" y="3038680"/>
            <a:ext cx="1685519" cy="1551971"/>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defRPr/>
            </a:pPr>
            <a:r>
              <a:rPr lang="en-US" sz="900" b="1" kern="0" dirty="0">
                <a:solidFill>
                  <a:srgbClr val="000000"/>
                </a:solidFill>
                <a:latin typeface="IBM Plex Sans" charset="0"/>
                <a:ea typeface="IBM Plex Sans" charset="0"/>
                <a:cs typeface="IBM Plex Sans" charset="0"/>
                <a:sym typeface="Arial"/>
              </a:rPr>
              <a:t>NoSQL</a:t>
            </a:r>
          </a:p>
          <a:p>
            <a:pPr hangingPunct="0">
              <a:defRPr/>
            </a:pPr>
            <a:r>
              <a:rPr lang="en-US" sz="900" kern="0" dirty="0">
                <a:solidFill>
                  <a:srgbClr val="000000"/>
                </a:solidFill>
                <a:latin typeface="IBM Plex Sans" charset="0"/>
                <a:ea typeface="IBM Plex Sans" charset="0"/>
                <a:cs typeface="IBM Plex Sans" charset="0"/>
                <a:sym typeface="Arial"/>
              </a:rPr>
              <a:t>Key Value Stores (</a:t>
            </a:r>
            <a:r>
              <a:rPr lang="en-US" sz="900" kern="0" dirty="0" err="1">
                <a:solidFill>
                  <a:srgbClr val="000000"/>
                </a:solidFill>
                <a:latin typeface="IBM Plex Sans" charset="0"/>
                <a:ea typeface="IBM Plex Sans" charset="0"/>
                <a:cs typeface="IBM Plex Sans" charset="0"/>
                <a:sym typeface="Arial"/>
              </a:rPr>
              <a:t>HyperState</a:t>
            </a:r>
            <a:r>
              <a:rPr lang="en-US" sz="900" kern="0" dirty="0">
                <a:solidFill>
                  <a:srgbClr val="000000"/>
                </a:solidFill>
                <a:latin typeface="IBM Plex Sans" charset="0"/>
                <a:ea typeface="IBM Plex Sans" charset="0"/>
                <a:cs typeface="IBM Plex Sans" charset="0"/>
                <a:sym typeface="Arial"/>
              </a:rPr>
              <a:t> Accelerator, </a:t>
            </a:r>
            <a:r>
              <a:rPr lang="en-US" sz="900" kern="0" dirty="0" err="1">
                <a:solidFill>
                  <a:srgbClr val="000000"/>
                </a:solidFill>
                <a:latin typeface="IBM Plex Sans" charset="0"/>
                <a:ea typeface="IBM Plex Sans" charset="0"/>
                <a:cs typeface="IBM Plex Sans" charset="0"/>
                <a:sym typeface="Arial"/>
              </a:rPr>
              <a:t>Memcached</a:t>
            </a:r>
            <a:r>
              <a:rPr lang="en-US" sz="900" kern="0" dirty="0">
                <a:solidFill>
                  <a:srgbClr val="000000"/>
                </a:solidFill>
                <a:latin typeface="IBM Plex Sans" charset="0"/>
                <a:ea typeface="IBM Plex Sans" charset="0"/>
                <a:cs typeface="IBM Plex Sans" charset="0"/>
                <a:sym typeface="Arial"/>
              </a:rPr>
              <a:t>, </a:t>
            </a:r>
            <a:r>
              <a:rPr lang="en-US" sz="900" kern="0" dirty="0" err="1">
                <a:solidFill>
                  <a:srgbClr val="000000"/>
                </a:solidFill>
                <a:latin typeface="IBM Plex Sans" charset="0"/>
                <a:ea typeface="IBM Plex Sans" charset="0"/>
                <a:cs typeface="IBM Plex Sans" charset="0"/>
                <a:sym typeface="Arial"/>
              </a:rPr>
              <a:t>Redis</a:t>
            </a:r>
            <a:r>
              <a:rPr lang="en-US" sz="900" kern="0" dirty="0">
                <a:solidFill>
                  <a:srgbClr val="000000"/>
                </a:solidFill>
                <a:latin typeface="IBM Plex Sans" charset="0"/>
                <a:ea typeface="IBM Plex Sans" charset="0"/>
                <a:cs typeface="IBM Plex Sans" charset="0"/>
                <a:sym typeface="Arial"/>
              </a:rPr>
              <a:t>, </a:t>
            </a:r>
            <a:r>
              <a:rPr lang="en-US" sz="900" kern="0" dirty="0" err="1">
                <a:solidFill>
                  <a:srgbClr val="000000"/>
                </a:solidFill>
                <a:latin typeface="IBM Plex Sans" charset="0"/>
                <a:ea typeface="IBM Plex Sans" charset="0"/>
                <a:cs typeface="IBM Plex Sans" charset="0"/>
                <a:sym typeface="Arial"/>
              </a:rPr>
              <a:t>Redis</a:t>
            </a:r>
            <a:r>
              <a:rPr lang="en-US" sz="900" kern="0" dirty="0">
                <a:solidFill>
                  <a:srgbClr val="000000"/>
                </a:solidFill>
                <a:latin typeface="IBM Plex Sans" charset="0"/>
                <a:ea typeface="IBM Plex Sans" charset="0"/>
                <a:cs typeface="IBM Plex Sans" charset="0"/>
                <a:sym typeface="Arial"/>
              </a:rPr>
              <a:t>-Cluster, Aerospike)</a:t>
            </a:r>
          </a:p>
          <a:p>
            <a:pPr hangingPunct="0">
              <a:defRPr/>
            </a:pPr>
            <a:r>
              <a:rPr lang="en-US" sz="900" kern="0" dirty="0">
                <a:solidFill>
                  <a:srgbClr val="000000"/>
                </a:solidFill>
                <a:latin typeface="IBM Plex Sans" charset="0"/>
                <a:ea typeface="IBM Plex Sans" charset="0"/>
                <a:cs typeface="IBM Plex Sans" charset="0"/>
                <a:sym typeface="Arial"/>
              </a:rPr>
              <a:t>Column Oriented Stores (Cassandra, </a:t>
            </a:r>
            <a:r>
              <a:rPr lang="en-US" sz="900" kern="0" dirty="0" err="1">
                <a:solidFill>
                  <a:srgbClr val="000000"/>
                </a:solidFill>
                <a:latin typeface="IBM Plex Sans" charset="0"/>
                <a:ea typeface="IBM Plex Sans" charset="0"/>
                <a:cs typeface="IBM Plex Sans" charset="0"/>
                <a:sym typeface="Arial"/>
              </a:rPr>
              <a:t>Hbase</a:t>
            </a:r>
            <a:r>
              <a:rPr lang="en-US" sz="900" kern="0" dirty="0">
                <a:solidFill>
                  <a:srgbClr val="000000"/>
                </a:solidFill>
                <a:latin typeface="IBM Plex Sans" charset="0"/>
                <a:ea typeface="IBM Plex Sans" charset="0"/>
                <a:cs typeface="IBM Plex Sans" charset="0"/>
                <a:sym typeface="Arial"/>
              </a:rPr>
              <a:t>)</a:t>
            </a:r>
          </a:p>
          <a:p>
            <a:pPr hangingPunct="0">
              <a:defRPr/>
            </a:pPr>
            <a:r>
              <a:rPr lang="en-US" sz="900" kern="0" dirty="0">
                <a:solidFill>
                  <a:srgbClr val="000000"/>
                </a:solidFill>
                <a:latin typeface="IBM Plex Sans" charset="0"/>
                <a:ea typeface="IBM Plex Sans" charset="0"/>
                <a:cs typeface="IBM Plex Sans" charset="0"/>
                <a:sym typeface="Arial"/>
              </a:rPr>
              <a:t>Document Oriented Stores (IBM </a:t>
            </a:r>
            <a:r>
              <a:rPr lang="en-US" sz="900" kern="0" dirty="0" err="1">
                <a:solidFill>
                  <a:srgbClr val="000000"/>
                </a:solidFill>
                <a:latin typeface="IBM Plex Sans" charset="0"/>
                <a:ea typeface="IBM Plex Sans" charset="0"/>
                <a:cs typeface="IBM Plex Sans" charset="0"/>
                <a:sym typeface="Arial"/>
              </a:rPr>
              <a:t>Cloudant</a:t>
            </a:r>
            <a:r>
              <a:rPr lang="en-US" sz="900" kern="0" dirty="0">
                <a:solidFill>
                  <a:srgbClr val="000000"/>
                </a:solidFill>
                <a:latin typeface="IBM Plex Sans" charset="0"/>
                <a:ea typeface="IBM Plex Sans" charset="0"/>
                <a:cs typeface="IBM Plex Sans" charset="0"/>
                <a:sym typeface="Arial"/>
              </a:rPr>
              <a:t>, Mongo, </a:t>
            </a:r>
            <a:r>
              <a:rPr lang="en-US" sz="900" kern="0" dirty="0" err="1">
                <a:solidFill>
                  <a:srgbClr val="000000"/>
                </a:solidFill>
                <a:latin typeface="IBM Plex Sans" charset="0"/>
                <a:ea typeface="IBM Plex Sans" charset="0"/>
                <a:cs typeface="IBM Plex Sans" charset="0"/>
                <a:sym typeface="Arial"/>
              </a:rPr>
              <a:t>Couchbase</a:t>
            </a:r>
            <a:r>
              <a:rPr lang="en-US" sz="900" kern="0" dirty="0">
                <a:solidFill>
                  <a:srgbClr val="000000"/>
                </a:solidFill>
                <a:latin typeface="IBM Plex Sans" charset="0"/>
                <a:ea typeface="IBM Plex Sans" charset="0"/>
                <a:cs typeface="IBM Plex Sans" charset="0"/>
                <a:sym typeface="Arial"/>
              </a:rPr>
              <a:t>)</a:t>
            </a:r>
          </a:p>
        </p:txBody>
      </p:sp>
      <p:sp>
        <p:nvSpPr>
          <p:cNvPr id="158" name="Oval 157">
            <a:extLst>
              <a:ext uri="{FF2B5EF4-FFF2-40B4-BE49-F238E27FC236}">
                <a16:creationId xmlns:a16="http://schemas.microsoft.com/office/drawing/2014/main" id="{ACE76BF6-8CF8-3641-B824-D90E367F5370}"/>
              </a:ext>
            </a:extLst>
          </p:cNvPr>
          <p:cNvSpPr/>
          <p:nvPr/>
        </p:nvSpPr>
        <p:spPr>
          <a:xfrm>
            <a:off x="3529858" y="1837858"/>
            <a:ext cx="1028333" cy="1026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0000"/>
              </a:solidFill>
              <a:latin typeface="Calibri" panose="020F0502020204030204"/>
              <a:cs typeface="Calibri"/>
              <a:sym typeface="Arial"/>
            </a:endParaRPr>
          </a:p>
        </p:txBody>
      </p:sp>
      <p:pic>
        <p:nvPicPr>
          <p:cNvPr id="159" name="Picture 158">
            <a:extLst>
              <a:ext uri="{FF2B5EF4-FFF2-40B4-BE49-F238E27FC236}">
                <a16:creationId xmlns:a16="http://schemas.microsoft.com/office/drawing/2014/main" id="{0B0B76C1-19CA-FA4D-B5CA-FFB2A6094A85}"/>
              </a:ext>
            </a:extLst>
          </p:cNvPr>
          <p:cNvPicPr>
            <a:picLocks noChangeAspect="1"/>
          </p:cNvPicPr>
          <p:nvPr/>
        </p:nvPicPr>
        <p:blipFill>
          <a:blip r:embed="rId3"/>
          <a:stretch>
            <a:fillRect/>
          </a:stretch>
        </p:blipFill>
        <p:spPr>
          <a:xfrm flipH="1">
            <a:off x="3742461" y="2003974"/>
            <a:ext cx="636114" cy="636114"/>
          </a:xfrm>
          <a:prstGeom prst="rect">
            <a:avLst/>
          </a:prstGeom>
        </p:spPr>
      </p:pic>
      <p:grpSp>
        <p:nvGrpSpPr>
          <p:cNvPr id="160" name="Group 159">
            <a:extLst>
              <a:ext uri="{FF2B5EF4-FFF2-40B4-BE49-F238E27FC236}">
                <a16:creationId xmlns:a16="http://schemas.microsoft.com/office/drawing/2014/main" id="{C7AB600C-411D-9D4D-9ECC-237C151F0A63}"/>
              </a:ext>
            </a:extLst>
          </p:cNvPr>
          <p:cNvGrpSpPr/>
          <p:nvPr/>
        </p:nvGrpSpPr>
        <p:grpSpPr>
          <a:xfrm>
            <a:off x="2422547" y="2996626"/>
            <a:ext cx="3615773" cy="1903551"/>
            <a:chOff x="2741374" y="4151765"/>
            <a:chExt cx="4821030" cy="2538067"/>
          </a:xfrm>
        </p:grpSpPr>
        <p:sp>
          <p:nvSpPr>
            <p:cNvPr id="161" name="Rectangle 160">
              <a:extLst>
                <a:ext uri="{FF2B5EF4-FFF2-40B4-BE49-F238E27FC236}">
                  <a16:creationId xmlns:a16="http://schemas.microsoft.com/office/drawing/2014/main" id="{B95C58A1-2D51-F848-AF13-D21F35D1387D}"/>
                </a:ext>
              </a:extLst>
            </p:cNvPr>
            <p:cNvSpPr/>
            <p:nvPr/>
          </p:nvSpPr>
          <p:spPr>
            <a:xfrm>
              <a:off x="2741374" y="4151765"/>
              <a:ext cx="4583201" cy="2395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defRPr/>
              </a:pPr>
              <a:endParaRPr lang="en-US" kern="0">
                <a:solidFill>
                  <a:srgbClr val="000000"/>
                </a:solidFill>
                <a:latin typeface="Calibri"/>
                <a:cs typeface="Calibri"/>
                <a:sym typeface="Arial"/>
              </a:endParaRPr>
            </a:p>
          </p:txBody>
        </p:sp>
        <p:sp>
          <p:nvSpPr>
            <p:cNvPr id="162" name="TextBox 161">
              <a:extLst>
                <a:ext uri="{FF2B5EF4-FFF2-40B4-BE49-F238E27FC236}">
                  <a16:creationId xmlns:a16="http://schemas.microsoft.com/office/drawing/2014/main" id="{A4B22398-98F1-C74B-A3DB-4284A698CB52}"/>
                </a:ext>
              </a:extLst>
            </p:cNvPr>
            <p:cNvSpPr txBox="1"/>
            <p:nvPr/>
          </p:nvSpPr>
          <p:spPr>
            <a:xfrm>
              <a:off x="2741374" y="4583938"/>
              <a:ext cx="3473589" cy="2062102"/>
            </a:xfrm>
            <a:prstGeom prst="rect">
              <a:avLst/>
            </a:prstGeom>
            <a:noFill/>
          </p:spPr>
          <p:txBody>
            <a:bodyPr wrap="square" rtlCol="0">
              <a:spAutoFit/>
            </a:bodyPr>
            <a:lstStyle/>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Filter</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Enrich</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Normalize</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Windowed Aggregations</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Machine Learning</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Scoring </a:t>
              </a:r>
              <a:r>
                <a:rPr lang="en-US" sz="900" kern="0" dirty="0">
                  <a:solidFill>
                    <a:srgbClr val="000000"/>
                  </a:solidFill>
                  <a:latin typeface="IBM Plex Sans" charset="0"/>
                  <a:ea typeface="IBM Plex Sans" charset="0"/>
                  <a:cs typeface="IBM Plex Sans" charset="0"/>
                  <a:sym typeface="Arial"/>
                </a:rPr>
                <a:t>(SPSS, Python, R, </a:t>
              </a:r>
              <a:r>
                <a:rPr lang="en-US" sz="900" kern="0" dirty="0" err="1">
                  <a:solidFill>
                    <a:srgbClr val="000000"/>
                  </a:solidFill>
                  <a:latin typeface="IBM Plex Sans" charset="0"/>
                  <a:ea typeface="IBM Plex Sans" charset="0"/>
                  <a:cs typeface="IBM Plex Sans" charset="0"/>
                  <a:sym typeface="Arial"/>
                </a:rPr>
                <a:t>MLlib</a:t>
              </a:r>
              <a:r>
                <a:rPr lang="en-US" sz="900" kern="0" dirty="0">
                  <a:solidFill>
                    <a:srgbClr val="000000"/>
                  </a:solidFill>
                  <a:latin typeface="IBM Plex Sans" charset="0"/>
                  <a:ea typeface="IBM Plex Sans" charset="0"/>
                  <a:cs typeface="IBM Plex Sans" charset="0"/>
                  <a:sym typeface="Arial"/>
                </a:rPr>
                <a:t>)</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Signal Processing</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CEP &amp; Pattern Matching</a:t>
              </a:r>
            </a:p>
            <a:p>
              <a:pPr marL="214110" indent="-214110" hangingPunct="0">
                <a:buFont typeface="Arial" panose="020B0604020202020204" pitchFamily="34" charset="0"/>
                <a:buChar char="•"/>
                <a:defRPr/>
              </a:pPr>
              <a:r>
                <a:rPr lang="en-US" sz="1050" kern="0" dirty="0" err="1">
                  <a:solidFill>
                    <a:srgbClr val="000000"/>
                  </a:solidFill>
                  <a:latin typeface="IBM Plex Sans" charset="0"/>
                  <a:ea typeface="IBM Plex Sans" charset="0"/>
                  <a:cs typeface="IBM Plex Sans" charset="0"/>
                  <a:sym typeface="Arial"/>
                </a:rPr>
                <a:t>xDR</a:t>
              </a:r>
              <a:r>
                <a:rPr lang="en-US" sz="1050" kern="0" dirty="0">
                  <a:solidFill>
                    <a:srgbClr val="000000"/>
                  </a:solidFill>
                  <a:latin typeface="IBM Plex Sans" charset="0"/>
                  <a:ea typeface="IBM Plex Sans" charset="0"/>
                  <a:cs typeface="IBM Plex Sans" charset="0"/>
                  <a:sym typeface="Arial"/>
                </a:rPr>
                <a:t> Mediation</a:t>
              </a:r>
            </a:p>
          </p:txBody>
        </p:sp>
        <p:sp>
          <p:nvSpPr>
            <p:cNvPr id="163" name="TextBox 162">
              <a:extLst>
                <a:ext uri="{FF2B5EF4-FFF2-40B4-BE49-F238E27FC236}">
                  <a16:creationId xmlns:a16="http://schemas.microsoft.com/office/drawing/2014/main" id="{9FBCC221-7D5C-8D40-8871-9D4A8B734FA5}"/>
                </a:ext>
              </a:extLst>
            </p:cNvPr>
            <p:cNvSpPr txBox="1"/>
            <p:nvPr/>
          </p:nvSpPr>
          <p:spPr>
            <a:xfrm>
              <a:off x="5484626" y="4627730"/>
              <a:ext cx="2077778" cy="2062102"/>
            </a:xfrm>
            <a:prstGeom prst="rect">
              <a:avLst/>
            </a:prstGeom>
            <a:noFill/>
          </p:spPr>
          <p:txBody>
            <a:bodyPr wrap="square" rtlCol="0">
              <a:spAutoFit/>
            </a:bodyPr>
            <a:lstStyle/>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Geospatial</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Video/Image</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Text Analytics (AQL)</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Speech to Text</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Rules</a:t>
              </a:r>
            </a:p>
            <a:p>
              <a:pPr marL="214110" indent="-214110" hangingPunct="0">
                <a:buFont typeface="Arial" panose="020B0604020202020204" pitchFamily="34" charset="0"/>
                <a:buChar char="•"/>
                <a:defRPr/>
              </a:pPr>
              <a:r>
                <a:rPr lang="en-US" sz="1050" kern="0" dirty="0">
                  <a:solidFill>
                    <a:srgbClr val="000000"/>
                  </a:solidFill>
                  <a:latin typeface="IBM Plex Sans" charset="0"/>
                  <a:ea typeface="IBM Plex Sans" charset="0"/>
                  <a:cs typeface="IBM Plex Sans" charset="0"/>
                  <a:sym typeface="Arial"/>
                </a:rPr>
                <a:t>Deep Packet Inspection</a:t>
              </a:r>
            </a:p>
            <a:p>
              <a:pPr hangingPunct="0">
                <a:defRPr/>
              </a:pPr>
              <a:endParaRPr lang="en-US" sz="1050" kern="0" dirty="0">
                <a:solidFill>
                  <a:srgbClr val="000000"/>
                </a:solidFill>
                <a:latin typeface="Arial"/>
                <a:cs typeface="Arial"/>
                <a:sym typeface="Arial"/>
              </a:endParaRPr>
            </a:p>
          </p:txBody>
        </p:sp>
        <p:sp>
          <p:nvSpPr>
            <p:cNvPr id="164" name="Rectangle 163">
              <a:extLst>
                <a:ext uri="{FF2B5EF4-FFF2-40B4-BE49-F238E27FC236}">
                  <a16:creationId xmlns:a16="http://schemas.microsoft.com/office/drawing/2014/main" id="{5609B89D-BC93-D041-88F0-685294394710}"/>
                </a:ext>
              </a:extLst>
            </p:cNvPr>
            <p:cNvSpPr/>
            <p:nvPr/>
          </p:nvSpPr>
          <p:spPr>
            <a:xfrm>
              <a:off x="3925327" y="4208878"/>
              <a:ext cx="2176237" cy="400109"/>
            </a:xfrm>
            <a:prstGeom prst="rect">
              <a:avLst/>
            </a:prstGeom>
          </p:spPr>
          <p:txBody>
            <a:bodyPr wrap="none">
              <a:spAutoFit/>
            </a:bodyPr>
            <a:lstStyle/>
            <a:p>
              <a:pPr hangingPunct="0">
                <a:defRPr/>
              </a:pPr>
              <a:r>
                <a:rPr lang="en-US" b="1" kern="0" dirty="0">
                  <a:solidFill>
                    <a:srgbClr val="000000"/>
                  </a:solidFill>
                  <a:latin typeface="IBM Plex Sans" charset="0"/>
                  <a:ea typeface="IBM Plex Sans" charset="0"/>
                  <a:cs typeface="IBM Plex Sans" charset="0"/>
                  <a:sym typeface="Arial"/>
                </a:rPr>
                <a:t>Primary Analytics</a:t>
              </a:r>
            </a:p>
          </p:txBody>
        </p:sp>
      </p:grpSp>
      <p:cxnSp>
        <p:nvCxnSpPr>
          <p:cNvPr id="165" name="Straight Arrow Connector 164">
            <a:extLst>
              <a:ext uri="{FF2B5EF4-FFF2-40B4-BE49-F238E27FC236}">
                <a16:creationId xmlns:a16="http://schemas.microsoft.com/office/drawing/2014/main" id="{470CDB46-55D0-2F4D-BCE0-E874099355CB}"/>
              </a:ext>
            </a:extLst>
          </p:cNvPr>
          <p:cNvCxnSpPr/>
          <p:nvPr/>
        </p:nvCxnSpPr>
        <p:spPr bwMode="auto">
          <a:xfrm>
            <a:off x="4590517" y="2481414"/>
            <a:ext cx="1649975" cy="668591"/>
          </a:xfrm>
          <a:prstGeom prst="straightConnector1">
            <a:avLst/>
          </a:prstGeom>
          <a:ln>
            <a:headEnd type="arrow" w="med" len="med"/>
            <a:tailEnd type="arrow"/>
          </a:ln>
        </p:spPr>
        <p:style>
          <a:lnRef idx="3">
            <a:schemeClr val="dk1"/>
          </a:lnRef>
          <a:fillRef idx="0">
            <a:schemeClr val="dk1"/>
          </a:fillRef>
          <a:effectRef idx="2">
            <a:schemeClr val="dk1"/>
          </a:effectRef>
          <a:fontRef idx="minor">
            <a:schemeClr val="tx1"/>
          </a:fontRef>
        </p:style>
      </p:cxnSp>
      <p:sp>
        <p:nvSpPr>
          <p:cNvPr id="166" name="TextBox 165">
            <a:extLst>
              <a:ext uri="{FF2B5EF4-FFF2-40B4-BE49-F238E27FC236}">
                <a16:creationId xmlns:a16="http://schemas.microsoft.com/office/drawing/2014/main" id="{1F7CB727-9E75-DA46-AEBE-2C800AD2ACE8}"/>
              </a:ext>
            </a:extLst>
          </p:cNvPr>
          <p:cNvSpPr txBox="1"/>
          <p:nvPr/>
        </p:nvSpPr>
        <p:spPr>
          <a:xfrm>
            <a:off x="6658702" y="4732020"/>
            <a:ext cx="2408435" cy="415498"/>
          </a:xfrm>
          <a:prstGeom prst="rect">
            <a:avLst/>
          </a:prstGeom>
          <a:solidFill>
            <a:srgbClr val="FFFF00"/>
          </a:solidFill>
          <a:ln>
            <a:solidFill>
              <a:schemeClr val="tx1"/>
            </a:solidFill>
          </a:ln>
        </p:spPr>
        <p:txBody>
          <a:bodyPr wrap="square" rtlCol="0">
            <a:spAutoFit/>
          </a:bodyPr>
          <a:lstStyle/>
          <a:p>
            <a:pPr algn="ctr" hangingPunct="0">
              <a:defRPr/>
            </a:pPr>
            <a:r>
              <a:rPr lang="en-US" sz="1050" kern="0" dirty="0">
                <a:solidFill>
                  <a:srgbClr val="000000"/>
                </a:solidFill>
                <a:latin typeface="Arial"/>
                <a:cs typeface="Arial"/>
                <a:sym typeface="Arial"/>
              </a:rPr>
              <a:t>And even more at </a:t>
            </a:r>
            <a:r>
              <a:rPr lang="en-US" sz="1050" kern="0" dirty="0">
                <a:solidFill>
                  <a:srgbClr val="000000"/>
                </a:solidFill>
                <a:latin typeface="Arial"/>
                <a:cs typeface="Arial"/>
                <a:sym typeface="Arial"/>
                <a:hlinkClick r:id="rId4"/>
              </a:rPr>
              <a:t>github.com/</a:t>
            </a:r>
            <a:r>
              <a:rPr lang="en-US" sz="1050" kern="0" dirty="0" err="1">
                <a:solidFill>
                  <a:srgbClr val="000000"/>
                </a:solidFill>
                <a:latin typeface="Arial"/>
                <a:cs typeface="Arial"/>
                <a:sym typeface="Arial"/>
                <a:hlinkClick r:id="rId4"/>
              </a:rPr>
              <a:t>IBMStreams</a:t>
            </a:r>
            <a:endParaRPr lang="en-US" sz="1050" kern="0" dirty="0">
              <a:solidFill>
                <a:srgbClr val="000000"/>
              </a:solidFill>
              <a:latin typeface="Arial"/>
              <a:cs typeface="Arial"/>
              <a:sym typeface="Arial"/>
            </a:endParaRPr>
          </a:p>
        </p:txBody>
      </p:sp>
    </p:spTree>
    <p:extLst>
      <p:ext uri="{BB962C8B-B14F-4D97-AF65-F5344CB8AC3E}">
        <p14:creationId xmlns:p14="http://schemas.microsoft.com/office/powerpoint/2010/main" val="3394398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202009" y="3728824"/>
            <a:ext cx="8393112" cy="768574"/>
          </a:xfrm>
        </p:spPr>
        <p:txBody>
          <a:bodyPr/>
          <a:lstStyle/>
          <a:p>
            <a:pPr marL="0" indent="0">
              <a:buNone/>
            </a:pPr>
            <a:r>
              <a:rPr lang="en-US" sz="15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9549862-13E2-C34D-815E-8545BD36FC59}" type="slidenum">
              <a:rPr kumimoji="0" lang="en-US" sz="900" b="0" i="0" u="none" strike="noStrike" kern="1200" cap="none" spc="0" normalizeH="0" baseline="0" noProof="0" smtClean="0">
                <a:ln>
                  <a:noFill/>
                </a:ln>
                <a:solidFill>
                  <a:srgbClr val="6D7777"/>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dirty="0">
              <a:ln>
                <a:noFill/>
              </a:ln>
              <a:solidFill>
                <a:srgbClr val="6D7777"/>
              </a:solidFill>
              <a:effectLst/>
              <a:uLnTx/>
              <a:uFillTx/>
              <a:latin typeface="Arial"/>
              <a:ea typeface="+mn-ea"/>
              <a:cs typeface="+mn-cs"/>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437912" y="1573306"/>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Created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cxnSp>
        <p:nvCxnSpPr>
          <p:cNvPr id="15" name="Straight Arrow Connector 14">
            <a:extLst>
              <a:ext uri="{FF2B5EF4-FFF2-40B4-BE49-F238E27FC236}">
                <a16:creationId xmlns:a16="http://schemas.microsoft.com/office/drawing/2014/main" id="{19B57508-9301-9941-B025-A868AF395A91}"/>
              </a:ext>
            </a:extLst>
          </p:cNvPr>
          <p:cNvCxnSpPr>
            <a:cxnSpLocks/>
          </p:cNvCxnSpPr>
          <p:nvPr/>
        </p:nvCxnSpPr>
        <p:spPr>
          <a:xfrm>
            <a:off x="86944" y="3379510"/>
            <a:ext cx="4564255"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2821044" y="1573306"/>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Updated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204176" y="1573306"/>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Updated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3587308" y="1573306"/>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Confirmed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3970441" y="1573306"/>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Shipped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5695020" y="708097"/>
            <a:ext cx="1115130" cy="474761"/>
          </a:xfrm>
          <a:prstGeom prst="round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596E6">
                    <a:lumMod val="50000"/>
                  </a:srgbClr>
                </a:solidFill>
                <a:effectLst/>
                <a:uLnTx/>
                <a:uFillTx/>
                <a:latin typeface="Arial"/>
                <a:ea typeface="+mn-ea"/>
                <a:cs typeface="+mn-cs"/>
              </a:rPr>
              <a:t>Order </a:t>
            </a:r>
            <a:r>
              <a:rPr kumimoji="0" lang="en-US" sz="9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900" b="0" i="0" u="none" strike="noStrike" kern="1200" cap="none" spc="0" normalizeH="0" baseline="0" noProof="0" dirty="0">
                <a:ln>
                  <a:noFill/>
                </a:ln>
                <a:solidFill>
                  <a:srgbClr val="5596E6">
                    <a:lumMod val="50000"/>
                  </a:srgbClr>
                </a:solidFill>
                <a:effectLst/>
                <a:uLnTx/>
                <a:uFillTx/>
                <a:latin typeface="Arial"/>
                <a:ea typeface="+mn-ea"/>
                <a:cs typeface="+mn-cs"/>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7143677" y="1253746"/>
            <a:ext cx="515474" cy="46143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4231467" y="109754"/>
            <a:ext cx="627829" cy="2299278"/>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4600175" y="3097618"/>
            <a:ext cx="474810"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6D7777"/>
                </a:solidFill>
                <a:effectLst/>
                <a:uLnTx/>
                <a:uFillTx/>
                <a:latin typeface="Arial"/>
                <a:ea typeface="+mn-ea"/>
                <a:cs typeface="+mn-cs"/>
              </a:rPr>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2849533" y="1128609"/>
            <a:ext cx="505267"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6D7777"/>
                </a:solidFill>
                <a:effectLst/>
                <a:uLnTx/>
                <a:uFillTx/>
                <a:latin typeface="Arial"/>
                <a:ea typeface="+mn-ea"/>
                <a:cs typeface="+mn-cs"/>
              </a:rPr>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86944" y="1582243"/>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Created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484597" y="1582242"/>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Confirmed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867730" y="1582242"/>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Shipped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054779" y="1580205"/>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Delivered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250862" y="1582242"/>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In Transit</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1642252" y="1580205"/>
            <a:ext cx="383132" cy="1627094"/>
          </a:xfrm>
          <a:prstGeom prst="roundRect">
            <a:avLst/>
          </a:prstGeom>
          <a:solidFill>
            <a:schemeClr val="accent2">
              <a:lumMod val="60000"/>
              <a:lumOff val="40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Snapshot</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5937167" y="580352"/>
            <a:ext cx="685800" cy="6858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solidFill>
              <a:effectLst/>
              <a:uLnTx/>
              <a:uFillTx/>
              <a:latin typeface="Arial"/>
              <a:ea typeface="+mn-ea"/>
              <a:cs typeface="+mn-cs"/>
            </a:endParaRPr>
          </a:p>
        </p:txBody>
      </p:sp>
      <p:sp>
        <p:nvSpPr>
          <p:cNvPr id="54" name="Rounded Rectangle 53">
            <a:extLst>
              <a:ext uri="{FF2B5EF4-FFF2-40B4-BE49-F238E27FC236}">
                <a16:creationId xmlns:a16="http://schemas.microsoft.com/office/drawing/2014/main" id="{1B4D8FB8-E7CE-D540-AAD0-35BD0C1B1CDE}"/>
              </a:ext>
            </a:extLst>
          </p:cNvPr>
          <p:cNvSpPr/>
          <p:nvPr/>
        </p:nvSpPr>
        <p:spPr>
          <a:xfrm>
            <a:off x="5695020" y="1703958"/>
            <a:ext cx="1115130" cy="474761"/>
          </a:xfrm>
          <a:prstGeom prst="round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596E6">
                    <a:lumMod val="50000"/>
                  </a:srgbClr>
                </a:solidFill>
                <a:effectLst/>
                <a:uLnTx/>
                <a:uFillTx/>
                <a:latin typeface="Arial"/>
                <a:ea typeface="+mn-ea"/>
                <a:cs typeface="+mn-cs"/>
              </a:rPr>
              <a:t>Order </a:t>
            </a:r>
            <a:r>
              <a:rPr kumimoji="0" lang="en-US" sz="9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900" b="0" i="0" u="none" strike="noStrike" kern="1200" cap="none" spc="0" normalizeH="0" baseline="0" noProof="0" dirty="0">
                <a:ln>
                  <a:noFill/>
                </a:ln>
                <a:solidFill>
                  <a:srgbClr val="5596E6">
                    <a:lumMod val="50000"/>
                  </a:srgbClr>
                </a:solidFill>
                <a:effectLst/>
                <a:uLnTx/>
                <a:uFillTx/>
                <a:latin typeface="Arial"/>
                <a:ea typeface="+mn-ea"/>
                <a:cs typeface="+mn-cs"/>
              </a:rPr>
              <a:t> MS</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596E6">
                    <a:lumMod val="50000"/>
                  </a:srgbClr>
                </a:solidFill>
                <a:effectLst/>
                <a:uLnTx/>
                <a:uFillTx/>
                <a:latin typeface="Arial"/>
                <a:ea typeface="+mn-ea"/>
                <a:cs typeface="+mn-cs"/>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4169799" y="416118"/>
            <a:ext cx="368032" cy="2682410"/>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7E22596B-F558-7D42-9814-8AF1346DCF80}"/>
              </a:ext>
            </a:extLst>
          </p:cNvPr>
          <p:cNvSpPr/>
          <p:nvPr/>
        </p:nvSpPr>
        <p:spPr>
          <a:xfrm>
            <a:off x="397929" y="4531082"/>
            <a:ext cx="4079963" cy="300082"/>
          </a:xfrm>
          <a:prstGeom prst="rect">
            <a:avLst/>
          </a:prstGeom>
        </p:spPr>
        <p:txBody>
          <a:bodyPr wrap="none">
            <a:spAutoFit/>
          </a:bodyPr>
          <a:lstStyle/>
          <a:p>
            <a:r>
              <a:rPr lang="en-US" dirty="0">
                <a:solidFill>
                  <a:srgbClr val="0000FF"/>
                </a:solidFill>
                <a:hlinkClick r:id="rId2"/>
              </a:rPr>
              <a:t>https://</a:t>
            </a:r>
            <a:r>
              <a:rPr lang="en-US" dirty="0" err="1">
                <a:solidFill>
                  <a:srgbClr val="0000FF"/>
                </a:solidFill>
                <a:hlinkClick r:id="rId2"/>
              </a:rPr>
              <a:t>chriskiehl.com</a:t>
            </a:r>
            <a:r>
              <a:rPr lang="en-US" dirty="0">
                <a:solidFill>
                  <a:srgbClr val="0000FF"/>
                </a:solidFill>
                <a:hlinkClick r:id="rId2"/>
              </a:rPr>
              <a:t>/article/event-sourcing-is-hard</a:t>
            </a:r>
            <a:endParaRPr lang="en-US" dirty="0">
              <a:solidFill>
                <a:srgbClr val="0000FF"/>
              </a:solidFill>
            </a:endParaRPr>
          </a:p>
        </p:txBody>
      </p:sp>
    </p:spTree>
    <p:extLst>
      <p:ext uri="{BB962C8B-B14F-4D97-AF65-F5344CB8AC3E}">
        <p14:creationId xmlns:p14="http://schemas.microsoft.com/office/powerpoint/2010/main" val="539121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F2125-8AD0-6743-A089-1EEED378852E}"/>
              </a:ext>
            </a:extLst>
          </p:cNvPr>
          <p:cNvSpPr>
            <a:spLocks noGrp="1"/>
          </p:cNvSpPr>
          <p:nvPr>
            <p:ph type="title"/>
          </p:nvPr>
        </p:nvSpPr>
        <p:spPr/>
        <p:txBody>
          <a:bodyPr/>
          <a:lstStyle/>
          <a:p>
            <a:r>
              <a:rPr lang="en-US" dirty="0"/>
              <a:t>Integration tests to proof event sourcing</a:t>
            </a:r>
          </a:p>
        </p:txBody>
      </p:sp>
      <p:sp>
        <p:nvSpPr>
          <p:cNvPr id="3" name="Content Placeholder 2">
            <a:extLst>
              <a:ext uri="{FF2B5EF4-FFF2-40B4-BE49-F238E27FC236}">
                <a16:creationId xmlns:a16="http://schemas.microsoft.com/office/drawing/2014/main" id="{187D6FC3-6086-2249-B6AF-C449A8254FDF}"/>
              </a:ext>
            </a:extLst>
          </p:cNvPr>
          <p:cNvSpPr>
            <a:spLocks noGrp="1"/>
          </p:cNvSpPr>
          <p:nvPr>
            <p:ph idx="1"/>
          </p:nvPr>
        </p:nvSpPr>
        <p:spPr/>
        <p:txBody>
          <a:bodyPr/>
          <a:lstStyle/>
          <a:p>
            <a:r>
              <a:rPr lang="en-US" dirty="0"/>
              <a:t>What happened to order ID 75?</a:t>
            </a:r>
          </a:p>
        </p:txBody>
      </p:sp>
      <p:sp>
        <p:nvSpPr>
          <p:cNvPr id="4" name="Slide Number Placeholder 3">
            <a:extLst>
              <a:ext uri="{FF2B5EF4-FFF2-40B4-BE49-F238E27FC236}">
                <a16:creationId xmlns:a16="http://schemas.microsoft.com/office/drawing/2014/main" id="{ED1F4D4B-0C6F-DB41-B7C3-642CFD6DD1BF}"/>
              </a:ext>
            </a:extLst>
          </p:cNvPr>
          <p:cNvSpPr>
            <a:spLocks noGrp="1"/>
          </p:cNvSpPr>
          <p:nvPr>
            <p:ph type="sldNum" sz="quarter" idx="10"/>
          </p:nvPr>
        </p:nvSpPr>
        <p:spPr/>
        <p:txBody>
          <a:bodyPr/>
          <a:lstStyle/>
          <a:p>
            <a:fld id="{E9549862-13E2-C34D-815E-8545BD36FC59}" type="slidenum">
              <a:rPr lang="en-US" smtClean="0">
                <a:solidFill>
                  <a:srgbClr val="6D7777"/>
                </a:solidFill>
              </a:rPr>
              <a:pPr/>
              <a:t>9</a:t>
            </a:fld>
            <a:endParaRPr lang="en-US" dirty="0">
              <a:solidFill>
                <a:srgbClr val="6D7777"/>
              </a:solidFill>
            </a:endParaRPr>
          </a:p>
        </p:txBody>
      </p:sp>
      <p:sp>
        <p:nvSpPr>
          <p:cNvPr id="5" name="Rounded Rectangle 4">
            <a:extLst>
              <a:ext uri="{FF2B5EF4-FFF2-40B4-BE49-F238E27FC236}">
                <a16:creationId xmlns:a16="http://schemas.microsoft.com/office/drawing/2014/main" id="{13A5D52D-E2E2-8D4F-A520-313F6603ED26}"/>
              </a:ext>
            </a:extLst>
          </p:cNvPr>
          <p:cNvSpPr/>
          <p:nvPr/>
        </p:nvSpPr>
        <p:spPr bwMode="auto">
          <a:xfrm>
            <a:off x="4112331" y="2285825"/>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Created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cxnSp>
        <p:nvCxnSpPr>
          <p:cNvPr id="6" name="Straight Arrow Connector 5">
            <a:extLst>
              <a:ext uri="{FF2B5EF4-FFF2-40B4-BE49-F238E27FC236}">
                <a16:creationId xmlns:a16="http://schemas.microsoft.com/office/drawing/2014/main" id="{F7AE081B-6575-6846-8356-64A1A47D4E41}"/>
              </a:ext>
            </a:extLst>
          </p:cNvPr>
          <p:cNvCxnSpPr>
            <a:cxnSpLocks/>
          </p:cNvCxnSpPr>
          <p:nvPr/>
        </p:nvCxnSpPr>
        <p:spPr>
          <a:xfrm>
            <a:off x="1761363" y="4092029"/>
            <a:ext cx="4564255"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Rounded Rectangle 6">
            <a:extLst>
              <a:ext uri="{FF2B5EF4-FFF2-40B4-BE49-F238E27FC236}">
                <a16:creationId xmlns:a16="http://schemas.microsoft.com/office/drawing/2014/main" id="{2FD5E2C3-F36C-F740-89FF-B84AB48B9F96}"/>
              </a:ext>
            </a:extLst>
          </p:cNvPr>
          <p:cNvSpPr/>
          <p:nvPr/>
        </p:nvSpPr>
        <p:spPr bwMode="auto">
          <a:xfrm>
            <a:off x="4495463" y="2285825"/>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Updated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8" name="Rounded Rectangle 7">
            <a:extLst>
              <a:ext uri="{FF2B5EF4-FFF2-40B4-BE49-F238E27FC236}">
                <a16:creationId xmlns:a16="http://schemas.microsoft.com/office/drawing/2014/main" id="{BFEF57EE-81B7-894B-8F8B-26F3ED40FFB8}"/>
              </a:ext>
            </a:extLst>
          </p:cNvPr>
          <p:cNvSpPr/>
          <p:nvPr/>
        </p:nvSpPr>
        <p:spPr bwMode="auto">
          <a:xfrm>
            <a:off x="4878595" y="2285825"/>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Updated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9" name="Rounded Rectangle 8">
            <a:extLst>
              <a:ext uri="{FF2B5EF4-FFF2-40B4-BE49-F238E27FC236}">
                <a16:creationId xmlns:a16="http://schemas.microsoft.com/office/drawing/2014/main" id="{1AD1C6E8-A89B-344E-9323-62682AEA4F59}"/>
              </a:ext>
            </a:extLst>
          </p:cNvPr>
          <p:cNvSpPr/>
          <p:nvPr/>
        </p:nvSpPr>
        <p:spPr bwMode="auto">
          <a:xfrm>
            <a:off x="5261727" y="2285825"/>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Confirmed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10" name="Rounded Rectangle 9">
            <a:extLst>
              <a:ext uri="{FF2B5EF4-FFF2-40B4-BE49-F238E27FC236}">
                <a16:creationId xmlns:a16="http://schemas.microsoft.com/office/drawing/2014/main" id="{DAE6550E-F908-CE4B-8FAB-D557FD9BA014}"/>
              </a:ext>
            </a:extLst>
          </p:cNvPr>
          <p:cNvSpPr/>
          <p:nvPr/>
        </p:nvSpPr>
        <p:spPr bwMode="auto">
          <a:xfrm>
            <a:off x="5644860" y="2285825"/>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Shipped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11" name="TextBox 10">
            <a:extLst>
              <a:ext uri="{FF2B5EF4-FFF2-40B4-BE49-F238E27FC236}">
                <a16:creationId xmlns:a16="http://schemas.microsoft.com/office/drawing/2014/main" id="{6BEF73E2-6DF2-ED49-B86C-0BCC7572392B}"/>
              </a:ext>
            </a:extLst>
          </p:cNvPr>
          <p:cNvSpPr txBox="1"/>
          <p:nvPr/>
        </p:nvSpPr>
        <p:spPr>
          <a:xfrm>
            <a:off x="6274594" y="3810137"/>
            <a:ext cx="474810" cy="24820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6D7777"/>
                </a:solidFill>
                <a:effectLst/>
                <a:uLnTx/>
                <a:uFillTx/>
                <a:latin typeface="Arial"/>
                <a:ea typeface="+mn-ea"/>
                <a:cs typeface="+mn-cs"/>
              </a:rPr>
              <a:t>Time</a:t>
            </a:r>
          </a:p>
        </p:txBody>
      </p:sp>
      <p:sp>
        <p:nvSpPr>
          <p:cNvPr id="12" name="Rounded Rectangle 11">
            <a:extLst>
              <a:ext uri="{FF2B5EF4-FFF2-40B4-BE49-F238E27FC236}">
                <a16:creationId xmlns:a16="http://schemas.microsoft.com/office/drawing/2014/main" id="{513DD7FB-9C9B-D24D-82B8-CEE0E69A9CD1}"/>
              </a:ext>
            </a:extLst>
          </p:cNvPr>
          <p:cNvSpPr/>
          <p:nvPr/>
        </p:nvSpPr>
        <p:spPr bwMode="auto">
          <a:xfrm>
            <a:off x="1761363" y="2294762"/>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Created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13" name="Rounded Rectangle 12">
            <a:extLst>
              <a:ext uri="{FF2B5EF4-FFF2-40B4-BE49-F238E27FC236}">
                <a16:creationId xmlns:a16="http://schemas.microsoft.com/office/drawing/2014/main" id="{B1A516E0-3009-1C46-9F97-FBB9AD41C5EF}"/>
              </a:ext>
            </a:extLst>
          </p:cNvPr>
          <p:cNvSpPr/>
          <p:nvPr/>
        </p:nvSpPr>
        <p:spPr bwMode="auto">
          <a:xfrm>
            <a:off x="2159016" y="2294761"/>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Confirmed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14" name="Rounded Rectangle 13">
            <a:extLst>
              <a:ext uri="{FF2B5EF4-FFF2-40B4-BE49-F238E27FC236}">
                <a16:creationId xmlns:a16="http://schemas.microsoft.com/office/drawing/2014/main" id="{147BC9B2-CC5C-E74D-B881-3A462F2B349D}"/>
              </a:ext>
            </a:extLst>
          </p:cNvPr>
          <p:cNvSpPr/>
          <p:nvPr/>
        </p:nvSpPr>
        <p:spPr bwMode="auto">
          <a:xfrm>
            <a:off x="2542149" y="2294761"/>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Shipped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15" name="Rounded Rectangle 14">
            <a:extLst>
              <a:ext uri="{FF2B5EF4-FFF2-40B4-BE49-F238E27FC236}">
                <a16:creationId xmlns:a16="http://schemas.microsoft.com/office/drawing/2014/main" id="{CECBEA6B-2BE0-DE4C-9B1F-371B369121AB}"/>
              </a:ext>
            </a:extLst>
          </p:cNvPr>
          <p:cNvSpPr/>
          <p:nvPr/>
        </p:nvSpPr>
        <p:spPr bwMode="auto">
          <a:xfrm>
            <a:off x="3729198" y="2292724"/>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Delivered</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16" name="Rounded Rectangle 15">
            <a:extLst>
              <a:ext uri="{FF2B5EF4-FFF2-40B4-BE49-F238E27FC236}">
                <a16:creationId xmlns:a16="http://schemas.microsoft.com/office/drawing/2014/main" id="{18E808EF-96DF-6841-9659-4FECD7CEDA95}"/>
              </a:ext>
            </a:extLst>
          </p:cNvPr>
          <p:cNvSpPr/>
          <p:nvPr/>
        </p:nvSpPr>
        <p:spPr bwMode="auto">
          <a:xfrm>
            <a:off x="2925281" y="2294761"/>
            <a:ext cx="383132" cy="1627094"/>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Order In Transit</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17" name="Rounded Rectangle 16">
            <a:extLst>
              <a:ext uri="{FF2B5EF4-FFF2-40B4-BE49-F238E27FC236}">
                <a16:creationId xmlns:a16="http://schemas.microsoft.com/office/drawing/2014/main" id="{FA652042-EE20-7B4E-A0F6-B028D407349A}"/>
              </a:ext>
            </a:extLst>
          </p:cNvPr>
          <p:cNvSpPr/>
          <p:nvPr/>
        </p:nvSpPr>
        <p:spPr bwMode="auto">
          <a:xfrm>
            <a:off x="3316671" y="2292724"/>
            <a:ext cx="383132" cy="1627094"/>
          </a:xfrm>
          <a:prstGeom prst="roundRect">
            <a:avLst/>
          </a:prstGeom>
          <a:solidFill>
            <a:schemeClr val="accent2">
              <a:lumMod val="60000"/>
              <a:lumOff val="40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4378"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2">
                    <a:lumMod val="50000"/>
                  </a:schemeClr>
                </a:solidFill>
                <a:effectLst/>
                <a:uLnTx/>
                <a:uFillTx/>
                <a:latin typeface="Arial"/>
                <a:ea typeface="+mn-ea"/>
                <a:cs typeface="+mn-cs"/>
              </a:rPr>
              <a:t>Snapshot</a:t>
            </a:r>
            <a:endParaRPr kumimoji="0" lang="en-US" sz="675" b="0" i="0" u="none" strike="noStrike" kern="1200" cap="none" spc="0" normalizeH="0" baseline="0" noProof="0" dirty="0">
              <a:ln>
                <a:noFill/>
              </a:ln>
              <a:solidFill>
                <a:schemeClr val="accent2">
                  <a:lumMod val="50000"/>
                </a:schemeClr>
              </a:solidFill>
              <a:effectLst/>
              <a:uLnTx/>
              <a:uFillTx/>
              <a:latin typeface="Arial"/>
              <a:ea typeface="+mn-ea"/>
              <a:cs typeface="+mn-cs"/>
            </a:endParaRPr>
          </a:p>
        </p:txBody>
      </p:sp>
      <p:sp>
        <p:nvSpPr>
          <p:cNvPr id="18" name="Rounded Rectangle 17">
            <a:extLst>
              <a:ext uri="{FF2B5EF4-FFF2-40B4-BE49-F238E27FC236}">
                <a16:creationId xmlns:a16="http://schemas.microsoft.com/office/drawing/2014/main" id="{03AFF89E-23BD-EE45-8EFE-9E210FE47E9E}"/>
              </a:ext>
            </a:extLst>
          </p:cNvPr>
          <p:cNvSpPr/>
          <p:nvPr/>
        </p:nvSpPr>
        <p:spPr>
          <a:xfrm>
            <a:off x="7369439" y="2416477"/>
            <a:ext cx="1115130" cy="474761"/>
          </a:xfrm>
          <a:prstGeom prst="round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596E6">
                    <a:lumMod val="50000"/>
                  </a:srgbClr>
                </a:solidFill>
                <a:effectLst/>
                <a:uLnTx/>
                <a:uFillTx/>
                <a:latin typeface="Arial"/>
                <a:ea typeface="+mn-ea"/>
                <a:cs typeface="+mn-cs"/>
              </a:rPr>
              <a:t>Order consumer</a:t>
            </a:r>
          </a:p>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rgbClr val="5596E6">
                  <a:lumMod val="50000"/>
                </a:srgbClr>
              </a:solidFill>
              <a:latin typeface="Arial"/>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5596E6">
                    <a:lumMod val="50000"/>
                  </a:srgbClr>
                </a:solidFill>
                <a:effectLst/>
                <a:uLnTx/>
                <a:uFillTx/>
                <a:latin typeface="Arial"/>
                <a:ea typeface="+mn-ea"/>
                <a:cs typeface="+mn-cs"/>
              </a:rPr>
              <a:t>Whathappen.py</a:t>
            </a:r>
            <a:endParaRPr kumimoji="0" lang="en-US" sz="900" b="0" i="0" u="none" strike="noStrike" kern="1200" cap="none" spc="0" normalizeH="0" baseline="0" noProof="0" dirty="0">
              <a:ln>
                <a:noFill/>
              </a:ln>
              <a:solidFill>
                <a:srgbClr val="5596E6">
                  <a:lumMod val="50000"/>
                </a:srgbClr>
              </a:solidFill>
              <a:effectLst/>
              <a:uLnTx/>
              <a:uFillTx/>
              <a:latin typeface="Arial"/>
              <a:ea typeface="+mn-ea"/>
              <a:cs typeface="+mn-cs"/>
            </a:endParaRPr>
          </a:p>
        </p:txBody>
      </p:sp>
      <p:cxnSp>
        <p:nvCxnSpPr>
          <p:cNvPr id="19" name="Elbow Connector 18">
            <a:extLst>
              <a:ext uri="{FF2B5EF4-FFF2-40B4-BE49-F238E27FC236}">
                <a16:creationId xmlns:a16="http://schemas.microsoft.com/office/drawing/2014/main" id="{AEDE0A6E-EC7B-6E48-8B1F-13E072A16C73}"/>
              </a:ext>
            </a:extLst>
          </p:cNvPr>
          <p:cNvCxnSpPr>
            <a:cxnSpLocks/>
            <a:stCxn id="7" idx="0"/>
            <a:endCxn id="18" idx="1"/>
          </p:cNvCxnSpPr>
          <p:nvPr/>
        </p:nvCxnSpPr>
        <p:spPr>
          <a:xfrm rot="16200000" flipH="1">
            <a:off x="5844218" y="1128637"/>
            <a:ext cx="368032" cy="2682410"/>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838B509B-DA5F-5B45-BB05-262C17A236AF}"/>
              </a:ext>
            </a:extLst>
          </p:cNvPr>
          <p:cNvSpPr/>
          <p:nvPr/>
        </p:nvSpPr>
        <p:spPr>
          <a:xfrm>
            <a:off x="515216" y="1521803"/>
            <a:ext cx="932240" cy="560402"/>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7030A0"/>
                </a:solidFill>
                <a:effectLst/>
                <a:uLnTx/>
                <a:uFillTx/>
                <a:latin typeface="Arial"/>
                <a:ea typeface="+mn-ea"/>
                <a:cs typeface="+mn-cs"/>
              </a:rPr>
              <a:t>Order producer</a:t>
            </a:r>
          </a:p>
          <a:p>
            <a:pPr marL="0" marR="0" lvl="0" indent="0" algn="ctr" defTabSz="685800" rtl="0" eaLnBrk="0" fontAlgn="base" latinLnBrk="0" hangingPunct="0">
              <a:lnSpc>
                <a:spcPct val="100000"/>
              </a:lnSpc>
              <a:spcBef>
                <a:spcPct val="0"/>
              </a:spcBef>
              <a:spcAft>
                <a:spcPct val="0"/>
              </a:spcAft>
              <a:buClrTx/>
              <a:buSzTx/>
              <a:buFontTx/>
              <a:buNone/>
              <a:tabLst/>
              <a:defRPr/>
            </a:pPr>
            <a:r>
              <a:rPr lang="en-US" sz="1050" dirty="0" err="1">
                <a:solidFill>
                  <a:srgbClr val="7030A0"/>
                </a:solidFill>
                <a:latin typeface="Arial"/>
              </a:rPr>
              <a:t>Simulator.py</a:t>
            </a:r>
            <a:endParaRPr kumimoji="0" lang="en-US" sz="1050" b="0" i="0" u="none" strike="noStrike" kern="1200" cap="none" spc="0" normalizeH="0" baseline="0" noProof="0" dirty="0">
              <a:ln>
                <a:noFill/>
              </a:ln>
              <a:solidFill>
                <a:srgbClr val="7030A0"/>
              </a:solidFill>
              <a:effectLst/>
              <a:uLnTx/>
              <a:uFillTx/>
              <a:latin typeface="Arial"/>
              <a:ea typeface="+mn-ea"/>
              <a:cs typeface="+mn-cs"/>
            </a:endParaRPr>
          </a:p>
        </p:txBody>
      </p:sp>
      <p:cxnSp>
        <p:nvCxnSpPr>
          <p:cNvPr id="21" name="Elbow Connector 20">
            <a:extLst>
              <a:ext uri="{FF2B5EF4-FFF2-40B4-BE49-F238E27FC236}">
                <a16:creationId xmlns:a16="http://schemas.microsoft.com/office/drawing/2014/main" id="{006DD510-0224-DB42-A5E5-DF52D2CC3BBF}"/>
              </a:ext>
            </a:extLst>
          </p:cNvPr>
          <p:cNvCxnSpPr>
            <a:cxnSpLocks/>
            <a:stCxn id="20" idx="3"/>
            <a:endCxn id="10" idx="0"/>
          </p:cNvCxnSpPr>
          <p:nvPr/>
        </p:nvCxnSpPr>
        <p:spPr>
          <a:xfrm>
            <a:off x="1447456" y="1802004"/>
            <a:ext cx="4388970" cy="483821"/>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Folded Corner 23">
            <a:extLst>
              <a:ext uri="{FF2B5EF4-FFF2-40B4-BE49-F238E27FC236}">
                <a16:creationId xmlns:a16="http://schemas.microsoft.com/office/drawing/2014/main" id="{77DA2B9E-C860-5345-9B51-2E52FA7EAFDE}"/>
              </a:ext>
            </a:extLst>
          </p:cNvPr>
          <p:cNvSpPr/>
          <p:nvPr/>
        </p:nvSpPr>
        <p:spPr>
          <a:xfrm>
            <a:off x="7721617" y="3205783"/>
            <a:ext cx="423786" cy="886245"/>
          </a:xfrm>
          <a:prstGeom prst="foldedCorner">
            <a:avLst/>
          </a:prstGeom>
          <a:solidFill>
            <a:schemeClr val="accent2">
              <a:lumMod val="60000"/>
              <a:lumOff val="40000"/>
            </a:schemeClr>
          </a:solidFill>
          <a:ln>
            <a:noFill/>
          </a:ln>
          <a:effectLst>
            <a:outerShdw blurRad="50800" dist="381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B8F51FF-2231-0A48-A2FB-7173CAE3F814}"/>
              </a:ext>
            </a:extLst>
          </p:cNvPr>
          <p:cNvSpPr/>
          <p:nvPr/>
        </p:nvSpPr>
        <p:spPr>
          <a:xfrm>
            <a:off x="801283" y="4523553"/>
            <a:ext cx="7541434" cy="300082"/>
          </a:xfrm>
          <a:prstGeom prst="rect">
            <a:avLst/>
          </a:prstGeom>
        </p:spPr>
        <p:txBody>
          <a:bodyPr wrap="square">
            <a:spAutoFit/>
          </a:bodyPr>
          <a:lstStyle/>
          <a:p>
            <a:r>
              <a:rPr lang="en-US" dirty="0">
                <a:hlinkClick r:id="rId2"/>
              </a:rPr>
              <a:t>https://ibm-cloud-architecture.github.io/refarch-kc/itg-tests/ - replay-all-events-for-a-given-key</a:t>
            </a:r>
            <a:endParaRPr lang="en-US" dirty="0"/>
          </a:p>
        </p:txBody>
      </p:sp>
    </p:spTree>
    <p:extLst>
      <p:ext uri="{BB962C8B-B14F-4D97-AF65-F5344CB8AC3E}">
        <p14:creationId xmlns:p14="http://schemas.microsoft.com/office/powerpoint/2010/main" val="295080953"/>
      </p:ext>
    </p:extLst>
  </p:cSld>
  <p:clrMapOvr>
    <a:masterClrMapping/>
  </p:clrMapOvr>
</p:sld>
</file>

<file path=ppt/theme/theme1.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2.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48427</TotalTime>
  <Words>6896</Words>
  <Application>Microsoft Macintosh PowerPoint</Application>
  <PresentationFormat>On-screen Show (16:9)</PresentationFormat>
  <Paragraphs>1664</Paragraphs>
  <Slides>77</Slides>
  <Notes>52</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77</vt:i4>
      </vt:variant>
    </vt:vector>
  </HeadingPairs>
  <TitlesOfParts>
    <vt:vector size="96" baseType="lpstr">
      <vt:lpstr>-apple-system</vt:lpstr>
      <vt:lpstr>AppleColorEmoji</vt:lpstr>
      <vt:lpstr>Arial</vt:lpstr>
      <vt:lpstr>Arial Regular</vt:lpstr>
      <vt:lpstr>Calibri</vt:lpstr>
      <vt:lpstr>Calibri Light</vt:lpstr>
      <vt:lpstr>Courier</vt:lpstr>
      <vt:lpstr>Helvetica</vt:lpstr>
      <vt:lpstr>Helvetica Neue Light</vt:lpstr>
      <vt:lpstr>Helvetica Neue Thin</vt:lpstr>
      <vt:lpstr>IBM Plex Sans</vt:lpstr>
      <vt:lpstr>IBM Plex Sans Light</vt:lpstr>
      <vt:lpstr>IBM Plex Sans Regular</vt:lpstr>
      <vt:lpstr>IBM Plex Sans SemiBold</vt:lpstr>
      <vt:lpstr>IBM Plex Sans Text</vt:lpstr>
      <vt:lpstr>Monaco</vt:lpstr>
      <vt:lpstr>Wingdings</vt:lpstr>
      <vt:lpstr>1_dk_blu_background_2017</vt:lpstr>
      <vt:lpstr>Office Theme</vt:lpstr>
      <vt:lpstr>PowerPoint Presentation</vt:lpstr>
      <vt:lpstr>Table Of Content</vt:lpstr>
      <vt:lpstr>Event Driven Application Patterns</vt:lpstr>
      <vt:lpstr>Event Sourcing: From a relational model…</vt:lpstr>
      <vt:lpstr>To a sequence of events - Event Sourcing</vt:lpstr>
      <vt:lpstr>Event Sourcing - Benefits</vt:lpstr>
      <vt:lpstr>Event Sourcing</vt:lpstr>
      <vt:lpstr>Event Sourcing</vt:lpstr>
      <vt:lpstr>Integration tests to proof event sourcing</vt:lpstr>
      <vt:lpstr>Order Life Cycle</vt:lpstr>
      <vt:lpstr>Eventual Data Consistency </vt:lpstr>
      <vt:lpstr>CAP Theorem</vt:lpstr>
      <vt:lpstr>CAP Theorem</vt:lpstr>
      <vt:lpstr>Modern microservice architecture (2017)</vt:lpstr>
      <vt:lpstr>Eventual Data Consistency</vt:lpstr>
      <vt:lpstr>Eventual Data Consistency</vt:lpstr>
      <vt:lpstr>SAGA Pattern</vt:lpstr>
      <vt:lpstr>Saga pattern - Choreography</vt:lpstr>
      <vt:lpstr>Saga pattern - Choreography</vt:lpstr>
      <vt:lpstr>Saga pattern - Orchestration</vt:lpstr>
      <vt:lpstr>Exception management</vt:lpstr>
      <vt:lpstr>Saga</vt:lpstr>
      <vt:lpstr>Command Query Responsibility Segregation Pattern</vt:lpstr>
      <vt:lpstr>Event Sourcing &amp; CQRS</vt:lpstr>
      <vt:lpstr>Command Query Responsibility Segregation Pattern</vt:lpstr>
      <vt:lpstr>Code Review</vt:lpstr>
      <vt:lpstr>OrderCommand Microservice main Class Diagram</vt:lpstr>
      <vt:lpstr>Data Models</vt:lpstr>
      <vt:lpstr>CQRS and CDC Pattern</vt:lpstr>
      <vt:lpstr>IBM Event Streams Event Driven Application Patterns</vt:lpstr>
      <vt:lpstr>Mainframe / DB2 data to microservice</vt:lpstr>
      <vt:lpstr>Coexistence</vt:lpstr>
      <vt:lpstr>Coexistence integration patterns and tier 1 / tier 2 data</vt:lpstr>
      <vt:lpstr>1. Current state reads modernized data</vt:lpstr>
      <vt:lpstr>2. Modernized state updates current state data (reader support)</vt:lpstr>
      <vt:lpstr>3. Current state updates modernized data</vt:lpstr>
      <vt:lpstr>4. Modernized state reads current state data</vt:lpstr>
      <vt:lpstr>Data Replication Pattern</vt:lpstr>
      <vt:lpstr>Combining CDC with Kafka</vt:lpstr>
      <vt:lpstr>Orders table to kafka</vt:lpstr>
      <vt:lpstr>Table operations</vt:lpstr>
      <vt:lpstr>Using kafka for table replication  </vt:lpstr>
      <vt:lpstr>Using kafka for table replication</vt:lpstr>
      <vt:lpstr>Challenges</vt:lpstr>
      <vt:lpstr>Challenges</vt:lpstr>
      <vt:lpstr>IBM DR Architecture</vt:lpstr>
      <vt:lpstr>IIDR Architecture on k8s?</vt:lpstr>
      <vt:lpstr>CDC Architecture on k8s? </vt:lpstr>
      <vt:lpstr>Mainframe / DB2 data to microservice - refactoring</vt:lpstr>
      <vt:lpstr>Integrate DB2 data to event backbone (option 1)</vt:lpstr>
      <vt:lpstr>Kafka connect architecture</vt:lpstr>
      <vt:lpstr>Integrate DB2 data to event backbone  (option 2)</vt:lpstr>
      <vt:lpstr>Integrate event backbone using MQ  (option 3)</vt:lpstr>
      <vt:lpstr> IBM Event Streams | Integrates with IBM MQ</vt:lpstr>
      <vt:lpstr>Kafka Connect MQ Source connector</vt:lpstr>
      <vt:lpstr>Kafka Connect MQ Sink connector</vt:lpstr>
      <vt:lpstr>Unlock Events from Systems where Kafka Connectivity is a Problem</vt:lpstr>
      <vt:lpstr>Event Driven Application Patterns</vt:lpstr>
      <vt:lpstr>General Guidance</vt:lpstr>
      <vt:lpstr>Event Storming Outcomes</vt:lpstr>
      <vt:lpstr>Domain Driven Design</vt:lpstr>
      <vt:lpstr>Bounded Contexts</vt:lpstr>
      <vt:lpstr>PowerPoint Presentation</vt:lpstr>
      <vt:lpstr>Container Bounded Context</vt:lpstr>
      <vt:lpstr>Principals of Microservices</vt:lpstr>
      <vt:lpstr>12 Factor Apps</vt:lpstr>
      <vt:lpstr>Microservice structure</vt:lpstr>
      <vt:lpstr>Some best practices on Event driven microservice</vt:lpstr>
      <vt:lpstr>Reliability</vt:lpstr>
      <vt:lpstr>Reliability</vt:lpstr>
      <vt:lpstr>IBM Cloud Functions</vt:lpstr>
      <vt:lpstr>Event Driven Application Patterns</vt:lpstr>
      <vt:lpstr>Architecture</vt:lpstr>
      <vt:lpstr>ML runtime architecture</vt:lpstr>
      <vt:lpstr>Integrate to Partition from ML env</vt:lpstr>
      <vt:lpstr>IBM Streaming Analytics</vt:lpstr>
      <vt:lpstr>IBM Streams Analytics Out of the box with over 200 operators with 1300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373</cp:revision>
  <dcterms:created xsi:type="dcterms:W3CDTF">2019-01-17T23:14:09Z</dcterms:created>
  <dcterms:modified xsi:type="dcterms:W3CDTF">2019-08-26T23:44:10Z</dcterms:modified>
</cp:coreProperties>
</file>